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34"/>
  </p:notesMasterIdLst>
  <p:handoutMasterIdLst>
    <p:handoutMasterId r:id="rId35"/>
  </p:handoutMasterIdLst>
  <p:sldIdLst>
    <p:sldId id="788" r:id="rId2"/>
    <p:sldId id="268" r:id="rId3"/>
    <p:sldId id="266" r:id="rId4"/>
    <p:sldId id="810" r:id="rId5"/>
    <p:sldId id="792" r:id="rId6"/>
    <p:sldId id="807" r:id="rId7"/>
    <p:sldId id="814" r:id="rId8"/>
    <p:sldId id="789" r:id="rId9"/>
    <p:sldId id="791" r:id="rId10"/>
    <p:sldId id="821" r:id="rId11"/>
    <p:sldId id="535" r:id="rId12"/>
    <p:sldId id="793" r:id="rId13"/>
    <p:sldId id="813" r:id="rId14"/>
    <p:sldId id="280" r:id="rId15"/>
    <p:sldId id="261" r:id="rId16"/>
    <p:sldId id="787" r:id="rId17"/>
    <p:sldId id="822" r:id="rId18"/>
    <p:sldId id="785" r:id="rId19"/>
    <p:sldId id="817" r:id="rId20"/>
    <p:sldId id="816" r:id="rId21"/>
    <p:sldId id="751" r:id="rId22"/>
    <p:sldId id="809" r:id="rId23"/>
    <p:sldId id="783" r:id="rId24"/>
    <p:sldId id="815" r:id="rId25"/>
    <p:sldId id="749" r:id="rId26"/>
    <p:sldId id="276" r:id="rId27"/>
    <p:sldId id="799" r:id="rId28"/>
    <p:sldId id="812" r:id="rId29"/>
    <p:sldId id="818" r:id="rId30"/>
    <p:sldId id="823" r:id="rId31"/>
    <p:sldId id="802" r:id="rId32"/>
    <p:sldId id="754" r:id="rId33"/>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DF87D0"/>
    <a:srgbClr val="F74E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D8F0AE-C100-4997-9208-61A5D7660D97}" v="1437" dt="2025-05-19T15:35:59.2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856" autoAdjust="0"/>
    <p:restoredTop sz="86410" autoAdjust="0"/>
  </p:normalViewPr>
  <p:slideViewPr>
    <p:cSldViewPr snapToGrid="0">
      <p:cViewPr varScale="1">
        <p:scale>
          <a:sx n="39" d="100"/>
          <a:sy n="39" d="100"/>
        </p:scale>
        <p:origin x="183" y="255"/>
      </p:cViewPr>
      <p:guideLst/>
    </p:cSldViewPr>
  </p:slideViewPr>
  <p:outlineViewPr>
    <p:cViewPr>
      <p:scale>
        <a:sx n="33" d="100"/>
        <a:sy n="33" d="100"/>
      </p:scale>
      <p:origin x="0" y="-20288"/>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40" d="100"/>
          <a:sy n="40" d="100"/>
        </p:scale>
        <p:origin x="1701"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560EC01-7F2B-A0E3-FEF4-3DA83796901E}"/>
              </a:ext>
            </a:extLst>
          </p:cNvPr>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a:extLst>
              <a:ext uri="{FF2B5EF4-FFF2-40B4-BE49-F238E27FC236}">
                <a16:creationId xmlns:a16="http://schemas.microsoft.com/office/drawing/2014/main" id="{49E730D3-02CE-3B8A-E3FE-5AC80C019ED8}"/>
              </a:ext>
            </a:extLst>
          </p:cNvPr>
          <p:cNvSpPr>
            <a:spLocks noGrp="1"/>
          </p:cNvSpPr>
          <p:nvPr>
            <p:ph type="dt" sz="quarter" idx="1"/>
          </p:nvPr>
        </p:nvSpPr>
        <p:spPr>
          <a:xfrm>
            <a:off x="4008705" y="0"/>
            <a:ext cx="3066733" cy="469780"/>
          </a:xfrm>
          <a:prstGeom prst="rect">
            <a:avLst/>
          </a:prstGeom>
        </p:spPr>
        <p:txBody>
          <a:bodyPr vert="horz" lIns="93936" tIns="46968" rIns="93936" bIns="46968" rtlCol="0"/>
          <a:lstStyle>
            <a:lvl1pPr algn="r">
              <a:defRPr sz="1200"/>
            </a:lvl1pPr>
          </a:lstStyle>
          <a:p>
            <a:fld id="{B44EA523-660E-4FA1-8928-29289CD76662}" type="datetimeFigureOut">
              <a:rPr lang="en-US" smtClean="0"/>
              <a:t>6/4/2025</a:t>
            </a:fld>
            <a:endParaRPr lang="en-US"/>
          </a:p>
        </p:txBody>
      </p:sp>
      <p:sp>
        <p:nvSpPr>
          <p:cNvPr id="4" name="Footer Placeholder 3">
            <a:extLst>
              <a:ext uri="{FF2B5EF4-FFF2-40B4-BE49-F238E27FC236}">
                <a16:creationId xmlns:a16="http://schemas.microsoft.com/office/drawing/2014/main" id="{B5D82D99-8E06-9F5D-2B38-F9420355BF65}"/>
              </a:ext>
            </a:extLst>
          </p:cNvPr>
          <p:cNvSpPr>
            <a:spLocks noGrp="1"/>
          </p:cNvSpPr>
          <p:nvPr>
            <p:ph type="ftr" sz="quarter" idx="2"/>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F35B900-013D-A91A-AE05-AFE5F3AD4401}"/>
              </a:ext>
            </a:extLst>
          </p:cNvPr>
          <p:cNvSpPr>
            <a:spLocks noGrp="1"/>
          </p:cNvSpPr>
          <p:nvPr>
            <p:ph type="sldNum" sz="quarter" idx="3"/>
          </p:nvPr>
        </p:nvSpPr>
        <p:spPr>
          <a:xfrm>
            <a:off x="4008705" y="8893297"/>
            <a:ext cx="3066733" cy="469779"/>
          </a:xfrm>
          <a:prstGeom prst="rect">
            <a:avLst/>
          </a:prstGeom>
        </p:spPr>
        <p:txBody>
          <a:bodyPr vert="horz" lIns="93936" tIns="46968" rIns="93936" bIns="46968" rtlCol="0" anchor="b"/>
          <a:lstStyle>
            <a:lvl1pPr algn="r">
              <a:defRPr sz="1200"/>
            </a:lvl1pPr>
          </a:lstStyle>
          <a:p>
            <a:fld id="{9A8BEAA7-87F6-459C-99DF-283B4DA751D2}" type="slidenum">
              <a:rPr lang="en-US" smtClean="0"/>
              <a:t>‹#›</a:t>
            </a:fld>
            <a:endParaRPr lang="en-US"/>
          </a:p>
        </p:txBody>
      </p:sp>
    </p:spTree>
    <p:extLst>
      <p:ext uri="{BB962C8B-B14F-4D97-AF65-F5344CB8AC3E}">
        <p14:creationId xmlns:p14="http://schemas.microsoft.com/office/powerpoint/2010/main" val="30965237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DCF3315F-4BE1-4909-ADC8-732BF7B4A3DF}" type="datetimeFigureOut">
              <a:rPr lang="en-US" smtClean="0"/>
              <a:t>6/4/2025</a:t>
            </a:fld>
            <a:endParaRPr lang="en-US"/>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AE53E162-1C7F-4E43-BC4A-D68BFE821C78}" type="slidenum">
              <a:rPr lang="en-US" smtClean="0"/>
              <a:t>‹#›</a:t>
            </a:fld>
            <a:endParaRPr lang="en-US"/>
          </a:p>
        </p:txBody>
      </p:sp>
    </p:spTree>
    <p:extLst>
      <p:ext uri="{BB962C8B-B14F-4D97-AF65-F5344CB8AC3E}">
        <p14:creationId xmlns:p14="http://schemas.microsoft.com/office/powerpoint/2010/main" val="4193988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greenmatters.com/home/2018/01/02/1cHDXb/led-bulbs-carbon-emissions-2017"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69988"/>
            <a:ext cx="5619750" cy="3160712"/>
          </a:xfrm>
        </p:spPr>
      </p:sp>
      <p:sp>
        <p:nvSpPr>
          <p:cNvPr id="3" name="Notes Placeholder 2"/>
          <p:cNvSpPr>
            <a:spLocks noGrp="1"/>
          </p:cNvSpPr>
          <p:nvPr>
            <p:ph type="body" idx="1"/>
          </p:nvPr>
        </p:nvSpPr>
        <p:spPr/>
        <p:txBody>
          <a:bodyPr/>
          <a:lstStyle/>
          <a:p>
            <a:r>
              <a:rPr lang="en-US" sz="1400" dirty="0"/>
              <a:t>Please look at this photo.  You may not have noticed but our night sky is fading away. </a:t>
            </a:r>
          </a:p>
          <a:p>
            <a:endParaRPr lang="en-US" sz="1400" dirty="0"/>
          </a:p>
          <a:p>
            <a:r>
              <a:rPr lang="en-US" sz="1400" dirty="0"/>
              <a:t>1/3</a:t>
            </a:r>
            <a:r>
              <a:rPr lang="en-US" sz="1400" baseline="30000" dirty="0"/>
              <a:t>rd</a:t>
            </a:r>
            <a:r>
              <a:rPr lang="en-US" sz="1400" dirty="0"/>
              <a:t> of all humans and 80% of North Americans can no longer see the Milky Way.</a:t>
            </a:r>
          </a:p>
        </p:txBody>
      </p:sp>
      <p:sp>
        <p:nvSpPr>
          <p:cNvPr id="4" name="Slide Number Placeholder 3"/>
          <p:cNvSpPr>
            <a:spLocks noGrp="1"/>
          </p:cNvSpPr>
          <p:nvPr>
            <p:ph type="sldNum" sz="quarter" idx="5"/>
          </p:nvPr>
        </p:nvSpPr>
        <p:spPr/>
        <p:txBody>
          <a:bodyPr/>
          <a:lstStyle/>
          <a:p>
            <a:fld id="{AE53E162-1C7F-4E43-BC4A-D68BFE821C78}" type="slidenum">
              <a:rPr lang="en-US" smtClean="0"/>
              <a:t>1</a:t>
            </a:fld>
            <a:endParaRPr lang="en-US"/>
          </a:p>
        </p:txBody>
      </p:sp>
      <p:sp>
        <p:nvSpPr>
          <p:cNvPr id="5" name="TextBox 4">
            <a:extLst>
              <a:ext uri="{FF2B5EF4-FFF2-40B4-BE49-F238E27FC236}">
                <a16:creationId xmlns:a16="http://schemas.microsoft.com/office/drawing/2014/main" id="{E0A2307E-678B-4089-2A8D-27B4442BDFF0}"/>
              </a:ext>
            </a:extLst>
          </p:cNvPr>
          <p:cNvSpPr txBox="1"/>
          <p:nvPr/>
        </p:nvSpPr>
        <p:spPr>
          <a:xfrm>
            <a:off x="2627453" y="3790709"/>
            <a:ext cx="1828800" cy="1828800"/>
          </a:xfrm>
          <a:prstGeom prst="rect">
            <a:avLst/>
          </a:prstGeom>
          <a:noFill/>
        </p:spPr>
        <p:txBody>
          <a:bodyPr wrap="square" rtlCol="0">
            <a:spAutoFit/>
          </a:bodyPr>
          <a:lstStyle/>
          <a:p>
            <a:r>
              <a:rPr lang="en-US" sz="1800" kern="1200" dirty="0">
                <a:solidFill>
                  <a:schemeClr val="tx1"/>
                </a:solidFill>
                <a:latin typeface="+mn-lt"/>
                <a:ea typeface="+mn-ea"/>
                <a:cs typeface="+mn-cs"/>
              </a:rPr>
              <a:t>Your text here</a:t>
            </a:r>
          </a:p>
        </p:txBody>
      </p:sp>
    </p:spTree>
    <p:extLst>
      <p:ext uri="{BB962C8B-B14F-4D97-AF65-F5344CB8AC3E}">
        <p14:creationId xmlns:p14="http://schemas.microsoft.com/office/powerpoint/2010/main" val="902967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28663" y="4506376"/>
            <a:ext cx="5661660" cy="3686711"/>
          </a:xfrm>
        </p:spPr>
        <p:txBody>
          <a:bodyPr/>
          <a:lstStyle/>
          <a:p>
            <a:r>
              <a:rPr lang="en-US" sz="1400" dirty="0"/>
              <a:t>Review Slide</a:t>
            </a:r>
          </a:p>
          <a:p>
            <a:endParaRPr lang="en-US" sz="1400" dirty="0"/>
          </a:p>
          <a:p>
            <a:r>
              <a:rPr lang="en-US" sz="1400" b="1" dirty="0">
                <a:effectLst/>
                <a:ea typeface="Calibri" panose="020F0502020204030204" pitchFamily="34" charset="0"/>
                <a:cs typeface="Times New Roman" panose="02020603050405020304" pitchFamily="18" charset="0"/>
              </a:rPr>
              <a:t>The city </a:t>
            </a:r>
            <a:r>
              <a:rPr lang="en-US" sz="1400" b="1" dirty="0">
                <a:ea typeface="Calibri" panose="020F0502020204030204" pitchFamily="34" charset="0"/>
                <a:cs typeface="Times New Roman" panose="02020603050405020304" pitchFamily="18" charset="0"/>
              </a:rPr>
              <a:t>is asking for</a:t>
            </a:r>
            <a:r>
              <a:rPr lang="en-US" sz="1400" b="1" dirty="0">
                <a:effectLst/>
                <a:ea typeface="Calibri" panose="020F0502020204030204" pitchFamily="34" charset="0"/>
                <a:cs typeface="Times New Roman" panose="02020603050405020304" pitchFamily="18" charset="0"/>
              </a:rPr>
              <a:t> your support.  Norfolk needs </a:t>
            </a:r>
            <a:r>
              <a:rPr lang="en-US" sz="1400" dirty="0">
                <a:effectLst/>
                <a:ea typeface="Calibri" panose="020F0502020204030204" pitchFamily="34" charset="0"/>
                <a:cs typeface="Times New Roman" panose="02020603050405020304" pitchFamily="18" charset="0"/>
              </a:rPr>
              <a:t>to show DE there is a demand for healthier LED lights in our city. </a:t>
            </a:r>
          </a:p>
          <a:p>
            <a:endParaRPr lang="en-US" sz="1400" dirty="0">
              <a:ea typeface="Calibri" panose="020F0502020204030204" pitchFamily="34" charset="0"/>
              <a:cs typeface="Times New Roman" panose="02020603050405020304" pitchFamily="18" charset="0"/>
            </a:endParaRPr>
          </a:p>
          <a:p>
            <a:r>
              <a:rPr lang="en-US" sz="1400" b="1" dirty="0">
                <a:effectLst/>
                <a:ea typeface="Calibri" panose="020F0502020204030204" pitchFamily="34" charset="0"/>
                <a:cs typeface="Times New Roman" panose="02020603050405020304" pitchFamily="18" charset="0"/>
              </a:rPr>
              <a:t>Note: </a:t>
            </a:r>
            <a:r>
              <a:rPr lang="en-US" sz="1400" b="1" dirty="0">
                <a:ea typeface="Calibri" panose="020F0502020204030204" pitchFamily="34" charset="0"/>
                <a:cs typeface="Times New Roman" panose="02020603050405020304" pitchFamily="18" charset="0"/>
              </a:rPr>
              <a:t> Between: 9,000 – 10,000</a:t>
            </a:r>
            <a:r>
              <a:rPr lang="en-US" sz="1400" b="1" dirty="0">
                <a:effectLst/>
                <a:ea typeface="Calibri" panose="020F0502020204030204" pitchFamily="34" charset="0"/>
                <a:cs typeface="Times New Roman" panose="02020603050405020304" pitchFamily="18" charset="0"/>
              </a:rPr>
              <a:t> LED lights </a:t>
            </a:r>
            <a:r>
              <a:rPr lang="en-US" sz="1400" dirty="0">
                <a:effectLst/>
                <a:ea typeface="Calibri" panose="020F0502020204030204" pitchFamily="34" charset="0"/>
                <a:cs typeface="Times New Roman" panose="02020603050405020304" pitchFamily="18" charset="0"/>
              </a:rPr>
              <a:t>have already been installed. </a:t>
            </a:r>
          </a:p>
          <a:p>
            <a:endParaRPr lang="en-US" sz="1400" dirty="0">
              <a:ea typeface="Calibri" panose="020F0502020204030204" pitchFamily="34" charset="0"/>
              <a:cs typeface="Times New Roman" panose="02020603050405020304" pitchFamily="18" charset="0"/>
            </a:endParaRPr>
          </a:p>
          <a:p>
            <a:endParaRPr lang="en-US" sz="1400" dirty="0">
              <a:ea typeface="Calibri" panose="020F0502020204030204" pitchFamily="34" charset="0"/>
              <a:cs typeface="Times New Roman" panose="02020603050405020304" pitchFamily="18" charset="0"/>
            </a:endParaRPr>
          </a:p>
          <a:p>
            <a:pPr algn="l" fontAlgn="base">
              <a:spcAft>
                <a:spcPts val="900"/>
              </a:spcAft>
            </a:pPr>
            <a:endParaRPr lang="en-US" sz="1400" dirty="0">
              <a:solidFill>
                <a:srgbClr val="2B2B2B"/>
              </a:solidFill>
            </a:endParaRPr>
          </a:p>
          <a:p>
            <a:pPr algn="l" fontAlgn="base">
              <a:spcAft>
                <a:spcPts val="900"/>
              </a:spcAft>
            </a:pPr>
            <a:endParaRPr lang="en-US" sz="1400" i="0" dirty="0">
              <a:solidFill>
                <a:srgbClr val="2B2B2B"/>
              </a:solidFill>
              <a:effectLst/>
            </a:endParaRPr>
          </a:p>
          <a:p>
            <a:pPr algn="l"/>
            <a:endParaRPr lang="en-US" sz="1400" dirty="0">
              <a:effectLst/>
              <a:ea typeface="Calibri" panose="020F0502020204030204" pitchFamily="34" charset="0"/>
              <a:cs typeface="Times New Roman" panose="02020603050405020304" pitchFamily="18" charset="0"/>
            </a:endParaRPr>
          </a:p>
          <a:p>
            <a:endParaRPr lang="en-US" sz="1400" b="1" dirty="0">
              <a:effectLs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3E162-1C7F-4E43-BC4A-D68BFE821C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5905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48540-6AA0-AC3E-A7A9-046B836462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B52889-2446-F649-10C5-C40764634B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69722C-B843-1E50-3724-DE159056F7A1}"/>
              </a:ext>
            </a:extLst>
          </p:cNvPr>
          <p:cNvSpPr>
            <a:spLocks noGrp="1"/>
          </p:cNvSpPr>
          <p:nvPr>
            <p:ph type="body" idx="1"/>
          </p:nvPr>
        </p:nvSpPr>
        <p:spPr>
          <a:xfrm>
            <a:off x="728663" y="4505980"/>
            <a:ext cx="5741586" cy="3686711"/>
          </a:xfrm>
        </p:spPr>
        <p:txBody>
          <a:bodyPr/>
          <a:lstStyle/>
          <a:p>
            <a:r>
              <a:rPr lang="en-US" sz="1400" b="1" dirty="0">
                <a:latin typeface="+mn-lt"/>
              </a:rPr>
              <a:t>LED lights</a:t>
            </a:r>
            <a:r>
              <a:rPr lang="en-US" sz="1400" b="1" baseline="0" dirty="0">
                <a:latin typeface="+mn-lt"/>
              </a:rPr>
              <a:t> have many benefits but they have to be </a:t>
            </a:r>
            <a:r>
              <a:rPr lang="en-US" sz="1400" b="1" u="sng" baseline="0" dirty="0">
                <a:latin typeface="+mn-lt"/>
              </a:rPr>
              <a:t>implemented properly</a:t>
            </a:r>
            <a:r>
              <a:rPr lang="en-US" sz="1400" b="1" baseline="0" dirty="0">
                <a:latin typeface="+mn-lt"/>
              </a:rPr>
              <a:t>.  </a:t>
            </a:r>
            <a:r>
              <a:rPr lang="en-US" sz="1400" b="1" dirty="0">
                <a:latin typeface="+mn-lt"/>
              </a:rPr>
              <a:t>That is the key. They:</a:t>
            </a:r>
            <a:endParaRPr lang="en-US" sz="1400" b="0" dirty="0">
              <a:latin typeface="+mn-lt"/>
            </a:endParaRPr>
          </a:p>
          <a:p>
            <a:pPr marL="285750" indent="-285750">
              <a:buFont typeface="Arial" panose="020B0604020202020204" pitchFamily="34" charset="0"/>
              <a:buChar char="•"/>
            </a:pPr>
            <a:r>
              <a:rPr lang="en-US" sz="1400" dirty="0">
                <a:latin typeface="+mn-lt"/>
              </a:rPr>
              <a:t>Save a huge amount of energy costs (important to the city’s bottom line)</a:t>
            </a:r>
          </a:p>
          <a:p>
            <a:pPr marL="285750" indent="-285750">
              <a:buFont typeface="Arial" panose="020B0604020202020204" pitchFamily="34" charset="0"/>
              <a:buChar char="•"/>
            </a:pPr>
            <a:r>
              <a:rPr lang="en-US" sz="1400" dirty="0">
                <a:latin typeface="+mn-lt"/>
              </a:rPr>
              <a:t>Improve visibility when implemented properly</a:t>
            </a:r>
          </a:p>
          <a:p>
            <a:pPr marL="285750" indent="-285750">
              <a:buFont typeface="Arial" panose="020B0604020202020204" pitchFamily="34" charset="0"/>
              <a:buChar char="•"/>
            </a:pPr>
            <a:r>
              <a:rPr lang="en-US" sz="1400" dirty="0">
                <a:latin typeface="+mn-lt"/>
              </a:rPr>
              <a:t>Maintain peak performance during their life time </a:t>
            </a:r>
          </a:p>
          <a:p>
            <a:pPr marL="285750" indent="-285750" defTabSz="939363">
              <a:buFont typeface="Arial" panose="020B0604020202020204" pitchFamily="34" charset="0"/>
              <a:buChar char="•"/>
              <a:defRPr/>
            </a:pPr>
            <a:r>
              <a:rPr lang="en-US" sz="1400" dirty="0">
                <a:latin typeface="+mn-lt"/>
              </a:rPr>
              <a:t>Reduce greenhouse gas emissions</a:t>
            </a:r>
          </a:p>
          <a:p>
            <a:pPr marL="285750" indent="-285750" defTabSz="939363">
              <a:buFont typeface="Arial" panose="020B0604020202020204" pitchFamily="34" charset="0"/>
              <a:buChar char="•"/>
              <a:defRPr/>
            </a:pPr>
            <a:endParaRPr lang="en-US" sz="1400" dirty="0"/>
          </a:p>
          <a:p>
            <a:pPr defTabSz="939363">
              <a:defRPr/>
            </a:pPr>
            <a:endParaRPr lang="en-US" sz="1400" b="1" dirty="0"/>
          </a:p>
          <a:p>
            <a:pPr defTabSz="939363">
              <a:defRPr/>
            </a:pPr>
            <a:r>
              <a:rPr lang="en-US" sz="1400" b="1" dirty="0"/>
              <a:t>NOTE: </a:t>
            </a:r>
            <a:r>
              <a:rPr lang="en-US" sz="1400" dirty="0"/>
              <a:t>In 2017, LED lights reduced</a:t>
            </a:r>
            <a:r>
              <a:rPr lang="en-US" sz="1400" b="1" dirty="0"/>
              <a:t> </a:t>
            </a:r>
            <a:r>
              <a:rPr lang="en-US" sz="1400" b="1" dirty="0">
                <a:hlinkClick r:id="rId3"/>
              </a:rPr>
              <a:t>570 million tons of carbon emissions</a:t>
            </a:r>
            <a:r>
              <a:rPr lang="en-US" sz="1400" b="1" dirty="0"/>
              <a:t> </a:t>
            </a:r>
            <a:r>
              <a:rPr lang="en-US" sz="1400" dirty="0"/>
              <a:t>globally. </a:t>
            </a:r>
            <a:endParaRPr lang="en-US" sz="1400" dirty="0">
              <a:latin typeface="+mn-lt"/>
            </a:endParaRPr>
          </a:p>
          <a:p>
            <a:pPr marL="469682" indent="-469682">
              <a:buFont typeface="Arial" panose="020B0604020202020204" pitchFamily="34" charset="0"/>
              <a:buChar char="•"/>
            </a:pPr>
            <a:endParaRPr lang="en-US" sz="1400" dirty="0">
              <a:latin typeface="+mn-lt"/>
            </a:endParaRPr>
          </a:p>
          <a:p>
            <a:endParaRPr lang="en-US" sz="1400" b="1" dirty="0"/>
          </a:p>
        </p:txBody>
      </p:sp>
      <p:sp>
        <p:nvSpPr>
          <p:cNvPr id="4" name="Slide Number Placeholder 3">
            <a:extLst>
              <a:ext uri="{FF2B5EF4-FFF2-40B4-BE49-F238E27FC236}">
                <a16:creationId xmlns:a16="http://schemas.microsoft.com/office/drawing/2014/main" id="{F6F9600B-5CAE-D604-58EA-0693E4F6A29A}"/>
              </a:ext>
            </a:extLst>
          </p:cNvPr>
          <p:cNvSpPr>
            <a:spLocks noGrp="1"/>
          </p:cNvSpPr>
          <p:nvPr>
            <p:ph type="sldNum" sz="quarter" idx="5"/>
          </p:nvPr>
        </p:nvSpPr>
        <p:spPr/>
        <p:txBody>
          <a:bodyPr/>
          <a:lstStyle/>
          <a:p>
            <a:fld id="{AE53E162-1C7F-4E43-BC4A-D68BFE821C78}" type="slidenum">
              <a:rPr lang="en-US" smtClean="0"/>
              <a:t>11</a:t>
            </a:fld>
            <a:endParaRPr lang="en-US" dirty="0"/>
          </a:p>
        </p:txBody>
      </p:sp>
    </p:spTree>
    <p:extLst>
      <p:ext uri="{BB962C8B-B14F-4D97-AF65-F5344CB8AC3E}">
        <p14:creationId xmlns:p14="http://schemas.microsoft.com/office/powerpoint/2010/main" val="2037374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D47EB-3390-8A4F-6C0B-E2C9979852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0416DC-D363-E2EF-9562-7CC97A552B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70AF3A-3402-0C56-C802-7D4C45AC3EF8}"/>
              </a:ext>
            </a:extLst>
          </p:cNvPr>
          <p:cNvSpPr>
            <a:spLocks noGrp="1"/>
          </p:cNvSpPr>
          <p:nvPr>
            <p:ph type="body" idx="1"/>
          </p:nvPr>
        </p:nvSpPr>
        <p:spPr/>
        <p:txBody>
          <a:bodyPr/>
          <a:lstStyle/>
          <a:p>
            <a:r>
              <a:rPr lang="en-US" sz="1400" b="1" dirty="0"/>
              <a:t>You can</a:t>
            </a:r>
            <a:r>
              <a:rPr lang="en-US" sz="1400" dirty="0"/>
              <a:t> </a:t>
            </a:r>
            <a:r>
              <a:rPr lang="en-US" sz="1400" b="1" dirty="0"/>
              <a:t>see in this photo a variety of different </a:t>
            </a:r>
            <a:r>
              <a:rPr lang="en-US" sz="1400" dirty="0"/>
              <a:t>color lights from warm orange to cool blue.  That is because…..</a:t>
            </a:r>
          </a:p>
          <a:p>
            <a:endParaRPr lang="en-US" sz="1400" u="sng" dirty="0"/>
          </a:p>
          <a:p>
            <a:r>
              <a:rPr lang="en-US" sz="1400" dirty="0"/>
              <a:t>REVIEW SLIDE</a:t>
            </a:r>
          </a:p>
          <a:p>
            <a:endParaRPr lang="en-US" sz="1400" dirty="0"/>
          </a:p>
        </p:txBody>
      </p:sp>
      <p:sp>
        <p:nvSpPr>
          <p:cNvPr id="4" name="Slide Number Placeholder 3">
            <a:extLst>
              <a:ext uri="{FF2B5EF4-FFF2-40B4-BE49-F238E27FC236}">
                <a16:creationId xmlns:a16="http://schemas.microsoft.com/office/drawing/2014/main" id="{2C5D15E6-5035-10C6-A634-123FB12161A9}"/>
              </a:ext>
            </a:extLst>
          </p:cNvPr>
          <p:cNvSpPr>
            <a:spLocks noGrp="1"/>
          </p:cNvSpPr>
          <p:nvPr>
            <p:ph type="sldNum" sz="quarter" idx="5"/>
          </p:nvPr>
        </p:nvSpPr>
        <p:spPr/>
        <p:txBody>
          <a:bodyPr/>
          <a:lstStyle/>
          <a:p>
            <a:fld id="{AE53E162-1C7F-4E43-BC4A-D68BFE821C78}" type="slidenum">
              <a:rPr lang="en-US" smtClean="0"/>
              <a:t>12</a:t>
            </a:fld>
            <a:endParaRPr lang="en-US"/>
          </a:p>
        </p:txBody>
      </p:sp>
    </p:spTree>
    <p:extLst>
      <p:ext uri="{BB962C8B-B14F-4D97-AF65-F5344CB8AC3E}">
        <p14:creationId xmlns:p14="http://schemas.microsoft.com/office/powerpoint/2010/main" val="3592649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735BA-60EB-FE22-0DE9-A0D6FECD2C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61991A-94E9-D7A2-C154-680D36F207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6B589-5CA0-FA06-E9D6-C9F15EC315F7}"/>
              </a:ext>
            </a:extLst>
          </p:cNvPr>
          <p:cNvSpPr>
            <a:spLocks noGrp="1"/>
          </p:cNvSpPr>
          <p:nvPr>
            <p:ph type="body" idx="1"/>
          </p:nvPr>
        </p:nvSpPr>
        <p:spPr>
          <a:xfrm>
            <a:off x="636609" y="4572001"/>
            <a:ext cx="6007259" cy="4236333"/>
          </a:xfrm>
        </p:spPr>
        <p:txBody>
          <a:bodyPr/>
          <a:lstStyle/>
          <a:p>
            <a:pPr defTabSz="914295">
              <a:defRPr/>
            </a:pPr>
            <a:r>
              <a:rPr lang="en-US" sz="1400" dirty="0"/>
              <a:t>REVIEW SLIDE</a:t>
            </a:r>
          </a:p>
          <a:p>
            <a:pPr defTabSz="914295">
              <a:defRPr/>
            </a:pPr>
            <a:endParaRPr lang="en-US" sz="1400" dirty="0"/>
          </a:p>
          <a:p>
            <a:pPr defTabSz="914295">
              <a:defRPr/>
            </a:pPr>
            <a:r>
              <a:rPr lang="en-US" sz="1400" dirty="0"/>
              <a:t>Our </a:t>
            </a:r>
            <a:r>
              <a:rPr lang="en-US" sz="1400" b="1" dirty="0"/>
              <a:t>unconverted</a:t>
            </a:r>
            <a:r>
              <a:rPr lang="en-US" sz="1400" b="1" baseline="0" dirty="0"/>
              <a:t> </a:t>
            </a:r>
            <a:r>
              <a:rPr lang="en-US" sz="1400" b="1" dirty="0"/>
              <a:t>streetlights correspond closely to the 2000K </a:t>
            </a:r>
            <a:r>
              <a:rPr lang="en-US" sz="1400" dirty="0"/>
              <a:t>LED light.</a:t>
            </a:r>
          </a:p>
          <a:p>
            <a:pPr marL="0" marR="0" lvl="0" indent="0" algn="l" defTabSz="914295"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295"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Between1900 and 2200 Kelvin</a:t>
            </a:r>
          </a:p>
          <a:p>
            <a:pPr defTabSz="914295">
              <a:defRPr/>
            </a:pPr>
            <a:endParaRPr lang="en-US" sz="1400" dirty="0"/>
          </a:p>
        </p:txBody>
      </p:sp>
      <p:sp>
        <p:nvSpPr>
          <p:cNvPr id="4" name="Slide Number Placeholder 3">
            <a:extLst>
              <a:ext uri="{FF2B5EF4-FFF2-40B4-BE49-F238E27FC236}">
                <a16:creationId xmlns:a16="http://schemas.microsoft.com/office/drawing/2014/main" id="{1659F250-5AE5-DD2A-14FD-0BFAC86984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3E162-1C7F-4E43-BC4A-D68BFE821C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56506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7708" y="4505981"/>
            <a:ext cx="5661660" cy="3017564"/>
          </a:xfrm>
        </p:spPr>
        <p:txBody>
          <a:bodyPr/>
          <a:lstStyle/>
          <a:p>
            <a:pPr defTabSz="939363">
              <a:defRPr/>
            </a:pPr>
            <a:r>
              <a:rPr lang="en-US" sz="1400" dirty="0"/>
              <a:t>REVIEW SLIDE</a:t>
            </a:r>
          </a:p>
          <a:p>
            <a:pPr defTabSz="939363">
              <a:defRPr/>
            </a:pPr>
            <a:endParaRPr lang="en-US" sz="1400" dirty="0"/>
          </a:p>
          <a:p>
            <a:pPr defTabSz="939363">
              <a:defRPr/>
            </a:pPr>
            <a:endParaRPr lang="en-US" sz="1400" dirty="0"/>
          </a:p>
        </p:txBody>
      </p:sp>
      <p:sp>
        <p:nvSpPr>
          <p:cNvPr id="4" name="Slide Number Placeholder 3"/>
          <p:cNvSpPr>
            <a:spLocks noGrp="1"/>
          </p:cNvSpPr>
          <p:nvPr>
            <p:ph type="sldNum" sz="quarter" idx="5"/>
          </p:nvPr>
        </p:nvSpPr>
        <p:spPr/>
        <p:txBody>
          <a:bodyPr/>
          <a:lstStyle/>
          <a:p>
            <a:fld id="{AE53E162-1C7F-4E43-BC4A-D68BFE821C78}" type="slidenum">
              <a:rPr lang="en-US" smtClean="0"/>
              <a:t>14</a:t>
            </a:fld>
            <a:endParaRPr lang="en-US"/>
          </a:p>
        </p:txBody>
      </p:sp>
    </p:spTree>
    <p:extLst>
      <p:ext uri="{BB962C8B-B14F-4D97-AF65-F5344CB8AC3E}">
        <p14:creationId xmlns:p14="http://schemas.microsoft.com/office/powerpoint/2010/main" val="1553564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r>
              <a:rPr lang="en-US" sz="1400" dirty="0">
                <a:cs typeface="Arial" panose="020B0604020202020204" pitchFamily="34" charset="0"/>
              </a:rPr>
              <a:t>REVIEW SLIDE</a:t>
            </a:r>
          </a:p>
          <a:p>
            <a:pPr defTabSz="939363">
              <a:defRPr/>
            </a:pPr>
            <a:endParaRPr lang="en-US" sz="1400" dirty="0">
              <a:cs typeface="Arial" panose="020B0604020202020204" pitchFamily="34" charset="0"/>
            </a:endParaRPr>
          </a:p>
          <a:p>
            <a:pPr defTabSz="939363">
              <a:defRPr/>
            </a:pPr>
            <a:r>
              <a:rPr lang="en-US" sz="1400" dirty="0">
                <a:cs typeface="Arial" panose="020B0604020202020204" pitchFamily="34" charset="0"/>
              </a:rPr>
              <a:t>If everything is in balance, our bodies will generate hormones * </a:t>
            </a:r>
            <a:r>
              <a:rPr lang="en-US" sz="1400" b="1" dirty="0">
                <a:cs typeface="Arial" panose="020B0604020202020204" pitchFamily="34" charset="0"/>
              </a:rPr>
              <a:t>in the right quantities</a:t>
            </a:r>
            <a:r>
              <a:rPr lang="en-US" sz="1400" dirty="0">
                <a:cs typeface="Arial" panose="020B0604020202020204" pitchFamily="34" charset="0"/>
              </a:rPr>
              <a:t> </a:t>
            </a:r>
            <a:r>
              <a:rPr lang="en-US" sz="1400" u="sng" dirty="0">
                <a:cs typeface="Arial" panose="020B0604020202020204" pitchFamily="34" charset="0"/>
              </a:rPr>
              <a:t>at the right time </a:t>
            </a:r>
            <a:r>
              <a:rPr lang="en-US" sz="1400" dirty="0">
                <a:cs typeface="Arial" panose="020B0604020202020204" pitchFamily="34" charset="0"/>
              </a:rPr>
              <a:t>of </a:t>
            </a:r>
            <a:r>
              <a:rPr lang="en-US" sz="1400" b="1" dirty="0">
                <a:cs typeface="Arial" panose="020B0604020202020204" pitchFamily="34" charset="0"/>
              </a:rPr>
              <a:t>day </a:t>
            </a:r>
            <a:r>
              <a:rPr lang="en-US" sz="1400" b="1" u="sng" dirty="0">
                <a:cs typeface="Arial" panose="020B0604020202020204" pitchFamily="34" charset="0"/>
              </a:rPr>
              <a:t>and night</a:t>
            </a:r>
            <a:r>
              <a:rPr lang="en-US" sz="1400" b="1" dirty="0">
                <a:cs typeface="Arial" panose="020B0604020202020204" pitchFamily="34" charset="0"/>
              </a:rPr>
              <a:t>.  </a:t>
            </a:r>
          </a:p>
          <a:p>
            <a:pPr defTabSz="939363">
              <a:defRPr/>
            </a:pPr>
            <a:endParaRPr lang="en-US" sz="1400" b="1" dirty="0">
              <a:cs typeface="Arial" panose="020B0604020202020204" pitchFamily="34" charset="0"/>
            </a:endParaRPr>
          </a:p>
          <a:p>
            <a:pPr defTabSz="939363">
              <a:defRPr/>
            </a:pPr>
            <a:endParaRPr lang="en-US" sz="1400" b="1" dirty="0">
              <a:cs typeface="Arial" panose="020B0604020202020204" pitchFamily="34" charset="0"/>
            </a:endParaRPr>
          </a:p>
          <a:p>
            <a:endParaRPr lang="en-US" dirty="0"/>
          </a:p>
          <a:p>
            <a:pPr marL="171450" indent="-171450">
              <a:buFont typeface="Arial" panose="020B0604020202020204" pitchFamily="34" charset="0"/>
              <a:buChar char="•"/>
            </a:pPr>
            <a:r>
              <a:rPr lang="en-US" sz="1200" dirty="0">
                <a:cs typeface="Arial" panose="020B0604020202020204" pitchFamily="34" charset="0"/>
              </a:rPr>
              <a:t>(dopamine, serotonin, cortisol and melatonin) </a:t>
            </a:r>
          </a:p>
        </p:txBody>
      </p:sp>
      <p:sp>
        <p:nvSpPr>
          <p:cNvPr id="4" name="Slide Number Placeholder 3"/>
          <p:cNvSpPr>
            <a:spLocks noGrp="1"/>
          </p:cNvSpPr>
          <p:nvPr>
            <p:ph type="sldNum" sz="quarter" idx="5"/>
          </p:nvPr>
        </p:nvSpPr>
        <p:spPr/>
        <p:txBody>
          <a:bodyPr/>
          <a:lstStyle/>
          <a:p>
            <a:fld id="{AE53E162-1C7F-4E43-BC4A-D68BFE821C78}" type="slidenum">
              <a:rPr lang="en-US" smtClean="0"/>
              <a:t>15</a:t>
            </a:fld>
            <a:endParaRPr lang="en-US"/>
          </a:p>
        </p:txBody>
      </p:sp>
    </p:spTree>
    <p:extLst>
      <p:ext uri="{BB962C8B-B14F-4D97-AF65-F5344CB8AC3E}">
        <p14:creationId xmlns:p14="http://schemas.microsoft.com/office/powerpoint/2010/main" val="3661778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D444B-08DE-B09E-F374-D550216D2B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01F0BD-AC01-7605-B8C9-ED540B9C33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B20F4B-3C90-5D21-B645-377085DC112B}"/>
              </a:ext>
            </a:extLst>
          </p:cNvPr>
          <p:cNvSpPr>
            <a:spLocks noGrp="1"/>
          </p:cNvSpPr>
          <p:nvPr>
            <p:ph type="body" idx="1"/>
          </p:nvPr>
        </p:nvSpPr>
        <p:spPr/>
        <p:txBody>
          <a:bodyPr/>
          <a:lstStyle/>
          <a:p>
            <a:r>
              <a:rPr lang="en-US" sz="1400" b="0" dirty="0">
                <a:cs typeface="Arial" panose="020B0604020202020204" pitchFamily="34" charset="0"/>
              </a:rPr>
              <a:t>We know of Melatonin</a:t>
            </a:r>
            <a:r>
              <a:rPr lang="en-US" sz="1400" b="0" baseline="0" dirty="0">
                <a:cs typeface="Arial" panose="020B0604020202020204" pitchFamily="34" charset="0"/>
              </a:rPr>
              <a:t> </a:t>
            </a:r>
            <a:r>
              <a:rPr lang="en-US" sz="1400" baseline="0" dirty="0">
                <a:cs typeface="Arial" panose="020B0604020202020204" pitchFamily="34" charset="0"/>
              </a:rPr>
              <a:t>as</a:t>
            </a:r>
            <a:r>
              <a:rPr lang="en-US" sz="1400" b="0" dirty="0">
                <a:cs typeface="Arial" panose="020B0604020202020204" pitchFamily="34" charset="0"/>
              </a:rPr>
              <a:t> a sleep agent, but</a:t>
            </a:r>
            <a:r>
              <a:rPr lang="en-US" sz="1400" b="0" baseline="0" dirty="0">
                <a:cs typeface="Arial" panose="020B0604020202020204" pitchFamily="34" charset="0"/>
              </a:rPr>
              <a:t> it</a:t>
            </a:r>
            <a:r>
              <a:rPr lang="en-US" sz="1400" b="0" dirty="0">
                <a:cs typeface="Arial" panose="020B0604020202020204" pitchFamily="34" charset="0"/>
              </a:rPr>
              <a:t> also</a:t>
            </a:r>
            <a:r>
              <a:rPr lang="en-US" sz="1400" b="0" baseline="0" dirty="0">
                <a:cs typeface="Arial" panose="020B0604020202020204" pitchFamily="34" charset="0"/>
              </a:rPr>
              <a:t> </a:t>
            </a:r>
            <a:r>
              <a:rPr lang="en-US" sz="1400" b="0" dirty="0">
                <a:cs typeface="Arial" panose="020B0604020202020204" pitchFamily="34" charset="0"/>
              </a:rPr>
              <a:t>aids in our body’s regeneration process.  </a:t>
            </a:r>
          </a:p>
          <a:p>
            <a:r>
              <a:rPr lang="en-US" sz="1400" dirty="0">
                <a:cs typeface="Arial" panose="020B0604020202020204" pitchFamily="34" charset="0"/>
              </a:rPr>
              <a:t>Once t</a:t>
            </a:r>
            <a:r>
              <a:rPr lang="en-US" sz="1400" b="0" dirty="0">
                <a:cs typeface="Arial" panose="020B0604020202020204" pitchFamily="34" charset="0"/>
              </a:rPr>
              <a:t>riggered, </a:t>
            </a:r>
            <a:r>
              <a:rPr lang="en-US" sz="1400" b="1" dirty="0"/>
              <a:t>Melatonin ……</a:t>
            </a:r>
          </a:p>
          <a:p>
            <a:endParaRPr lang="en-US" sz="1400" b="1" dirty="0"/>
          </a:p>
          <a:p>
            <a:endParaRPr lang="en-US" sz="1400" b="1" dirty="0"/>
          </a:p>
          <a:p>
            <a:r>
              <a:rPr lang="en-US" sz="1400" b="1" dirty="0"/>
              <a:t>IBS: irritable Bowel Syndrome</a:t>
            </a:r>
          </a:p>
        </p:txBody>
      </p:sp>
      <p:sp>
        <p:nvSpPr>
          <p:cNvPr id="4" name="Slide Number Placeholder 3">
            <a:extLst>
              <a:ext uri="{FF2B5EF4-FFF2-40B4-BE49-F238E27FC236}">
                <a16:creationId xmlns:a16="http://schemas.microsoft.com/office/drawing/2014/main" id="{C33A4FA9-68B7-245F-815C-A1B86E1CC241}"/>
              </a:ext>
            </a:extLst>
          </p:cNvPr>
          <p:cNvSpPr>
            <a:spLocks noGrp="1"/>
          </p:cNvSpPr>
          <p:nvPr>
            <p:ph type="sldNum" sz="quarter" idx="5"/>
          </p:nvPr>
        </p:nvSpPr>
        <p:spPr/>
        <p:txBody>
          <a:bodyPr/>
          <a:lstStyle/>
          <a:p>
            <a:fld id="{AE53E162-1C7F-4E43-BC4A-D68BFE821C78}" type="slidenum">
              <a:rPr lang="en-US" smtClean="0"/>
              <a:t>16</a:t>
            </a:fld>
            <a:endParaRPr lang="en-US"/>
          </a:p>
        </p:txBody>
      </p:sp>
    </p:spTree>
    <p:extLst>
      <p:ext uri="{BB962C8B-B14F-4D97-AF65-F5344CB8AC3E}">
        <p14:creationId xmlns:p14="http://schemas.microsoft.com/office/powerpoint/2010/main" val="792159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7708" y="4482573"/>
            <a:ext cx="5661660" cy="3686711"/>
          </a:xfrm>
        </p:spPr>
        <p:txBody>
          <a:bodyPr/>
          <a:lstStyle/>
          <a:p>
            <a:r>
              <a:rPr lang="en-US" sz="1400" dirty="0"/>
              <a:t>REVIEW</a:t>
            </a:r>
            <a:r>
              <a:rPr lang="en-US" sz="1400" baseline="0" dirty="0"/>
              <a:t> SLIDE:</a:t>
            </a:r>
          </a:p>
          <a:p>
            <a:endParaRPr lang="en-US" sz="1400" baseline="0" dirty="0"/>
          </a:p>
          <a:p>
            <a:r>
              <a:rPr lang="en-US" sz="1400" baseline="0" dirty="0"/>
              <a:t>We need a balance of darkness to remain healthy.</a:t>
            </a:r>
            <a:endParaRPr lang="en-US" sz="14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3E162-1C7F-4E43-BC4A-D68BFE821C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73809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33A88-54D1-7022-7889-E4A87723A3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CD905E-0854-A3B8-E412-6D098F36DE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70595C-9763-70F9-F140-5EF5B61A950D}"/>
              </a:ext>
            </a:extLst>
          </p:cNvPr>
          <p:cNvSpPr>
            <a:spLocks noGrp="1"/>
          </p:cNvSpPr>
          <p:nvPr>
            <p:ph type="body" idx="1"/>
          </p:nvPr>
        </p:nvSpPr>
        <p:spPr>
          <a:xfrm>
            <a:off x="728662" y="4506376"/>
            <a:ext cx="5409211" cy="3686711"/>
          </a:xfrm>
        </p:spPr>
        <p:txBody>
          <a:bodyPr/>
          <a:lstStyle/>
          <a:p>
            <a:r>
              <a:rPr lang="en-US" sz="1400" dirty="0"/>
              <a:t>Here are</a:t>
            </a:r>
            <a:r>
              <a:rPr lang="en-US" sz="1400" baseline="0" dirty="0"/>
              <a:t> new</a:t>
            </a:r>
            <a:r>
              <a:rPr lang="en-US" sz="1400" dirty="0"/>
              <a:t> LED lights recently installed in Colonial Place.  These white lights emit blue light waves and are</a:t>
            </a:r>
            <a:r>
              <a:rPr lang="en-US" sz="1400" b="1" dirty="0"/>
              <a:t> not</a:t>
            </a:r>
            <a:r>
              <a:rPr lang="en-US" sz="1400" dirty="0"/>
              <a:t> recommended for wetland areas</a:t>
            </a:r>
            <a:r>
              <a:rPr lang="en-US" sz="1400" baseline="0" dirty="0"/>
              <a:t> because they are:</a:t>
            </a:r>
          </a:p>
          <a:p>
            <a:r>
              <a:rPr lang="en-US" sz="1400" baseline="0" dirty="0"/>
              <a:t>The wrong color</a:t>
            </a:r>
          </a:p>
          <a:p>
            <a:r>
              <a:rPr lang="en-US" sz="1400" baseline="0" dirty="0"/>
              <a:t>The wrong distribution</a:t>
            </a:r>
          </a:p>
          <a:p>
            <a:r>
              <a:rPr lang="en-US" sz="1400" baseline="0" dirty="0"/>
              <a:t>The wrong lamination – See how the bush is lit up a if it were daytime.</a:t>
            </a:r>
            <a:endParaRPr lang="en-US" sz="1400" dirty="0"/>
          </a:p>
          <a:p>
            <a:endParaRPr lang="en-US" sz="1400" dirty="0"/>
          </a:p>
        </p:txBody>
      </p:sp>
      <p:sp>
        <p:nvSpPr>
          <p:cNvPr id="4" name="Slide Number Placeholder 3">
            <a:extLst>
              <a:ext uri="{FF2B5EF4-FFF2-40B4-BE49-F238E27FC236}">
                <a16:creationId xmlns:a16="http://schemas.microsoft.com/office/drawing/2014/main" id="{E1460C62-17E8-57C5-3C55-BDF453849D05}"/>
              </a:ext>
            </a:extLst>
          </p:cNvPr>
          <p:cNvSpPr>
            <a:spLocks noGrp="1"/>
          </p:cNvSpPr>
          <p:nvPr>
            <p:ph type="sldNum" sz="quarter" idx="5"/>
          </p:nvPr>
        </p:nvSpPr>
        <p:spPr/>
        <p:txBody>
          <a:bodyPr/>
          <a:lstStyle/>
          <a:p>
            <a:pPr defTabSz="939363">
              <a:defRPr/>
            </a:pPr>
            <a:fld id="{6588E50B-4434-4B42-A293-DC00E5ED7A09}" type="slidenum">
              <a:rPr lang="en-US">
                <a:solidFill>
                  <a:prstClr val="black"/>
                </a:solidFill>
                <a:latin typeface="Calibri" panose="020F0502020204030204"/>
              </a:rPr>
              <a:pPr defTabSz="939363">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6140326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6002C-569A-F58F-63D8-D6C510F2B9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FD8826-7790-4DC3-61E0-69E08AD091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109609-B2EF-F245-47C0-7DDAB4722F74}"/>
              </a:ext>
            </a:extLst>
          </p:cNvPr>
          <p:cNvSpPr>
            <a:spLocks noGrp="1"/>
          </p:cNvSpPr>
          <p:nvPr>
            <p:ph type="body" idx="1"/>
          </p:nvPr>
        </p:nvSpPr>
        <p:spPr>
          <a:xfrm>
            <a:off x="707708" y="4482573"/>
            <a:ext cx="5661660" cy="3686711"/>
          </a:xfrm>
        </p:spPr>
        <p:txBody>
          <a:bodyPr/>
          <a:lstStyle/>
          <a:p>
            <a:r>
              <a:rPr lang="en-US" sz="1400" dirty="0"/>
              <a:t>REVIEW SLIDE</a:t>
            </a:r>
          </a:p>
          <a:p>
            <a:endParaRPr lang="en-US" sz="1400" dirty="0"/>
          </a:p>
        </p:txBody>
      </p:sp>
      <p:sp>
        <p:nvSpPr>
          <p:cNvPr id="4" name="Slide Number Placeholder 3">
            <a:extLst>
              <a:ext uri="{FF2B5EF4-FFF2-40B4-BE49-F238E27FC236}">
                <a16:creationId xmlns:a16="http://schemas.microsoft.com/office/drawing/2014/main" id="{A42FA769-DC9E-78CA-ED68-A01AB4ACB0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3E162-1C7F-4E43-BC4A-D68BFE821C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1544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r>
              <a:rPr lang="en-US" sz="1200" dirty="0">
                <a:cs typeface="Arial" panose="020B0604020202020204" pitchFamily="34" charset="0"/>
              </a:rPr>
              <a:t>REVIEW SLIDE</a:t>
            </a:r>
          </a:p>
          <a:p>
            <a:endParaRPr lang="en-US" dirty="0">
              <a:cs typeface="Arial" panose="020B0604020202020204" pitchFamily="34" charset="0"/>
            </a:endParaRPr>
          </a:p>
          <a:p>
            <a:r>
              <a:rPr lang="en-US" dirty="0"/>
              <a:t>This is because artificial lights disrupt the Circadian Rhythm for </a:t>
            </a:r>
            <a:r>
              <a:rPr lang="en-US" b="1" dirty="0"/>
              <a:t>all living creatures.</a:t>
            </a:r>
            <a:endParaRPr lang="en-US" sz="1200" dirty="0"/>
          </a:p>
        </p:txBody>
      </p:sp>
      <p:sp>
        <p:nvSpPr>
          <p:cNvPr id="4" name="Slide Number Placeholder 3"/>
          <p:cNvSpPr>
            <a:spLocks noGrp="1"/>
          </p:cNvSpPr>
          <p:nvPr>
            <p:ph type="sldNum" sz="quarter" idx="5"/>
          </p:nvPr>
        </p:nvSpPr>
        <p:spPr/>
        <p:txBody>
          <a:bodyPr/>
          <a:lstStyle/>
          <a:p>
            <a:fld id="{AE53E162-1C7F-4E43-BC4A-D68BFE821C78}" type="slidenum">
              <a:rPr lang="en-US" smtClean="0"/>
              <a:t>2</a:t>
            </a:fld>
            <a:endParaRPr lang="en-US"/>
          </a:p>
        </p:txBody>
      </p:sp>
    </p:spTree>
    <p:extLst>
      <p:ext uri="{BB962C8B-B14F-4D97-AF65-F5344CB8AC3E}">
        <p14:creationId xmlns:p14="http://schemas.microsoft.com/office/powerpoint/2010/main" val="33104544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BD842-0669-841E-315D-20B13899A6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BF5589-8B9E-4434-2F74-DAB3863F1C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C5FF55-5741-008E-5B1C-3E6E330E7DF8}"/>
              </a:ext>
            </a:extLst>
          </p:cNvPr>
          <p:cNvSpPr>
            <a:spLocks noGrp="1"/>
          </p:cNvSpPr>
          <p:nvPr>
            <p:ph type="body" idx="1"/>
          </p:nvPr>
        </p:nvSpPr>
        <p:spPr>
          <a:xfrm>
            <a:off x="693397" y="4506376"/>
            <a:ext cx="5661660" cy="368671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This</a:t>
            </a:r>
            <a:r>
              <a:rPr lang="en-US" sz="1400" baseline="0" dirty="0"/>
              <a:t> newly converted streetlight has the wrong color, lamination and distribution.  It is spilling</a:t>
            </a:r>
            <a:r>
              <a:rPr lang="en-US" sz="1400" u="sng" baseline="0" dirty="0"/>
              <a:t> unhealthy blue light waves</a:t>
            </a:r>
            <a:r>
              <a:rPr lang="en-US" sz="1400" baseline="0" dirty="0"/>
              <a:t> into the night sky and windows of residents.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a:t>What is that blue light doing to the residents on the other side of the window?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aseline="0" dirty="0"/>
          </a:p>
        </p:txBody>
      </p:sp>
      <p:sp>
        <p:nvSpPr>
          <p:cNvPr id="4" name="Slide Number Placeholder 3">
            <a:extLst>
              <a:ext uri="{FF2B5EF4-FFF2-40B4-BE49-F238E27FC236}">
                <a16:creationId xmlns:a16="http://schemas.microsoft.com/office/drawing/2014/main" id="{41047917-805D-D952-D58F-F3D35310F360}"/>
              </a:ext>
            </a:extLst>
          </p:cNvPr>
          <p:cNvSpPr>
            <a:spLocks noGrp="1"/>
          </p:cNvSpPr>
          <p:nvPr>
            <p:ph type="sldNum" sz="quarter" idx="5"/>
          </p:nvPr>
        </p:nvSpPr>
        <p:spPr/>
        <p:txBody>
          <a:bodyPr/>
          <a:lstStyle/>
          <a:p>
            <a:pPr defTabSz="939363">
              <a:defRPr/>
            </a:pPr>
            <a:fld id="{6588E50B-4434-4B42-A293-DC00E5ED7A09}" type="slidenum">
              <a:rPr lang="en-US">
                <a:solidFill>
                  <a:prstClr val="black"/>
                </a:solidFill>
                <a:latin typeface="Calibri" panose="020F0502020204030204"/>
              </a:rPr>
              <a:pPr defTabSz="939363">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6944161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C172E-25CD-0B6F-6BFD-328EF4F7DB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2DA8F2-B3CF-A254-5078-CBABC2F8BA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32B0CF-D5B5-7026-DAD9-A20F98C52E28}"/>
              </a:ext>
            </a:extLst>
          </p:cNvPr>
          <p:cNvSpPr>
            <a:spLocks noGrp="1"/>
          </p:cNvSpPr>
          <p:nvPr>
            <p:ph type="body" idx="1"/>
          </p:nvPr>
        </p:nvSpPr>
        <p:spPr>
          <a:xfrm>
            <a:off x="636608" y="4482572"/>
            <a:ext cx="6146157" cy="4140220"/>
          </a:xfrm>
        </p:spPr>
        <p:txBody>
          <a:bodyPr/>
          <a:lstStyle/>
          <a:p>
            <a:r>
              <a:rPr lang="en-US" sz="1400" b="1" dirty="0"/>
              <a:t>Many individuals feel the </a:t>
            </a:r>
            <a:r>
              <a:rPr lang="en-US" sz="1400" b="1" u="sng" dirty="0"/>
              <a:t>whiter LED lights </a:t>
            </a:r>
            <a:r>
              <a:rPr lang="en-US" sz="1400" b="1" dirty="0"/>
              <a:t>are brighter so they should </a:t>
            </a:r>
            <a:r>
              <a:rPr lang="en-US" sz="1400" dirty="0"/>
              <a:t>keep us safer and help prevent crime.  However, Studies do not support this.</a:t>
            </a:r>
          </a:p>
          <a:p>
            <a:endParaRPr lang="en-US" sz="1400" dirty="0"/>
          </a:p>
          <a:p>
            <a:r>
              <a:rPr lang="en-US" sz="1400" dirty="0"/>
              <a:t>Review Slide</a:t>
            </a:r>
          </a:p>
          <a:p>
            <a:endParaRPr lang="en-US" sz="1400" dirty="0">
              <a:solidFill>
                <a:srgbClr val="000000"/>
              </a:solidFill>
            </a:endParaRPr>
          </a:p>
          <a:p>
            <a:endParaRPr lang="en-US" sz="1400" dirty="0">
              <a:solidFill>
                <a:srgbClr val="000000"/>
              </a:solidFill>
              <a:latin typeface="TT Norms"/>
            </a:endParaRPr>
          </a:p>
          <a:p>
            <a:endParaRPr lang="en-US" sz="1400" dirty="0">
              <a:solidFill>
                <a:srgbClr val="000000"/>
              </a:solidFill>
              <a:latin typeface="TT Norms"/>
            </a:endParaRPr>
          </a:p>
        </p:txBody>
      </p:sp>
      <p:sp>
        <p:nvSpPr>
          <p:cNvPr id="4" name="Slide Number Placeholder 3">
            <a:extLst>
              <a:ext uri="{FF2B5EF4-FFF2-40B4-BE49-F238E27FC236}">
                <a16:creationId xmlns:a16="http://schemas.microsoft.com/office/drawing/2014/main" id="{B669C22A-8152-F333-6B7D-75ECFB2D51FD}"/>
              </a:ext>
            </a:extLst>
          </p:cNvPr>
          <p:cNvSpPr>
            <a:spLocks noGrp="1"/>
          </p:cNvSpPr>
          <p:nvPr>
            <p:ph type="sldNum" sz="quarter" idx="5"/>
          </p:nvPr>
        </p:nvSpPr>
        <p:spPr/>
        <p:txBody>
          <a:bodyPr/>
          <a:lstStyle/>
          <a:p>
            <a:fld id="{AE53E162-1C7F-4E43-BC4A-D68BFE821C78}" type="slidenum">
              <a:rPr lang="en-US" smtClean="0"/>
              <a:t>21</a:t>
            </a:fld>
            <a:endParaRPr lang="en-US"/>
          </a:p>
        </p:txBody>
      </p:sp>
    </p:spTree>
    <p:extLst>
      <p:ext uri="{BB962C8B-B14F-4D97-AF65-F5344CB8AC3E}">
        <p14:creationId xmlns:p14="http://schemas.microsoft.com/office/powerpoint/2010/main" val="3610618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ACF04-C9C4-590F-6481-00A93774DE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28C66-51A8-181F-33D3-6B4ED35435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892B8E-85F6-9719-48DA-B1E83E4CFE6A}"/>
              </a:ext>
            </a:extLst>
          </p:cNvPr>
          <p:cNvSpPr>
            <a:spLocks noGrp="1"/>
          </p:cNvSpPr>
          <p:nvPr>
            <p:ph type="body" idx="1"/>
          </p:nvPr>
        </p:nvSpPr>
        <p:spPr>
          <a:xfrm>
            <a:off x="636609" y="4482572"/>
            <a:ext cx="6146157" cy="4140220"/>
          </a:xfrm>
        </p:spPr>
        <p:txBody>
          <a:bodyPr/>
          <a:lstStyle/>
          <a:p>
            <a:r>
              <a:rPr lang="en-US" sz="1400" dirty="0"/>
              <a:t>The left photo illustrates how blue light emitted from the LED light produces so much glare that the driver cannot see the pedestrians. Glare is produced because the short wave length of the blue</a:t>
            </a:r>
            <a:r>
              <a:rPr lang="en-US" sz="1400" baseline="0" dirty="0"/>
              <a:t> light</a:t>
            </a:r>
            <a:r>
              <a:rPr lang="en-US" sz="1400" dirty="0"/>
              <a:t> scatters in your eye.  It is how your eyes feel when high beams from a car shine at you. Your eyes cannot adjust.</a:t>
            </a:r>
          </a:p>
          <a:p>
            <a:endParaRPr lang="en-US" sz="1400" dirty="0"/>
          </a:p>
          <a:p>
            <a:r>
              <a:rPr lang="en-US" sz="1400" b="1" dirty="0"/>
              <a:t>A </a:t>
            </a:r>
            <a:r>
              <a:rPr lang="en-US" sz="1400" b="1" u="sng" dirty="0"/>
              <a:t>warmer color LED </a:t>
            </a:r>
            <a:r>
              <a:rPr lang="en-US" sz="1400" b="1" dirty="0"/>
              <a:t>emits less blue light waves and less glare.  That is because </a:t>
            </a:r>
            <a:r>
              <a:rPr lang="en-US" sz="1400" dirty="0"/>
              <a:t>Warmer lights have longer wavelengths that don’t scatter in your eye.  That is why fog lights are yellow and not white.</a:t>
            </a:r>
          </a:p>
          <a:p>
            <a:endParaRPr lang="en-US" sz="1400" b="1" dirty="0">
              <a:ea typeface="Calibri" panose="020F0502020204030204" pitchFamily="34" charset="0"/>
              <a:cs typeface="Times New Roman" panose="02020603050405020304" pitchFamily="18" charset="0"/>
            </a:endParaRPr>
          </a:p>
          <a:p>
            <a:r>
              <a:rPr lang="en-US" sz="1400" b="1" dirty="0">
                <a:ea typeface="Calibri" panose="020F0502020204030204" pitchFamily="34" charset="0"/>
                <a:cs typeface="Times New Roman" panose="02020603050405020304" pitchFamily="18" charset="0"/>
              </a:rPr>
              <a:t>The improved lighting is the correct color</a:t>
            </a:r>
            <a:r>
              <a:rPr lang="en-US" sz="1400" b="1" baseline="0" dirty="0">
                <a:ea typeface="Calibri" panose="020F0502020204030204" pitchFamily="34" charset="0"/>
                <a:cs typeface="Times New Roman" panose="02020603050405020304" pitchFamily="18" charset="0"/>
              </a:rPr>
              <a:t>, distribution and </a:t>
            </a:r>
            <a:r>
              <a:rPr lang="en-US" sz="1400" b="1" baseline="0" dirty="0" err="1">
                <a:ea typeface="Calibri" panose="020F0502020204030204" pitchFamily="34" charset="0"/>
                <a:cs typeface="Times New Roman" panose="02020603050405020304" pitchFamily="18" charset="0"/>
              </a:rPr>
              <a:t>lumination</a:t>
            </a:r>
            <a:endParaRPr lang="en-US" sz="1400" b="1" dirty="0">
              <a:ea typeface="Calibri" panose="020F0502020204030204" pitchFamily="34" charset="0"/>
              <a:cs typeface="Times New Roman" panose="02020603050405020304" pitchFamily="18" charset="0"/>
            </a:endParaRPr>
          </a:p>
          <a:p>
            <a:endParaRPr lang="en-US" sz="1400" b="1" dirty="0">
              <a:ea typeface="Calibri" panose="020F0502020204030204" pitchFamily="34" charset="0"/>
              <a:cs typeface="Times New Roman" panose="02020603050405020304" pitchFamily="18" charset="0"/>
            </a:endParaRPr>
          </a:p>
          <a:p>
            <a:r>
              <a:rPr lang="en-US" sz="1400" b="1" dirty="0">
                <a:ea typeface="Calibri" panose="020F0502020204030204" pitchFamily="34" charset="0"/>
                <a:cs typeface="Times New Roman" panose="02020603050405020304" pitchFamily="18" charset="0"/>
              </a:rPr>
              <a:t>NOTE: </a:t>
            </a:r>
          </a:p>
          <a:p>
            <a:r>
              <a:rPr lang="en-US" sz="1400" kern="100" dirty="0">
                <a:ea typeface="Calibri" panose="020F0502020204030204" pitchFamily="34" charset="0"/>
                <a:cs typeface="Times New Roman" panose="02020603050405020304" pitchFamily="18" charset="0"/>
              </a:rPr>
              <a:t>Military bases use amber light at night so military personnel can see better.  These warmer lights have reduced accidents.</a:t>
            </a:r>
          </a:p>
          <a:p>
            <a:endParaRPr lang="en-US" sz="1400" kern="100" dirty="0">
              <a:ea typeface="Calibri" panose="020F0502020204030204" pitchFamily="34" charset="0"/>
              <a:cs typeface="Times New Roman" panose="02020603050405020304" pitchFamily="18" charset="0"/>
            </a:endParaRPr>
          </a:p>
          <a:p>
            <a:r>
              <a:rPr lang="en-US" sz="1400" b="1" dirty="0">
                <a:ea typeface="Calibri" panose="020F0502020204030204" pitchFamily="34" charset="0"/>
                <a:cs typeface="Times New Roman" panose="02020603050405020304" pitchFamily="18" charset="0"/>
              </a:rPr>
              <a:t>Glare is worse for the </a:t>
            </a:r>
            <a:r>
              <a:rPr lang="en-US" sz="1400" b="1" dirty="0">
                <a:effectLst/>
                <a:ea typeface="Calibri" panose="020F0502020204030204" pitchFamily="34" charset="0"/>
                <a:cs typeface="Times New Roman" panose="02020603050405020304" pitchFamily="18" charset="0"/>
              </a:rPr>
              <a:t>Pedestrians as they are completely surrounded by </a:t>
            </a:r>
            <a:r>
              <a:rPr lang="en-US" sz="1400" b="1" dirty="0">
                <a:ea typeface="Calibri" panose="020F0502020204030204" pitchFamily="34" charset="0"/>
                <a:cs typeface="Times New Roman" panose="02020603050405020304" pitchFamily="18" charset="0"/>
              </a:rPr>
              <a:t>light. </a:t>
            </a:r>
            <a:r>
              <a:rPr lang="en-US" sz="1400" b="1" dirty="0">
                <a:effectLst/>
                <a:ea typeface="Calibri" panose="020F0502020204030204" pitchFamily="34" charset="0"/>
                <a:cs typeface="Times New Roman" panose="02020603050405020304" pitchFamily="18" charset="0"/>
              </a:rPr>
              <a:t> T</a:t>
            </a:r>
            <a:r>
              <a:rPr lang="en-US" sz="1400" dirty="0">
                <a:effectLst/>
                <a:ea typeface="Calibri" panose="020F0502020204030204" pitchFamily="34" charset="0"/>
                <a:cs typeface="Times New Roman" panose="02020603050405020304" pitchFamily="18" charset="0"/>
              </a:rPr>
              <a:t>he roof of the driver’s car actually </a:t>
            </a:r>
            <a:r>
              <a:rPr lang="en-US" sz="1400" dirty="0">
                <a:ea typeface="Calibri" panose="020F0502020204030204" pitchFamily="34" charset="0"/>
                <a:cs typeface="Times New Roman" panose="02020603050405020304" pitchFamily="18" charset="0"/>
              </a:rPr>
              <a:t>reduces some of the blue light from entering the driver’s </a:t>
            </a:r>
            <a:r>
              <a:rPr lang="en-US" sz="1400" dirty="0">
                <a:effectLst/>
                <a:ea typeface="Calibri" panose="020F0502020204030204" pitchFamily="34" charset="0"/>
                <a:cs typeface="Times New Roman" panose="02020603050405020304" pitchFamily="18" charset="0"/>
              </a:rPr>
              <a:t>field of vision.</a:t>
            </a:r>
            <a:endParaRPr lang="en-US" sz="1400" dirty="0"/>
          </a:p>
          <a:p>
            <a:endParaRPr lang="en-US" sz="1400" kern="100" dirty="0">
              <a:ea typeface="Calibri" panose="020F0502020204030204" pitchFamily="34" charset="0"/>
              <a:cs typeface="Times New Roman" panose="02020603050405020304" pitchFamily="18" charset="0"/>
            </a:endParaRPr>
          </a:p>
          <a:p>
            <a:endParaRPr lang="en-US" sz="1400" dirty="0">
              <a:solidFill>
                <a:srgbClr val="000000"/>
              </a:solidFill>
              <a:latin typeface="TT Norms"/>
            </a:endParaRPr>
          </a:p>
          <a:p>
            <a:endParaRPr lang="en-US" sz="1400" dirty="0">
              <a:solidFill>
                <a:srgbClr val="000000"/>
              </a:solidFill>
              <a:latin typeface="TT Norms"/>
            </a:endParaRPr>
          </a:p>
        </p:txBody>
      </p:sp>
      <p:sp>
        <p:nvSpPr>
          <p:cNvPr id="4" name="Slide Number Placeholder 3">
            <a:extLst>
              <a:ext uri="{FF2B5EF4-FFF2-40B4-BE49-F238E27FC236}">
                <a16:creationId xmlns:a16="http://schemas.microsoft.com/office/drawing/2014/main" id="{4EA30D71-DC07-5E16-B04D-9C40DCD437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3E162-1C7F-4E43-BC4A-D68BFE821C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2475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T Norms"/>
              </a:rPr>
              <a:t>REVIEW SLIDE</a:t>
            </a:r>
          </a:p>
          <a:p>
            <a:endParaRPr lang="en-US" dirty="0">
              <a:solidFill>
                <a:srgbClr val="000000"/>
              </a:solidFill>
              <a:latin typeface="TT Norms"/>
            </a:endParaRPr>
          </a:p>
          <a:p>
            <a:r>
              <a:rPr lang="en-US" b="1" i="0" dirty="0">
                <a:solidFill>
                  <a:srgbClr val="000000"/>
                </a:solidFill>
                <a:effectLst/>
                <a:latin typeface="TT Norms"/>
              </a:rPr>
              <a:t>Shielding the light from </a:t>
            </a:r>
            <a:r>
              <a:rPr lang="en-US" b="0" i="0" dirty="0">
                <a:solidFill>
                  <a:srgbClr val="000000"/>
                </a:solidFill>
                <a:effectLst/>
                <a:latin typeface="TT Norms"/>
              </a:rPr>
              <a:t>entering your eyes in the second photo actually helps prevent glare so you can see the figure near</a:t>
            </a:r>
            <a:r>
              <a:rPr lang="en-US" dirty="0">
                <a:solidFill>
                  <a:srgbClr val="000000"/>
                </a:solidFill>
                <a:latin typeface="TT Norms"/>
              </a:rPr>
              <a:t> the </a:t>
            </a:r>
            <a:r>
              <a:rPr lang="en-US" b="0" i="0" dirty="0">
                <a:solidFill>
                  <a:srgbClr val="000000"/>
                </a:solidFill>
                <a:effectLst/>
                <a:latin typeface="TT Norms"/>
              </a:rPr>
              <a:t>garage door.</a:t>
            </a:r>
          </a:p>
          <a:p>
            <a:endParaRPr lang="en-US" dirty="0">
              <a:solidFill>
                <a:srgbClr val="000000"/>
              </a:solidFill>
              <a:latin typeface="TT Norms"/>
            </a:endParaRPr>
          </a:p>
          <a:p>
            <a:pPr algn="l"/>
            <a:endParaRPr lang="en-US" sz="1200" b="0" i="0" u="none" strike="noStrike" dirty="0">
              <a:solidFill>
                <a:srgbClr val="000000"/>
              </a:solidFill>
              <a:effectLst/>
              <a:latin typeface="TT Norms"/>
            </a:endParaRPr>
          </a:p>
        </p:txBody>
      </p:sp>
      <p:sp>
        <p:nvSpPr>
          <p:cNvPr id="4" name="Slide Number Placeholder 3"/>
          <p:cNvSpPr>
            <a:spLocks noGrp="1"/>
          </p:cNvSpPr>
          <p:nvPr>
            <p:ph type="sldNum" sz="quarter" idx="5"/>
          </p:nvPr>
        </p:nvSpPr>
        <p:spPr/>
        <p:txBody>
          <a:bodyPr/>
          <a:lstStyle/>
          <a:p>
            <a:fld id="{AE53E162-1C7F-4E43-BC4A-D68BFE821C78}" type="slidenum">
              <a:rPr lang="en-US" smtClean="0"/>
              <a:t>23</a:t>
            </a:fld>
            <a:endParaRPr lang="en-US"/>
          </a:p>
        </p:txBody>
      </p:sp>
    </p:spTree>
    <p:extLst>
      <p:ext uri="{BB962C8B-B14F-4D97-AF65-F5344CB8AC3E}">
        <p14:creationId xmlns:p14="http://schemas.microsoft.com/office/powerpoint/2010/main" val="21547945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1169988"/>
            <a:ext cx="5619750" cy="3160712"/>
          </a:xfrm>
        </p:spPr>
      </p:sp>
      <p:sp>
        <p:nvSpPr>
          <p:cNvPr id="3" name="Notes Placeholder 2"/>
          <p:cNvSpPr>
            <a:spLocks noGrp="1"/>
          </p:cNvSpPr>
          <p:nvPr>
            <p:ph type="body" idx="1"/>
          </p:nvPr>
        </p:nvSpPr>
        <p:spPr/>
        <p:txBody>
          <a:bodyPr/>
          <a:lstStyle/>
          <a:p>
            <a:r>
              <a:rPr lang="en-US" dirty="0"/>
              <a:t>White LED light increases the contrast between light and dark preventing our eyes from adjusting enough to see the complete environment. The second photo has a man </a:t>
            </a:r>
            <a:r>
              <a:rPr lang="en-US" baseline="0" dirty="0"/>
              <a:t>hidden by the light pole in the right photo.  (Arrow is pointing to him)</a:t>
            </a:r>
            <a:endParaRPr lang="en-US" dirty="0"/>
          </a:p>
          <a:p>
            <a:endParaRPr lang="en-US" baseline="0" dirty="0"/>
          </a:p>
          <a:p>
            <a:r>
              <a:rPr lang="en-US" baseline="0" dirty="0"/>
              <a:t>You can see the man in the light but you cannot in the shadow.</a:t>
            </a:r>
          </a:p>
          <a:p>
            <a:r>
              <a:rPr 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00000"/>
                </a:solidFill>
                <a:effectLst/>
                <a:latin typeface="TT Norms"/>
              </a:rPr>
              <a:t>There is no clear scientific evidence that increasing outdoor lighting to whiter LED lights prevents crime </a:t>
            </a:r>
            <a:r>
              <a:rPr lang="en-US" b="0" i="0" dirty="0">
                <a:solidFill>
                  <a:srgbClr val="000000"/>
                </a:solidFill>
                <a:effectLst/>
                <a:latin typeface="TT Norms"/>
              </a:rPr>
              <a:t>but we do have </a:t>
            </a:r>
            <a:r>
              <a:rPr lang="en-US" dirty="0">
                <a:solidFill>
                  <a:srgbClr val="000000"/>
                </a:solidFill>
                <a:latin typeface="TT Norms"/>
              </a:rPr>
              <a:t>a correlation</a:t>
            </a:r>
            <a:r>
              <a:rPr lang="en-US" b="0" i="0" dirty="0">
                <a:solidFill>
                  <a:srgbClr val="000000"/>
                </a:solidFill>
                <a:effectLst/>
                <a:latin typeface="TT Norms"/>
              </a:rPr>
              <a:t> that blue light waves impact our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00000"/>
              </a:solidFill>
              <a:effectLst/>
              <a:latin typeface="TT Norms"/>
            </a:endParaRPr>
          </a:p>
          <a:p>
            <a:endParaRPr lang="en-US" b="0" i="0" dirty="0">
              <a:solidFill>
                <a:srgbClr val="000000"/>
              </a:solidFill>
              <a:effectLst/>
              <a:latin typeface="TT Norms"/>
            </a:endParaRPr>
          </a:p>
        </p:txBody>
      </p:sp>
      <p:sp>
        <p:nvSpPr>
          <p:cNvPr id="4" name="Slide Number Placeholder 3"/>
          <p:cNvSpPr>
            <a:spLocks noGrp="1"/>
          </p:cNvSpPr>
          <p:nvPr>
            <p:ph type="sldNum" sz="quarter" idx="5"/>
          </p:nvPr>
        </p:nvSpPr>
        <p:spPr/>
        <p:txBody>
          <a:bodyPr/>
          <a:lstStyle/>
          <a:p>
            <a:fld id="{AE53E162-1C7F-4E43-BC4A-D68BFE821C78}" type="slidenum">
              <a:rPr lang="en-US" smtClean="0"/>
              <a:t>24</a:t>
            </a:fld>
            <a:endParaRPr lang="en-US"/>
          </a:p>
        </p:txBody>
      </p:sp>
    </p:spTree>
    <p:extLst>
      <p:ext uri="{BB962C8B-B14F-4D97-AF65-F5344CB8AC3E}">
        <p14:creationId xmlns:p14="http://schemas.microsoft.com/office/powerpoint/2010/main" val="21503619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02920" y="4505980"/>
            <a:ext cx="6400800" cy="3686711"/>
          </a:xfrm>
        </p:spPr>
        <p:txBody>
          <a:bodyPr/>
          <a:lstStyle/>
          <a:p>
            <a:r>
              <a:rPr lang="en-US" sz="1400" b="1" dirty="0"/>
              <a:t>Here are examples of streetlights and why </a:t>
            </a:r>
            <a:r>
              <a:rPr lang="en-US" sz="1400" b="1" dirty="0" err="1"/>
              <a:t>DarkSky</a:t>
            </a:r>
            <a:r>
              <a:rPr lang="en-US" sz="1400" b="1" dirty="0"/>
              <a:t> and VDOT stress the importance of zero uplighting</a:t>
            </a:r>
            <a:r>
              <a:rPr lang="en-US" sz="1400" dirty="0"/>
              <a:t>. </a:t>
            </a:r>
          </a:p>
          <a:p>
            <a:endParaRPr lang="en-US" sz="1400" dirty="0"/>
          </a:p>
          <a:p>
            <a:r>
              <a:rPr lang="en-US" sz="1400" dirty="0"/>
              <a:t>The light on the left is an example of our ACORN lights that produce unnecessary light pollution and a lot of glare.  It is like a lamp without a shade.</a:t>
            </a:r>
          </a:p>
          <a:p>
            <a:endParaRPr lang="en-US" sz="1400" dirty="0"/>
          </a:p>
          <a:p>
            <a:r>
              <a:rPr lang="en-US" sz="1400" b="1" dirty="0"/>
              <a:t>As you move </a:t>
            </a:r>
            <a:r>
              <a:rPr lang="en-US" sz="1400" dirty="0"/>
              <a:t>to the right, the lighting becomes more direct to where it is needed and your eyes can see more of the environment around you.  </a:t>
            </a:r>
          </a:p>
          <a:p>
            <a:endParaRPr lang="en-US" sz="1400" dirty="0"/>
          </a:p>
          <a:p>
            <a:r>
              <a:rPr lang="en-US" sz="1400" dirty="0"/>
              <a:t>The last lamp has a timer and is currently in the off position. </a:t>
            </a:r>
          </a:p>
          <a:p>
            <a:endParaRPr lang="en-US" sz="1400" dirty="0"/>
          </a:p>
        </p:txBody>
      </p:sp>
      <p:sp>
        <p:nvSpPr>
          <p:cNvPr id="4" name="Slide Number Placeholder 3"/>
          <p:cNvSpPr>
            <a:spLocks noGrp="1"/>
          </p:cNvSpPr>
          <p:nvPr>
            <p:ph type="sldNum" sz="quarter" idx="5"/>
          </p:nvPr>
        </p:nvSpPr>
        <p:spPr/>
        <p:txBody>
          <a:bodyPr/>
          <a:lstStyle/>
          <a:p>
            <a:fld id="{AE53E162-1C7F-4E43-BC4A-D68BFE821C78}" type="slidenum">
              <a:rPr lang="en-US" smtClean="0"/>
              <a:t>25</a:t>
            </a:fld>
            <a:endParaRPr lang="en-US"/>
          </a:p>
        </p:txBody>
      </p:sp>
    </p:spTree>
    <p:extLst>
      <p:ext uri="{BB962C8B-B14F-4D97-AF65-F5344CB8AC3E}">
        <p14:creationId xmlns:p14="http://schemas.microsoft.com/office/powerpoint/2010/main" val="1217814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1100138"/>
            <a:ext cx="5619750" cy="3160712"/>
          </a:xfrm>
        </p:spPr>
      </p:sp>
      <p:sp>
        <p:nvSpPr>
          <p:cNvPr id="3" name="Notes Placeholder 2"/>
          <p:cNvSpPr>
            <a:spLocks noGrp="1"/>
          </p:cNvSpPr>
          <p:nvPr>
            <p:ph type="body" idx="1"/>
          </p:nvPr>
        </p:nvSpPr>
        <p:spPr>
          <a:xfrm>
            <a:off x="707390" y="4414158"/>
            <a:ext cx="5661660" cy="3686711"/>
          </a:xfrm>
        </p:spPr>
        <p:txBody>
          <a:bodyPr/>
          <a:lstStyle/>
          <a:p>
            <a:pPr defTabSz="939363">
              <a:defRPr/>
            </a:pPr>
            <a:r>
              <a:rPr lang="en-US" sz="1400" dirty="0">
                <a:cs typeface="Arial" panose="020B0604020202020204" pitchFamily="34" charset="0"/>
              </a:rPr>
              <a:t>REVIEW SLIDE</a:t>
            </a:r>
          </a:p>
          <a:p>
            <a:endParaRPr lang="en-US" sz="1400" dirty="0"/>
          </a:p>
          <a:p>
            <a:r>
              <a:rPr lang="en-US" sz="1400" b="1" i="0" u="none" strike="noStrike" dirty="0">
                <a:effectLst/>
                <a:latin typeface="TT Norms"/>
              </a:rPr>
              <a:t>So what does good lighting look like?</a:t>
            </a:r>
          </a:p>
          <a:p>
            <a:endParaRPr lang="en-US" sz="1400" b="1" dirty="0">
              <a:solidFill>
                <a:srgbClr val="000000"/>
              </a:solidFill>
              <a:latin typeface="TT Norms"/>
            </a:endParaRPr>
          </a:p>
          <a:p>
            <a:endParaRPr lang="en-US" sz="1400" b="1" dirty="0">
              <a:solidFill>
                <a:srgbClr val="000000"/>
              </a:solidFill>
              <a:latin typeface="TT Norms"/>
            </a:endParaRPr>
          </a:p>
          <a:p>
            <a:endParaRPr lang="en-US" sz="1400" b="1" dirty="0">
              <a:solidFill>
                <a:srgbClr val="000000"/>
              </a:solidFill>
              <a:latin typeface="TT Norms"/>
            </a:endParaRPr>
          </a:p>
          <a:p>
            <a:endParaRPr lang="en-US" sz="1400" dirty="0">
              <a:solidFill>
                <a:srgbClr val="000000"/>
              </a:solidFill>
              <a:latin typeface="TT Norms"/>
            </a:endParaRPr>
          </a:p>
          <a:p>
            <a:endParaRPr lang="en-US" sz="1400" b="0" i="0" u="none" strike="noStrike" dirty="0">
              <a:solidFill>
                <a:srgbClr val="000000"/>
              </a:solidFill>
              <a:effectLst/>
              <a:latin typeface="TT Norms"/>
            </a:endParaRPr>
          </a:p>
          <a:p>
            <a:r>
              <a:rPr lang="en-US" sz="1400" dirty="0"/>
              <a:t>*</a:t>
            </a:r>
            <a:endParaRPr lang="en-US" sz="1400" dirty="0">
              <a:solidFill>
                <a:srgbClr val="000000"/>
              </a:solidFill>
              <a:latin typeface="TT Norms"/>
            </a:endParaRPr>
          </a:p>
          <a:p>
            <a:r>
              <a:rPr lang="en-US" sz="1400" b="0" i="0" u="none" strike="noStrike" dirty="0">
                <a:solidFill>
                  <a:srgbClr val="000000"/>
                </a:solidFill>
                <a:effectLst/>
                <a:latin typeface="TT Norms"/>
              </a:rPr>
              <a:t>Also, IES stands for Illuminating Engineering Society.</a:t>
            </a:r>
          </a:p>
          <a:p>
            <a:endParaRPr lang="en-US" sz="1400" dirty="0"/>
          </a:p>
        </p:txBody>
      </p:sp>
      <p:sp>
        <p:nvSpPr>
          <p:cNvPr id="4" name="Slide Number Placeholder 3"/>
          <p:cNvSpPr>
            <a:spLocks noGrp="1"/>
          </p:cNvSpPr>
          <p:nvPr>
            <p:ph type="sldNum" sz="quarter" idx="5"/>
          </p:nvPr>
        </p:nvSpPr>
        <p:spPr/>
        <p:txBody>
          <a:bodyPr/>
          <a:lstStyle/>
          <a:p>
            <a:fld id="{AE53E162-1C7F-4E43-BC4A-D68BFE821C78}" type="slidenum">
              <a:rPr lang="en-US" smtClean="0"/>
              <a:t>26</a:t>
            </a:fld>
            <a:endParaRPr lang="en-US"/>
          </a:p>
        </p:txBody>
      </p:sp>
    </p:spTree>
    <p:extLst>
      <p:ext uri="{BB962C8B-B14F-4D97-AF65-F5344CB8AC3E}">
        <p14:creationId xmlns:p14="http://schemas.microsoft.com/office/powerpoint/2010/main" val="4013520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01CC0-0A18-370A-289C-AD65325E28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C9E400-EE1E-DE4C-1914-D3BE29AE80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B7CCD-DCE6-4450-C462-07699172896B}"/>
              </a:ext>
            </a:extLst>
          </p:cNvPr>
          <p:cNvSpPr>
            <a:spLocks noGrp="1"/>
          </p:cNvSpPr>
          <p:nvPr>
            <p:ph type="body" idx="1"/>
          </p:nvPr>
        </p:nvSpPr>
        <p:spPr/>
        <p:txBody>
          <a:bodyPr/>
          <a:lstStyle/>
          <a:p>
            <a:pPr algn="l"/>
            <a:r>
              <a:rPr lang="en-US" dirty="0">
                <a:solidFill>
                  <a:srgbClr val="000000"/>
                </a:solidFill>
                <a:latin typeface="TT Norms"/>
              </a:rPr>
              <a:t>A car repair shop replaced its one glaring fixture with 2 outdoor lights, minimizing light pollution on surrounding trees and focusing light where it is needed.</a:t>
            </a:r>
          </a:p>
          <a:p>
            <a:pPr algn="l"/>
            <a:endParaRPr lang="en-US" dirty="0">
              <a:solidFill>
                <a:srgbClr val="000000"/>
              </a:solidFill>
              <a:latin typeface="TT Norms"/>
            </a:endParaRPr>
          </a:p>
          <a:p>
            <a:pPr algn="l"/>
            <a:endParaRPr lang="en-US" dirty="0">
              <a:solidFill>
                <a:srgbClr val="000000"/>
              </a:solidFill>
              <a:latin typeface="TT Norms"/>
            </a:endParaRPr>
          </a:p>
        </p:txBody>
      </p:sp>
      <p:sp>
        <p:nvSpPr>
          <p:cNvPr id="4" name="Slide Number Placeholder 3">
            <a:extLst>
              <a:ext uri="{FF2B5EF4-FFF2-40B4-BE49-F238E27FC236}">
                <a16:creationId xmlns:a16="http://schemas.microsoft.com/office/drawing/2014/main" id="{C91328CB-D694-08F2-BFAC-B9DF3B3BF4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3E162-1C7F-4E43-BC4A-D68BFE821C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01041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20E09-EA67-DEB5-99F3-6F962060A8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1C89C1-403E-DECF-45DB-422B793D1254}"/>
              </a:ext>
            </a:extLst>
          </p:cNvPr>
          <p:cNvSpPr>
            <a:spLocks noGrp="1" noRot="1" noChangeAspect="1"/>
          </p:cNvSpPr>
          <p:nvPr>
            <p:ph type="sldImg"/>
          </p:nvPr>
        </p:nvSpPr>
        <p:spPr>
          <a:xfrm>
            <a:off x="728663" y="1204913"/>
            <a:ext cx="5619750" cy="3160712"/>
          </a:xfrm>
        </p:spPr>
      </p:sp>
      <p:sp>
        <p:nvSpPr>
          <p:cNvPr id="3" name="Notes Placeholder 2">
            <a:extLst>
              <a:ext uri="{FF2B5EF4-FFF2-40B4-BE49-F238E27FC236}">
                <a16:creationId xmlns:a16="http://schemas.microsoft.com/office/drawing/2014/main" id="{88CCEE0B-07EC-64F7-139B-733DBB5AB2E5}"/>
              </a:ext>
            </a:extLst>
          </p:cNvPr>
          <p:cNvSpPr>
            <a:spLocks noGrp="1"/>
          </p:cNvSpPr>
          <p:nvPr>
            <p:ph type="body" idx="1"/>
          </p:nvPr>
        </p:nvSpPr>
        <p:spPr>
          <a:xfrm>
            <a:off x="728663" y="4505980"/>
            <a:ext cx="5903632" cy="3931964"/>
          </a:xfrm>
        </p:spPr>
        <p:txBody>
          <a:bodyPr/>
          <a:lstStyle/>
          <a:p>
            <a:pPr>
              <a:defRPr/>
            </a:pPr>
            <a:r>
              <a:rPr lang="en-US" sz="1400" b="1" dirty="0"/>
              <a:t>We are at</a:t>
            </a:r>
            <a:r>
              <a:rPr lang="en-US" sz="1400" dirty="0"/>
              <a:t> a critical </a:t>
            </a:r>
            <a:r>
              <a:rPr lang="en-US" sz="1400" u="sng" dirty="0"/>
              <a:t>juncture</a:t>
            </a:r>
            <a:r>
              <a:rPr lang="en-US" sz="1400" dirty="0"/>
              <a:t> with lighting changes within Norfolk</a:t>
            </a:r>
            <a:r>
              <a:rPr lang="en-US" sz="1400" baseline="0" dirty="0">
                <a:cs typeface="Arial" panose="020B0604020202020204" pitchFamily="34" charset="0"/>
              </a:rPr>
              <a:t>.  </a:t>
            </a:r>
          </a:p>
          <a:p>
            <a:pPr>
              <a:defRPr/>
            </a:pPr>
            <a:endParaRPr lang="en-US" sz="1400" baseline="0" dirty="0">
              <a:cs typeface="Arial" panose="020B0604020202020204" pitchFamily="34" charset="0"/>
            </a:endParaRPr>
          </a:p>
          <a:p>
            <a:pPr>
              <a:defRPr/>
            </a:pPr>
            <a:endParaRPr lang="en-US" sz="1400" baseline="0"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REVIEW SLIDE</a:t>
            </a:r>
          </a:p>
          <a:p>
            <a:pPr>
              <a:defRPr/>
            </a:pP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p:txBody>
      </p:sp>
      <p:sp>
        <p:nvSpPr>
          <p:cNvPr id="4" name="Slide Number Placeholder 3">
            <a:extLst>
              <a:ext uri="{FF2B5EF4-FFF2-40B4-BE49-F238E27FC236}">
                <a16:creationId xmlns:a16="http://schemas.microsoft.com/office/drawing/2014/main" id="{1822266F-EF75-8C7F-7FA9-ADEF9E815208}"/>
              </a:ext>
            </a:extLst>
          </p:cNvPr>
          <p:cNvSpPr>
            <a:spLocks noGrp="1"/>
          </p:cNvSpPr>
          <p:nvPr>
            <p:ph type="sldNum" sz="quarter" idx="5"/>
          </p:nvPr>
        </p:nvSpPr>
        <p:spPr/>
        <p:txBody>
          <a:bodyPr/>
          <a:lstStyle/>
          <a:p>
            <a:fld id="{AE53E162-1C7F-4E43-BC4A-D68BFE821C78}" type="slidenum">
              <a:rPr lang="en-US" smtClean="0"/>
              <a:t>28</a:t>
            </a:fld>
            <a:endParaRPr lang="en-US"/>
          </a:p>
        </p:txBody>
      </p:sp>
    </p:spTree>
    <p:extLst>
      <p:ext uri="{BB962C8B-B14F-4D97-AF65-F5344CB8AC3E}">
        <p14:creationId xmlns:p14="http://schemas.microsoft.com/office/powerpoint/2010/main" val="20628637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BFE34-02F2-51A2-FDF4-B29E4C590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72B32C-2D15-64C3-ACE0-C9B418AC23C5}"/>
              </a:ext>
            </a:extLst>
          </p:cNvPr>
          <p:cNvSpPr>
            <a:spLocks noGrp="1" noRot="1" noChangeAspect="1"/>
          </p:cNvSpPr>
          <p:nvPr>
            <p:ph type="sldImg"/>
          </p:nvPr>
        </p:nvSpPr>
        <p:spPr>
          <a:xfrm>
            <a:off x="730250" y="1095375"/>
            <a:ext cx="5616575" cy="3160713"/>
          </a:xfrm>
        </p:spPr>
      </p:sp>
      <p:sp>
        <p:nvSpPr>
          <p:cNvPr id="3" name="Notes Placeholder 2">
            <a:extLst>
              <a:ext uri="{FF2B5EF4-FFF2-40B4-BE49-F238E27FC236}">
                <a16:creationId xmlns:a16="http://schemas.microsoft.com/office/drawing/2014/main" id="{258A6216-316C-63BF-9EAB-CD4F71F95E0F}"/>
              </a:ext>
            </a:extLst>
          </p:cNvPr>
          <p:cNvSpPr>
            <a:spLocks noGrp="1"/>
          </p:cNvSpPr>
          <p:nvPr>
            <p:ph type="body" idx="1"/>
          </p:nvPr>
        </p:nvSpPr>
        <p:spPr>
          <a:xfrm>
            <a:off x="685165" y="4572587"/>
            <a:ext cx="5661660" cy="3686711"/>
          </a:xfrm>
        </p:spPr>
        <p:txBody>
          <a:bodyPr/>
          <a:lstStyle/>
          <a:p>
            <a:pPr defTabSz="939255">
              <a:defRPr/>
            </a:pPr>
            <a:r>
              <a:rPr lang="en-US" sz="1400" dirty="0">
                <a:cs typeface="Arial" panose="020B0604020202020204" pitchFamily="34" charset="0"/>
              </a:rPr>
              <a:t>REVIEW SLIDE</a:t>
            </a:r>
          </a:p>
          <a:p>
            <a:pPr defTabSz="939255">
              <a:defRPr/>
            </a:pPr>
            <a:endParaRPr lang="en-US" sz="1400" dirty="0">
              <a:cs typeface="Arial" panose="020B0604020202020204" pitchFamily="34" charset="0"/>
            </a:endParaRPr>
          </a:p>
          <a:p>
            <a:pPr defTabSz="939255">
              <a:defRPr/>
            </a:pPr>
            <a:r>
              <a:rPr lang="en-US" sz="1400" b="1" dirty="0">
                <a:solidFill>
                  <a:srgbClr val="000000"/>
                </a:solidFill>
                <a:latin typeface="TT Norms"/>
              </a:rPr>
              <a:t>NOTE</a:t>
            </a:r>
            <a:r>
              <a:rPr lang="en-US" sz="1400" b="1" i="0" u="none" strike="noStrike" dirty="0">
                <a:solidFill>
                  <a:srgbClr val="000000"/>
                </a:solidFill>
                <a:effectLst/>
                <a:latin typeface="TT Norms"/>
              </a:rPr>
              <a:t>: 20%-50% of outdoor RESIDENTIAL </a:t>
            </a:r>
            <a:r>
              <a:rPr lang="en-US" sz="1400" b="0" i="0" u="none" strike="noStrike" dirty="0">
                <a:solidFill>
                  <a:srgbClr val="000000"/>
                </a:solidFill>
                <a:effectLst/>
                <a:latin typeface="TT Norms"/>
              </a:rPr>
              <a:t>lighting goes directly into the sky due to poor shielding of lights.  So we can make a big impact on our night sky.</a:t>
            </a:r>
          </a:p>
          <a:p>
            <a:pPr defTabSz="939255">
              <a:defRPr/>
            </a:pPr>
            <a:endParaRPr lang="en-US" sz="1400" dirty="0">
              <a:cs typeface="Arial" panose="020B0604020202020204" pitchFamily="34" charset="0"/>
            </a:endParaRPr>
          </a:p>
        </p:txBody>
      </p:sp>
      <p:sp>
        <p:nvSpPr>
          <p:cNvPr id="4" name="Slide Number Placeholder 3">
            <a:extLst>
              <a:ext uri="{FF2B5EF4-FFF2-40B4-BE49-F238E27FC236}">
                <a16:creationId xmlns:a16="http://schemas.microsoft.com/office/drawing/2014/main" id="{82478F46-3A46-312C-E442-7466716987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3E162-1C7F-4E43-BC4A-D68BFE821C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4991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Review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By illuminating our nights and </a:t>
            </a:r>
            <a:r>
              <a:rPr lang="en-US" sz="1400" b="1" dirty="0"/>
              <a:t>reducing natural darkness</a:t>
            </a:r>
            <a:r>
              <a:rPr lang="en-US" sz="1400" dirty="0"/>
              <a:t>, we impact the amount of night all living creatures depend upon for </a:t>
            </a:r>
            <a:r>
              <a:rPr lang="en-US" sz="1400" b="1" dirty="0"/>
              <a:t>their circadian </a:t>
            </a:r>
            <a:r>
              <a:rPr lang="en-US" sz="1400" dirty="0"/>
              <a:t>rhythm to properly cycle.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We </a:t>
            </a:r>
            <a:r>
              <a:rPr lang="en-US" sz="1400" u="sng" dirty="0"/>
              <a:t>cannot underestimate</a:t>
            </a:r>
            <a:r>
              <a:rPr lang="en-US" sz="1400" dirty="0"/>
              <a:t> the importance of </a:t>
            </a:r>
            <a:r>
              <a:rPr lang="en-US" sz="1400" b="1" dirty="0"/>
              <a:t>darkness for our bodies </a:t>
            </a:r>
            <a:r>
              <a:rPr lang="en-US" sz="1400" dirty="0"/>
              <a:t>to run efficiently</a:t>
            </a:r>
          </a:p>
        </p:txBody>
      </p:sp>
      <p:sp>
        <p:nvSpPr>
          <p:cNvPr id="4" name="Slide Number Placeholder 3"/>
          <p:cNvSpPr>
            <a:spLocks noGrp="1"/>
          </p:cNvSpPr>
          <p:nvPr>
            <p:ph type="sldNum" sz="quarter" idx="5"/>
          </p:nvPr>
        </p:nvSpPr>
        <p:spPr/>
        <p:txBody>
          <a:bodyPr/>
          <a:lstStyle/>
          <a:p>
            <a:fld id="{AE53E162-1C7F-4E43-BC4A-D68BFE821C78}" type="slidenum">
              <a:rPr lang="en-US" smtClean="0"/>
              <a:t>3</a:t>
            </a:fld>
            <a:endParaRPr lang="en-US"/>
          </a:p>
        </p:txBody>
      </p:sp>
    </p:spTree>
    <p:extLst>
      <p:ext uri="{BB962C8B-B14F-4D97-AF65-F5344CB8AC3E}">
        <p14:creationId xmlns:p14="http://schemas.microsoft.com/office/powerpoint/2010/main" val="14576751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BCD4F-8BCF-68F2-6C4C-81F4C3647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260A2D-01C0-E67B-D66C-2000F431B7CD}"/>
              </a:ext>
            </a:extLst>
          </p:cNvPr>
          <p:cNvSpPr>
            <a:spLocks noGrp="1" noRot="1" noChangeAspect="1"/>
          </p:cNvSpPr>
          <p:nvPr>
            <p:ph type="sldImg"/>
          </p:nvPr>
        </p:nvSpPr>
        <p:spPr>
          <a:xfrm>
            <a:off x="728663" y="1204913"/>
            <a:ext cx="5619750" cy="3160712"/>
          </a:xfrm>
        </p:spPr>
      </p:sp>
      <p:sp>
        <p:nvSpPr>
          <p:cNvPr id="3" name="Notes Placeholder 2">
            <a:extLst>
              <a:ext uri="{FF2B5EF4-FFF2-40B4-BE49-F238E27FC236}">
                <a16:creationId xmlns:a16="http://schemas.microsoft.com/office/drawing/2014/main" id="{B82CEDEA-4E4E-0F6C-09E8-D4860F17BE44}"/>
              </a:ext>
            </a:extLst>
          </p:cNvPr>
          <p:cNvSpPr>
            <a:spLocks noGrp="1"/>
          </p:cNvSpPr>
          <p:nvPr>
            <p:ph type="body" idx="1"/>
          </p:nvPr>
        </p:nvSpPr>
        <p:spPr>
          <a:xfrm>
            <a:off x="728663" y="4505980"/>
            <a:ext cx="5903632" cy="393196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REVIEW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defTabSz="939255">
              <a:defRPr/>
            </a:pPr>
            <a:r>
              <a:rPr lang="en-US" sz="1400" dirty="0">
                <a:cs typeface="Arial" panose="020B0604020202020204" pitchFamily="34" charset="0"/>
              </a:rPr>
              <a:t>Norfolk has 144 miles of shoreline with wildlife habitat we share and need to protect in our historic city. </a:t>
            </a:r>
          </a:p>
          <a:p>
            <a:pPr defTabSz="939255">
              <a:defRPr/>
            </a:pPr>
            <a:endParaRPr lang="en-US" sz="1400" dirty="0">
              <a:cs typeface="Arial" panose="020B0604020202020204" pitchFamily="34" charset="0"/>
            </a:endParaRPr>
          </a:p>
          <a:p>
            <a:pPr defTabSz="939255">
              <a:defRPr/>
            </a:pPr>
            <a:r>
              <a:rPr lang="en-US" sz="1400" dirty="0">
                <a:cs typeface="Arial" panose="020B0604020202020204" pitchFamily="34" charset="0"/>
              </a:rPr>
              <a:t>Your actions will make a difference for generations to come.</a:t>
            </a:r>
          </a:p>
          <a:p>
            <a:pPr>
              <a:defRPr/>
            </a:pP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p:txBody>
      </p:sp>
      <p:sp>
        <p:nvSpPr>
          <p:cNvPr id="4" name="Slide Number Placeholder 3">
            <a:extLst>
              <a:ext uri="{FF2B5EF4-FFF2-40B4-BE49-F238E27FC236}">
                <a16:creationId xmlns:a16="http://schemas.microsoft.com/office/drawing/2014/main" id="{005ADF96-3933-2B9C-5F57-4B96DB4B5A00}"/>
              </a:ext>
            </a:extLst>
          </p:cNvPr>
          <p:cNvSpPr>
            <a:spLocks noGrp="1"/>
          </p:cNvSpPr>
          <p:nvPr>
            <p:ph type="sldNum" sz="quarter" idx="5"/>
          </p:nvPr>
        </p:nvSpPr>
        <p:spPr/>
        <p:txBody>
          <a:bodyPr/>
          <a:lstStyle/>
          <a:p>
            <a:fld id="{AE53E162-1C7F-4E43-BC4A-D68BFE821C78}" type="slidenum">
              <a:rPr lang="en-US" smtClean="0"/>
              <a:t>30</a:t>
            </a:fld>
            <a:endParaRPr lang="en-US"/>
          </a:p>
        </p:txBody>
      </p:sp>
    </p:spTree>
    <p:extLst>
      <p:ext uri="{BB962C8B-B14F-4D97-AF65-F5344CB8AC3E}">
        <p14:creationId xmlns:p14="http://schemas.microsoft.com/office/powerpoint/2010/main" val="36807878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A388E-EBA4-E404-B28B-12DB8D465C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A51861-FED0-C03A-D668-A884D2516E35}"/>
              </a:ext>
            </a:extLst>
          </p:cNvPr>
          <p:cNvSpPr>
            <a:spLocks noGrp="1" noRot="1" noChangeAspect="1"/>
          </p:cNvSpPr>
          <p:nvPr>
            <p:ph type="sldImg"/>
          </p:nvPr>
        </p:nvSpPr>
        <p:spPr>
          <a:xfrm>
            <a:off x="750888" y="1169988"/>
            <a:ext cx="5616575" cy="3160712"/>
          </a:xfrm>
        </p:spPr>
      </p:sp>
      <p:sp>
        <p:nvSpPr>
          <p:cNvPr id="3" name="Notes Placeholder 2">
            <a:extLst>
              <a:ext uri="{FF2B5EF4-FFF2-40B4-BE49-F238E27FC236}">
                <a16:creationId xmlns:a16="http://schemas.microsoft.com/office/drawing/2014/main" id="{2B762EA0-E890-1249-805D-C2B171D57877}"/>
              </a:ext>
            </a:extLst>
          </p:cNvPr>
          <p:cNvSpPr>
            <a:spLocks noGrp="1"/>
          </p:cNvSpPr>
          <p:nvPr>
            <p:ph type="body" idx="1"/>
          </p:nvPr>
        </p:nvSpPr>
        <p:spPr>
          <a:xfrm>
            <a:off x="749300" y="4506377"/>
            <a:ext cx="5661660" cy="3686711"/>
          </a:xfrm>
        </p:spPr>
        <p:txBody>
          <a:bodyPr/>
          <a:lstStyle/>
          <a:p>
            <a:pPr defTabSz="939255">
              <a:defRPr/>
            </a:pPr>
            <a:r>
              <a:rPr lang="en-US" sz="1400" dirty="0">
                <a:cs typeface="Arial" panose="020B0604020202020204" pitchFamily="34" charset="0"/>
              </a:rPr>
              <a:t>You can follow us on social media or email us with any questions. We have various links to videos and articles on the last slide.</a:t>
            </a:r>
          </a:p>
          <a:p>
            <a:pPr defTabSz="939255">
              <a:defRPr/>
            </a:pPr>
            <a:endParaRPr lang="en-US" sz="1400" dirty="0">
              <a:cs typeface="Arial" panose="020B0604020202020204" pitchFamily="34" charset="0"/>
            </a:endParaRPr>
          </a:p>
          <a:p>
            <a:pPr defTabSz="939255">
              <a:defRPr/>
            </a:pPr>
            <a:endParaRPr lang="en-US" sz="1400" dirty="0">
              <a:cs typeface="Arial" panose="020B0604020202020204" pitchFamily="34" charset="0"/>
            </a:endParaRPr>
          </a:p>
          <a:p>
            <a:pPr defTabSz="939255">
              <a:defRPr/>
            </a:pPr>
            <a:endParaRPr lang="en-US" sz="1400" dirty="0">
              <a:cs typeface="Arial" panose="020B0604020202020204" pitchFamily="34" charset="0"/>
            </a:endParaRPr>
          </a:p>
        </p:txBody>
      </p:sp>
      <p:sp>
        <p:nvSpPr>
          <p:cNvPr id="4" name="Slide Number Placeholder 3">
            <a:extLst>
              <a:ext uri="{FF2B5EF4-FFF2-40B4-BE49-F238E27FC236}">
                <a16:creationId xmlns:a16="http://schemas.microsoft.com/office/drawing/2014/main" id="{29CA1F59-5C1A-CAC7-A338-120EF29A1B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3E162-1C7F-4E43-BC4A-D68BFE821C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39592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3E162-1C7F-4E43-BC4A-D68BFE821C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2126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28664" y="4505981"/>
            <a:ext cx="5915206" cy="3686711"/>
          </a:xfrm>
        </p:spPr>
        <p:txBody>
          <a:bodyPr/>
          <a:lstStyle/>
          <a:p>
            <a:pPr defTabSz="914295">
              <a:defRPr/>
            </a:pPr>
            <a:r>
              <a:rPr lang="en-US" sz="1400" dirty="0"/>
              <a:t>60% of animals in the wild are nocturnal. </a:t>
            </a:r>
          </a:p>
          <a:p>
            <a:pPr defTabSz="914295">
              <a:defRPr/>
            </a:pPr>
            <a:endParaRPr lang="en-US" sz="1400" dirty="0"/>
          </a:p>
          <a:p>
            <a:pPr defTabSz="914295">
              <a:defRPr/>
            </a:pPr>
            <a:r>
              <a:rPr lang="en-US" sz="1400" dirty="0"/>
              <a:t>Artificial lights disrupt their ability to </a:t>
            </a:r>
            <a:r>
              <a:rPr lang="en-US" sz="1400" b="1" dirty="0"/>
              <a:t>hunt</a:t>
            </a:r>
            <a:r>
              <a:rPr lang="en-US" sz="1400" dirty="0"/>
              <a:t>, </a:t>
            </a:r>
            <a:r>
              <a:rPr lang="en-US" sz="1400" b="1" dirty="0"/>
              <a:t>reproduce, sleep </a:t>
            </a:r>
            <a:r>
              <a:rPr lang="en-US" sz="1400" dirty="0"/>
              <a:t>and </a:t>
            </a:r>
            <a:r>
              <a:rPr lang="en-US" sz="1400" b="1" dirty="0"/>
              <a:t>migrate</a:t>
            </a:r>
            <a:r>
              <a:rPr lang="en-US" sz="1400" dirty="0"/>
              <a:t> at night.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3E162-1C7F-4E43-BC4A-D68BFE821C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2083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5F272-E811-3BED-9241-4C48257929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CAFA0-8701-2154-8737-40BD9E35A2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F8DBF2-656E-29B4-0E4C-48B1597E94E4}"/>
              </a:ext>
            </a:extLst>
          </p:cNvPr>
          <p:cNvSpPr>
            <a:spLocks noGrp="1"/>
          </p:cNvSpPr>
          <p:nvPr>
            <p:ph type="body" idx="1"/>
          </p:nvPr>
        </p:nvSpPr>
        <p:spPr>
          <a:xfrm>
            <a:off x="671059" y="4523316"/>
            <a:ext cx="5734955" cy="3686711"/>
          </a:xfrm>
        </p:spPr>
        <p:txBody>
          <a:bodyPr/>
          <a:lstStyle/>
          <a:p>
            <a:r>
              <a:rPr lang="en-US" sz="1400" dirty="0"/>
              <a:t>Artificial Light also affects how insects </a:t>
            </a:r>
            <a:r>
              <a:rPr lang="en-US" sz="1400" b="1" dirty="0"/>
              <a:t>move, forage, reproduce </a:t>
            </a:r>
            <a:r>
              <a:rPr lang="en-US" sz="1400" dirty="0"/>
              <a:t>and are </a:t>
            </a:r>
            <a:r>
              <a:rPr lang="en-US" sz="1400" b="1" dirty="0"/>
              <a:t>preyed</a:t>
            </a:r>
            <a:r>
              <a:rPr lang="en-US" sz="1400" dirty="0"/>
              <a:t> upon.  </a:t>
            </a:r>
          </a:p>
          <a:p>
            <a:endParaRPr lang="en-US" sz="1400" dirty="0"/>
          </a:p>
          <a:p>
            <a:pPr algn="l"/>
            <a:r>
              <a:rPr lang="en-US" sz="1400" dirty="0"/>
              <a:t>Moth caterpillars have declined by up to 50% due to Artificial lights</a:t>
            </a:r>
          </a:p>
          <a:p>
            <a:pPr defTabSz="914295">
              <a:defRPr/>
            </a:pPr>
            <a:endParaRPr lang="en-US" sz="1400" b="1" dirty="0"/>
          </a:p>
          <a:p>
            <a:pPr defTabSz="914295">
              <a:defRPr/>
            </a:pPr>
            <a:r>
              <a:rPr lang="en-US" sz="1400" b="1" dirty="0"/>
              <a:t>NOTE: Caterpillars</a:t>
            </a:r>
            <a:r>
              <a:rPr lang="en-US" sz="1400" dirty="0"/>
              <a:t> are one of the most important food sources for birds.  </a:t>
            </a:r>
            <a:r>
              <a:rPr lang="en-US" sz="1400" b="1" dirty="0"/>
              <a:t>Their decline </a:t>
            </a:r>
            <a:r>
              <a:rPr lang="en-US" sz="1400" dirty="0"/>
              <a:t>greatly impacts our bird population. </a:t>
            </a:r>
          </a:p>
          <a:p>
            <a:pPr defTabSz="914295">
              <a:defRPr/>
            </a:pPr>
            <a:endParaRPr lang="en-US" sz="1400" dirty="0"/>
          </a:p>
          <a:p>
            <a:pPr defTabSz="914295">
              <a:defRPr/>
            </a:pPr>
            <a:endParaRPr lang="en-US" sz="1400" dirty="0"/>
          </a:p>
        </p:txBody>
      </p:sp>
      <p:sp>
        <p:nvSpPr>
          <p:cNvPr id="4" name="Slide Number Placeholder 3">
            <a:extLst>
              <a:ext uri="{FF2B5EF4-FFF2-40B4-BE49-F238E27FC236}">
                <a16:creationId xmlns:a16="http://schemas.microsoft.com/office/drawing/2014/main" id="{E0375A9C-B09C-CC83-EE3D-9F046701BE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3E162-1C7F-4E43-BC4A-D68BFE821C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7257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3E8D2-1B8E-EB7A-05AF-81C6EDE1F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D38638-3B36-B15C-A63C-433C3ACB76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864034-B709-6F46-386C-85CD7B063DAC}"/>
              </a:ext>
            </a:extLst>
          </p:cNvPr>
          <p:cNvSpPr>
            <a:spLocks noGrp="1"/>
          </p:cNvSpPr>
          <p:nvPr>
            <p:ph type="body" idx="1"/>
          </p:nvPr>
        </p:nvSpPr>
        <p:spPr>
          <a:xfrm>
            <a:off x="707708" y="4505981"/>
            <a:ext cx="5661660" cy="2230486"/>
          </a:xfrm>
        </p:spPr>
        <p:txBody>
          <a:bodyPr/>
          <a:lstStyle/>
          <a:p>
            <a:pPr defTabSz="914295">
              <a:defRPr/>
            </a:pPr>
            <a:r>
              <a:rPr lang="en-US" sz="1400" dirty="0"/>
              <a:t>In North America, more than </a:t>
            </a:r>
            <a:r>
              <a:rPr lang="en-US" sz="1400" b="1" dirty="0"/>
              <a:t>80% of migrating birds fly during the night</a:t>
            </a:r>
            <a:r>
              <a:rPr lang="en-US" sz="1400" dirty="0"/>
              <a:t>. They navigate by moonlight and starlight. </a:t>
            </a:r>
          </a:p>
          <a:p>
            <a:pPr defTabSz="914295">
              <a:defRPr/>
            </a:pPr>
            <a:endParaRPr lang="en-US" sz="1400" dirty="0"/>
          </a:p>
          <a:p>
            <a:pPr defTabSz="914295">
              <a:defRPr/>
            </a:pPr>
            <a:r>
              <a:rPr lang="en-US" sz="1400" dirty="0"/>
              <a:t>Artificial lights cause Birds to wander off course, hit buildings or </a:t>
            </a:r>
            <a:r>
              <a:rPr lang="en-US" sz="1400" b="1" dirty="0"/>
              <a:t>migrate too early or too late, missing ideal climate conditions for nesting</a:t>
            </a:r>
            <a:r>
              <a:rPr lang="en-US" sz="1400" dirty="0"/>
              <a:t>.</a:t>
            </a:r>
          </a:p>
          <a:p>
            <a:pPr defTabSz="914295">
              <a:defRPr/>
            </a:pPr>
            <a:endParaRPr lang="en-US" sz="1400" dirty="0"/>
          </a:p>
          <a:p>
            <a:pPr defTabSz="914295">
              <a:defRPr/>
            </a:pPr>
            <a:r>
              <a:rPr lang="en-US" sz="1400" dirty="0"/>
              <a:t>300 million to 1 billion birds are killed annually in the US due to light pollution.  (per the Smithsonian). </a:t>
            </a:r>
          </a:p>
          <a:p>
            <a:pPr defTabSz="914295">
              <a:defRPr/>
            </a:pPr>
            <a:endParaRPr lang="en-US" sz="1400" b="1" dirty="0"/>
          </a:p>
          <a:p>
            <a:pPr defTabSz="914295">
              <a:defRPr/>
            </a:pPr>
            <a:endParaRPr lang="en-US" sz="1400" b="1" dirty="0"/>
          </a:p>
          <a:p>
            <a:pPr defTabSz="914295">
              <a:defRPr/>
            </a:pPr>
            <a:endParaRPr lang="en-US" sz="1400" b="1" dirty="0"/>
          </a:p>
          <a:p>
            <a:pPr defTabSz="914295">
              <a:defRPr/>
            </a:pPr>
            <a:endParaRPr lang="en-US" sz="1400" b="1" dirty="0"/>
          </a:p>
          <a:p>
            <a:pPr defTabSz="914295">
              <a:defRPr/>
            </a:pPr>
            <a:endParaRPr lang="en-US" sz="1400" b="1" dirty="0"/>
          </a:p>
          <a:p>
            <a:pPr defTabSz="914295">
              <a:defRPr/>
            </a:pPr>
            <a:endParaRPr lang="en-US" sz="1400" b="1" dirty="0"/>
          </a:p>
          <a:p>
            <a:pPr defTabSz="914295">
              <a:defRPr/>
            </a:pPr>
            <a:r>
              <a:rPr lang="en-US" sz="1400" b="1" dirty="0"/>
              <a:t>Note: </a:t>
            </a:r>
            <a:r>
              <a:rPr lang="en-US" sz="1400" dirty="0"/>
              <a:t>Spring migration in Norfolk begins mid-march – end May; and Fall Mid August – mid October.</a:t>
            </a:r>
          </a:p>
          <a:p>
            <a:pPr defTabSz="914295">
              <a:defRPr/>
            </a:pPr>
            <a:endParaRPr lang="en-US" sz="1400" dirty="0"/>
          </a:p>
          <a:p>
            <a:pPr defTabSz="914295">
              <a:defRPr/>
            </a:pPr>
            <a:endParaRPr lang="en-US" sz="1400" dirty="0"/>
          </a:p>
          <a:p>
            <a:pPr defTabSz="914295">
              <a:defRPr/>
            </a:pPr>
            <a:endParaRPr lang="en-US" sz="1400" dirty="0"/>
          </a:p>
          <a:p>
            <a:pPr defTabSz="914295">
              <a:defRPr/>
            </a:pPr>
            <a:endParaRPr lang="en-US" sz="1400" dirty="0"/>
          </a:p>
        </p:txBody>
      </p:sp>
      <p:sp>
        <p:nvSpPr>
          <p:cNvPr id="4" name="Slide Number Placeholder 3">
            <a:extLst>
              <a:ext uri="{FF2B5EF4-FFF2-40B4-BE49-F238E27FC236}">
                <a16:creationId xmlns:a16="http://schemas.microsoft.com/office/drawing/2014/main" id="{82F8276D-672F-89BC-01CF-09DD9A627CB5}"/>
              </a:ext>
            </a:extLst>
          </p:cNvPr>
          <p:cNvSpPr>
            <a:spLocks noGrp="1"/>
          </p:cNvSpPr>
          <p:nvPr>
            <p:ph type="sldNum" sz="quarter" idx="5"/>
          </p:nvPr>
        </p:nvSpPr>
        <p:spPr/>
        <p:txBody>
          <a:bodyPr/>
          <a:lstStyle/>
          <a:p>
            <a:pPr marL="0" marR="0" lvl="0" indent="0" algn="r" defTabSz="939255" rtl="0" eaLnBrk="1" fontAlgn="auto" latinLnBrk="0" hangingPunct="1">
              <a:lnSpc>
                <a:spcPct val="100000"/>
              </a:lnSpc>
              <a:spcBef>
                <a:spcPts val="0"/>
              </a:spcBef>
              <a:spcAft>
                <a:spcPts val="0"/>
              </a:spcAft>
              <a:buClrTx/>
              <a:buSzTx/>
              <a:buFontTx/>
              <a:buNone/>
              <a:tabLst/>
              <a:defRPr/>
            </a:pPr>
            <a:fld id="{6588E50B-4434-4B42-A293-DC00E5ED7A0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9255"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8343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EE017-B8CE-20AB-A9E2-C1C8311274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7B3E3-2D2E-7970-BEB1-5157BFE567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845050-2C77-E158-21D3-F37511A4AD9A}"/>
              </a:ext>
            </a:extLst>
          </p:cNvPr>
          <p:cNvSpPr>
            <a:spLocks noGrp="1"/>
          </p:cNvSpPr>
          <p:nvPr>
            <p:ph type="body" idx="1"/>
          </p:nvPr>
        </p:nvSpPr>
        <p:spPr/>
        <p:txBody>
          <a:bodyPr/>
          <a:lstStyle/>
          <a:p>
            <a:pPr defTabSz="914295">
              <a:defRPr/>
            </a:pPr>
            <a:r>
              <a:rPr lang="en-US" sz="1400" b="1" dirty="0"/>
              <a:t>REVIEW SLIDE</a:t>
            </a:r>
            <a:r>
              <a:rPr lang="en-US" sz="1400" dirty="0"/>
              <a:t>:  Approximately 325 migrating birds were found dead in downtown Norfolk’s Fall migration last year</a:t>
            </a:r>
          </a:p>
          <a:p>
            <a:pPr defTabSz="914295">
              <a:defRPr/>
            </a:pPr>
            <a:endParaRPr lang="en-US" sz="1400" dirty="0"/>
          </a:p>
          <a:p>
            <a:pPr defTabSz="914295">
              <a:defRPr/>
            </a:pPr>
            <a:r>
              <a:rPr lang="en-US" sz="1400" b="1" dirty="0"/>
              <a:t>Twin Tower Light Memorial </a:t>
            </a:r>
            <a:r>
              <a:rPr lang="en-US" sz="1400" dirty="0"/>
              <a:t>attracted so many migrating birds that they kept circling around the lights </a:t>
            </a:r>
            <a:r>
              <a:rPr lang="en-US" sz="1400" b="1" dirty="0"/>
              <a:t>and were unable</a:t>
            </a:r>
            <a:r>
              <a:rPr lang="en-US" sz="1400" dirty="0"/>
              <a:t> to find their way out. Exhausted, they fell to their death.  </a:t>
            </a:r>
          </a:p>
          <a:p>
            <a:pPr defTabSz="914295">
              <a:defRPr/>
            </a:pPr>
            <a:endParaRPr lang="en-US" sz="1400" dirty="0"/>
          </a:p>
          <a:p>
            <a:pPr defTabSz="914295">
              <a:defRPr/>
            </a:pPr>
            <a:r>
              <a:rPr lang="en-US" sz="1400" b="1" dirty="0"/>
              <a:t>Note</a:t>
            </a:r>
            <a:r>
              <a:rPr lang="en-US" sz="1400" dirty="0"/>
              <a:t>: The Memorial now temporarily turns off these lights during migration periods. </a:t>
            </a:r>
          </a:p>
          <a:p>
            <a:pPr defTabSz="914295">
              <a:defRPr/>
            </a:pPr>
            <a:endParaRPr lang="en-US" sz="1400" dirty="0"/>
          </a:p>
          <a:p>
            <a:pPr defTabSz="914295">
              <a:defRPr/>
            </a:pPr>
            <a:endParaRPr lang="en-US" sz="1400" dirty="0"/>
          </a:p>
          <a:p>
            <a:pPr defTabSz="914295">
              <a:defRPr/>
            </a:pPr>
            <a:endParaRPr lang="en-US" sz="1400" dirty="0"/>
          </a:p>
          <a:p>
            <a:pPr defTabSz="939255">
              <a:defRPr/>
            </a:pPr>
            <a:endParaRPr lang="en-US" sz="1400" dirty="0">
              <a:cs typeface="Arial" panose="020B0604020202020204" pitchFamily="34" charset="0"/>
            </a:endParaRPr>
          </a:p>
        </p:txBody>
      </p:sp>
      <p:sp>
        <p:nvSpPr>
          <p:cNvPr id="4" name="Slide Number Placeholder 3">
            <a:extLst>
              <a:ext uri="{FF2B5EF4-FFF2-40B4-BE49-F238E27FC236}">
                <a16:creationId xmlns:a16="http://schemas.microsoft.com/office/drawing/2014/main" id="{B546ACCB-D740-0A06-03BB-52EA4DF826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3E162-1C7F-4E43-BC4A-D68BFE821C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5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FE70F-442F-6A52-747C-A486318F1F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A6B37F-9F14-91FD-C515-8733C2F2F0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C7B664-30B8-7B30-42FB-81444EA3CAB0}"/>
              </a:ext>
            </a:extLst>
          </p:cNvPr>
          <p:cNvSpPr>
            <a:spLocks noGrp="1"/>
          </p:cNvSpPr>
          <p:nvPr>
            <p:ph type="body" idx="1"/>
          </p:nvPr>
        </p:nvSpPr>
        <p:spPr/>
        <p:txBody>
          <a:bodyPr/>
          <a:lstStyle/>
          <a:p>
            <a:r>
              <a:rPr lang="en-US" sz="1400" dirty="0"/>
              <a:t>We have become acclimated to the haze of excessive light in the night sky but it is unhealthy </a:t>
            </a:r>
            <a:r>
              <a:rPr lang="en-US" sz="1400" b="1" dirty="0"/>
              <a:t>and unnecessary</a:t>
            </a:r>
            <a:r>
              <a:rPr lang="en-US" sz="1400" dirty="0"/>
              <a:t>. </a:t>
            </a:r>
          </a:p>
          <a:p>
            <a:endParaRPr lang="en-US" sz="1400" dirty="0"/>
          </a:p>
          <a:p>
            <a:r>
              <a:rPr lang="en-US" sz="1400" dirty="0"/>
              <a:t>And each year</a:t>
            </a:r>
            <a:r>
              <a:rPr lang="en-US" sz="1400" b="1" dirty="0"/>
              <a:t>, our night </a:t>
            </a:r>
            <a:r>
              <a:rPr lang="en-US" sz="1400" dirty="0"/>
              <a:t>becomes 10% </a:t>
            </a:r>
            <a:r>
              <a:rPr lang="en-US" sz="1400" b="1" dirty="0"/>
              <a:t>LIGHTER</a:t>
            </a:r>
            <a:r>
              <a:rPr lang="en-US" sz="1400" dirty="0"/>
              <a:t> due to artificial lights. </a:t>
            </a:r>
          </a:p>
          <a:p>
            <a:endParaRPr lang="en-US" sz="1400" dirty="0"/>
          </a:p>
        </p:txBody>
      </p:sp>
      <p:sp>
        <p:nvSpPr>
          <p:cNvPr id="4" name="Slide Number Placeholder 3">
            <a:extLst>
              <a:ext uri="{FF2B5EF4-FFF2-40B4-BE49-F238E27FC236}">
                <a16:creationId xmlns:a16="http://schemas.microsoft.com/office/drawing/2014/main" id="{42DD8C96-3042-A474-630A-2CCA0CE88013}"/>
              </a:ext>
            </a:extLst>
          </p:cNvPr>
          <p:cNvSpPr>
            <a:spLocks noGrp="1"/>
          </p:cNvSpPr>
          <p:nvPr>
            <p:ph type="sldNum" sz="quarter" idx="5"/>
          </p:nvPr>
        </p:nvSpPr>
        <p:spPr/>
        <p:txBody>
          <a:bodyPr/>
          <a:lstStyle/>
          <a:p>
            <a:fld id="{AE53E162-1C7F-4E43-BC4A-D68BFE821C78}" type="slidenum">
              <a:rPr lang="en-US" smtClean="0"/>
              <a:t>8</a:t>
            </a:fld>
            <a:endParaRPr lang="en-US"/>
          </a:p>
        </p:txBody>
      </p:sp>
    </p:spTree>
    <p:extLst>
      <p:ext uri="{BB962C8B-B14F-4D97-AF65-F5344CB8AC3E}">
        <p14:creationId xmlns:p14="http://schemas.microsoft.com/office/powerpoint/2010/main" val="2819794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6B7FB-413F-538B-B717-862618D6F5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9685A9-D6C7-4DCE-0AA4-34BEFF10D3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99A401-520F-598F-BCDF-E1871593D0ED}"/>
              </a:ext>
            </a:extLst>
          </p:cNvPr>
          <p:cNvSpPr>
            <a:spLocks noGrp="1"/>
          </p:cNvSpPr>
          <p:nvPr>
            <p:ph type="body" idx="1"/>
          </p:nvPr>
        </p:nvSpPr>
        <p:spPr>
          <a:xfrm>
            <a:off x="590308" y="4505980"/>
            <a:ext cx="6240259" cy="3686711"/>
          </a:xfrm>
        </p:spPr>
        <p:txBody>
          <a:bodyPr/>
          <a:lstStyle/>
          <a:p>
            <a:r>
              <a:rPr lang="en-US" sz="1400" b="0" dirty="0"/>
              <a:t>We are currently experiencing the next level in artificial lights: </a:t>
            </a:r>
            <a:r>
              <a:rPr lang="en-US" sz="1400" b="1" dirty="0"/>
              <a:t>LEDs </a:t>
            </a:r>
          </a:p>
          <a:p>
            <a:endParaRPr lang="en-US" sz="1400" dirty="0"/>
          </a:p>
          <a:p>
            <a:r>
              <a:rPr lang="en-US" sz="1400" dirty="0"/>
              <a:t>There is a lack of understanding about the impact that artificial lights have on our environment, specifically, the health issues caused by blue light waves.</a:t>
            </a:r>
          </a:p>
          <a:p>
            <a:endParaRPr lang="en-US" sz="1400" dirty="0"/>
          </a:p>
          <a:p>
            <a:r>
              <a:rPr lang="en-US" sz="1400" b="1" dirty="0"/>
              <a:t>Dominion Energy is switching our streetlights to LEDs. The selection of LED lights, </a:t>
            </a:r>
            <a:r>
              <a:rPr lang="en-US" sz="1400" b="1" u="sng" dirty="0"/>
              <a:t>if not chosen carefully</a:t>
            </a:r>
            <a:r>
              <a:rPr lang="en-US" sz="1400" b="1" dirty="0"/>
              <a:t>, </a:t>
            </a:r>
            <a:r>
              <a:rPr lang="en-US" sz="1400" dirty="0"/>
              <a:t>will be like putting our current outdoor lights on steroids.  </a:t>
            </a:r>
          </a:p>
          <a:p>
            <a:endParaRPr lang="en-US" sz="1400" dirty="0"/>
          </a:p>
          <a:p>
            <a:r>
              <a:rPr lang="en-US" sz="1400" dirty="0"/>
              <a:t>Based on this satellite picture, we are already too bright. </a:t>
            </a:r>
          </a:p>
        </p:txBody>
      </p:sp>
      <p:sp>
        <p:nvSpPr>
          <p:cNvPr id="4" name="Slide Number Placeholder 3">
            <a:extLst>
              <a:ext uri="{FF2B5EF4-FFF2-40B4-BE49-F238E27FC236}">
                <a16:creationId xmlns:a16="http://schemas.microsoft.com/office/drawing/2014/main" id="{4A2D4AC9-2E8D-9F64-780F-703DC1752F8B}"/>
              </a:ext>
            </a:extLst>
          </p:cNvPr>
          <p:cNvSpPr>
            <a:spLocks noGrp="1"/>
          </p:cNvSpPr>
          <p:nvPr>
            <p:ph type="sldNum" sz="quarter" idx="5"/>
          </p:nvPr>
        </p:nvSpPr>
        <p:spPr/>
        <p:txBody>
          <a:bodyPr/>
          <a:lstStyle/>
          <a:p>
            <a:fld id="{AE53E162-1C7F-4E43-BC4A-D68BFE821C78}" type="slidenum">
              <a:rPr lang="en-US" smtClean="0"/>
              <a:t>9</a:t>
            </a:fld>
            <a:endParaRPr lang="en-US"/>
          </a:p>
        </p:txBody>
      </p:sp>
    </p:spTree>
    <p:extLst>
      <p:ext uri="{BB962C8B-B14F-4D97-AF65-F5344CB8AC3E}">
        <p14:creationId xmlns:p14="http://schemas.microsoft.com/office/powerpoint/2010/main" val="1744935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0D2B4-5547-1E02-AE9A-91A3186952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075D7E-1083-F14F-BD2F-1A5FE4A06D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23CB836-870E-FC70-7761-95BA04C0DEBA}"/>
              </a:ext>
            </a:extLst>
          </p:cNvPr>
          <p:cNvSpPr>
            <a:spLocks noGrp="1"/>
          </p:cNvSpPr>
          <p:nvPr>
            <p:ph type="dt" sz="half" idx="10"/>
          </p:nvPr>
        </p:nvSpPr>
        <p:spPr/>
        <p:txBody>
          <a:bodyPr/>
          <a:lstStyle/>
          <a:p>
            <a:fld id="{BC54D99A-70DF-4192-9182-BFB528910327}" type="datetimeFigureOut">
              <a:rPr lang="en-US" smtClean="0"/>
              <a:t>6/4/2025</a:t>
            </a:fld>
            <a:endParaRPr lang="en-US"/>
          </a:p>
        </p:txBody>
      </p:sp>
      <p:sp>
        <p:nvSpPr>
          <p:cNvPr id="5" name="Footer Placeholder 4">
            <a:extLst>
              <a:ext uri="{FF2B5EF4-FFF2-40B4-BE49-F238E27FC236}">
                <a16:creationId xmlns:a16="http://schemas.microsoft.com/office/drawing/2014/main" id="{68112C65-02CD-E7AA-FB69-A19DA4D33A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86C6B5-F6C9-0937-277B-F0EAD61A4133}"/>
              </a:ext>
            </a:extLst>
          </p:cNvPr>
          <p:cNvSpPr>
            <a:spLocks noGrp="1"/>
          </p:cNvSpPr>
          <p:nvPr>
            <p:ph type="sldNum" sz="quarter" idx="12"/>
          </p:nvPr>
        </p:nvSpPr>
        <p:spPr/>
        <p:txBody>
          <a:bodyPr/>
          <a:lstStyle/>
          <a:p>
            <a:fld id="{77697C18-1FE7-4A3A-8313-BDA5437E07C8}" type="slidenum">
              <a:rPr lang="en-US" smtClean="0"/>
              <a:t>‹#›</a:t>
            </a:fld>
            <a:endParaRPr lang="en-US"/>
          </a:p>
        </p:txBody>
      </p:sp>
    </p:spTree>
    <p:extLst>
      <p:ext uri="{BB962C8B-B14F-4D97-AF65-F5344CB8AC3E}">
        <p14:creationId xmlns:p14="http://schemas.microsoft.com/office/powerpoint/2010/main" val="680254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AB882-2892-1049-4A55-AA361F87509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2FBF6F6-396D-0444-39D8-57685EF330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8D7C35-A725-2089-EEB2-8A6CE1D7138A}"/>
              </a:ext>
            </a:extLst>
          </p:cNvPr>
          <p:cNvSpPr>
            <a:spLocks noGrp="1"/>
          </p:cNvSpPr>
          <p:nvPr>
            <p:ph type="dt" sz="half" idx="10"/>
          </p:nvPr>
        </p:nvSpPr>
        <p:spPr/>
        <p:txBody>
          <a:bodyPr/>
          <a:lstStyle/>
          <a:p>
            <a:fld id="{BC54D99A-70DF-4192-9182-BFB528910327}" type="datetimeFigureOut">
              <a:rPr lang="en-US" smtClean="0"/>
              <a:t>6/4/2025</a:t>
            </a:fld>
            <a:endParaRPr lang="en-US"/>
          </a:p>
        </p:txBody>
      </p:sp>
      <p:sp>
        <p:nvSpPr>
          <p:cNvPr id="5" name="Footer Placeholder 4">
            <a:extLst>
              <a:ext uri="{FF2B5EF4-FFF2-40B4-BE49-F238E27FC236}">
                <a16:creationId xmlns:a16="http://schemas.microsoft.com/office/drawing/2014/main" id="{9ED827F8-89B9-C9AB-8BF1-6FD0445FDD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A5BE1E-B275-8D39-571C-9660796387D5}"/>
              </a:ext>
            </a:extLst>
          </p:cNvPr>
          <p:cNvSpPr>
            <a:spLocks noGrp="1"/>
          </p:cNvSpPr>
          <p:nvPr>
            <p:ph type="sldNum" sz="quarter" idx="12"/>
          </p:nvPr>
        </p:nvSpPr>
        <p:spPr/>
        <p:txBody>
          <a:bodyPr/>
          <a:lstStyle/>
          <a:p>
            <a:fld id="{77697C18-1FE7-4A3A-8313-BDA5437E07C8}" type="slidenum">
              <a:rPr lang="en-US" smtClean="0"/>
              <a:t>‹#›</a:t>
            </a:fld>
            <a:endParaRPr lang="en-US"/>
          </a:p>
        </p:txBody>
      </p:sp>
    </p:spTree>
    <p:extLst>
      <p:ext uri="{BB962C8B-B14F-4D97-AF65-F5344CB8AC3E}">
        <p14:creationId xmlns:p14="http://schemas.microsoft.com/office/powerpoint/2010/main" val="2580268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2F46E9-7A73-1BD8-F62E-FBC19068B84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6EB09F-13C9-7D55-0E33-BA9FD579A7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24B690-9CE8-4D29-3127-D52B3FF6EC94}"/>
              </a:ext>
            </a:extLst>
          </p:cNvPr>
          <p:cNvSpPr>
            <a:spLocks noGrp="1"/>
          </p:cNvSpPr>
          <p:nvPr>
            <p:ph type="dt" sz="half" idx="10"/>
          </p:nvPr>
        </p:nvSpPr>
        <p:spPr/>
        <p:txBody>
          <a:bodyPr/>
          <a:lstStyle/>
          <a:p>
            <a:fld id="{BC54D99A-70DF-4192-9182-BFB528910327}" type="datetimeFigureOut">
              <a:rPr lang="en-US" smtClean="0"/>
              <a:t>6/4/2025</a:t>
            </a:fld>
            <a:endParaRPr lang="en-US"/>
          </a:p>
        </p:txBody>
      </p:sp>
      <p:sp>
        <p:nvSpPr>
          <p:cNvPr id="5" name="Footer Placeholder 4">
            <a:extLst>
              <a:ext uri="{FF2B5EF4-FFF2-40B4-BE49-F238E27FC236}">
                <a16:creationId xmlns:a16="http://schemas.microsoft.com/office/drawing/2014/main" id="{7F18B7B2-7C4E-AB32-550D-B3835EC4EF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FFC445-891E-9DD1-A8F3-2A2D7AF36BAD}"/>
              </a:ext>
            </a:extLst>
          </p:cNvPr>
          <p:cNvSpPr>
            <a:spLocks noGrp="1"/>
          </p:cNvSpPr>
          <p:nvPr>
            <p:ph type="sldNum" sz="quarter" idx="12"/>
          </p:nvPr>
        </p:nvSpPr>
        <p:spPr/>
        <p:txBody>
          <a:bodyPr/>
          <a:lstStyle/>
          <a:p>
            <a:fld id="{77697C18-1FE7-4A3A-8313-BDA5437E07C8}" type="slidenum">
              <a:rPr lang="en-US" smtClean="0"/>
              <a:t>‹#›</a:t>
            </a:fld>
            <a:endParaRPr lang="en-US"/>
          </a:p>
        </p:txBody>
      </p:sp>
    </p:spTree>
    <p:extLst>
      <p:ext uri="{BB962C8B-B14F-4D97-AF65-F5344CB8AC3E}">
        <p14:creationId xmlns:p14="http://schemas.microsoft.com/office/powerpoint/2010/main" val="922765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FB2C-F68C-5022-3F4D-D99879BEE0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4038AD-B8A5-5BCE-B454-AC919C2CBD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A179F6-93FA-10E9-3082-CD7D2929C341}"/>
              </a:ext>
            </a:extLst>
          </p:cNvPr>
          <p:cNvSpPr>
            <a:spLocks noGrp="1"/>
          </p:cNvSpPr>
          <p:nvPr>
            <p:ph type="dt" sz="half" idx="10"/>
          </p:nvPr>
        </p:nvSpPr>
        <p:spPr/>
        <p:txBody>
          <a:bodyPr/>
          <a:lstStyle/>
          <a:p>
            <a:fld id="{BC54D99A-70DF-4192-9182-BFB528910327}" type="datetimeFigureOut">
              <a:rPr lang="en-US" smtClean="0"/>
              <a:t>6/4/2025</a:t>
            </a:fld>
            <a:endParaRPr lang="en-US"/>
          </a:p>
        </p:txBody>
      </p:sp>
      <p:sp>
        <p:nvSpPr>
          <p:cNvPr id="5" name="Footer Placeholder 4">
            <a:extLst>
              <a:ext uri="{FF2B5EF4-FFF2-40B4-BE49-F238E27FC236}">
                <a16:creationId xmlns:a16="http://schemas.microsoft.com/office/drawing/2014/main" id="{E85F3002-A44A-51C4-89C8-A6826ED572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2A9113-7547-D4A7-66D2-598F03FBCD4D}"/>
              </a:ext>
            </a:extLst>
          </p:cNvPr>
          <p:cNvSpPr>
            <a:spLocks noGrp="1"/>
          </p:cNvSpPr>
          <p:nvPr>
            <p:ph type="sldNum" sz="quarter" idx="12"/>
          </p:nvPr>
        </p:nvSpPr>
        <p:spPr/>
        <p:txBody>
          <a:bodyPr/>
          <a:lstStyle/>
          <a:p>
            <a:fld id="{77697C18-1FE7-4A3A-8313-BDA5437E07C8}" type="slidenum">
              <a:rPr lang="en-US" smtClean="0"/>
              <a:t>‹#›</a:t>
            </a:fld>
            <a:endParaRPr lang="en-US"/>
          </a:p>
        </p:txBody>
      </p:sp>
    </p:spTree>
    <p:extLst>
      <p:ext uri="{BB962C8B-B14F-4D97-AF65-F5344CB8AC3E}">
        <p14:creationId xmlns:p14="http://schemas.microsoft.com/office/powerpoint/2010/main" val="2175487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698-2E6F-7D1A-ED96-F57C16CCAF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DB547E-CDBB-97EE-3B96-B5B06FD1BC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B4F02-C07D-FFCD-B20F-DA14E03C164F}"/>
              </a:ext>
            </a:extLst>
          </p:cNvPr>
          <p:cNvSpPr>
            <a:spLocks noGrp="1"/>
          </p:cNvSpPr>
          <p:nvPr>
            <p:ph type="dt" sz="half" idx="10"/>
          </p:nvPr>
        </p:nvSpPr>
        <p:spPr/>
        <p:txBody>
          <a:bodyPr/>
          <a:lstStyle/>
          <a:p>
            <a:fld id="{BC54D99A-70DF-4192-9182-BFB528910327}" type="datetimeFigureOut">
              <a:rPr lang="en-US" smtClean="0"/>
              <a:t>6/4/2025</a:t>
            </a:fld>
            <a:endParaRPr lang="en-US"/>
          </a:p>
        </p:txBody>
      </p:sp>
      <p:sp>
        <p:nvSpPr>
          <p:cNvPr id="5" name="Footer Placeholder 4">
            <a:extLst>
              <a:ext uri="{FF2B5EF4-FFF2-40B4-BE49-F238E27FC236}">
                <a16:creationId xmlns:a16="http://schemas.microsoft.com/office/drawing/2014/main" id="{290B3EC9-5B41-336D-F17B-ECE6E4C6F3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88E460-473F-885C-DCEC-BB9E7506DDD5}"/>
              </a:ext>
            </a:extLst>
          </p:cNvPr>
          <p:cNvSpPr>
            <a:spLocks noGrp="1"/>
          </p:cNvSpPr>
          <p:nvPr>
            <p:ph type="sldNum" sz="quarter" idx="12"/>
          </p:nvPr>
        </p:nvSpPr>
        <p:spPr/>
        <p:txBody>
          <a:bodyPr/>
          <a:lstStyle/>
          <a:p>
            <a:fld id="{77697C18-1FE7-4A3A-8313-BDA5437E07C8}" type="slidenum">
              <a:rPr lang="en-US" smtClean="0"/>
              <a:t>‹#›</a:t>
            </a:fld>
            <a:endParaRPr lang="en-US"/>
          </a:p>
        </p:txBody>
      </p:sp>
    </p:spTree>
    <p:extLst>
      <p:ext uri="{BB962C8B-B14F-4D97-AF65-F5344CB8AC3E}">
        <p14:creationId xmlns:p14="http://schemas.microsoft.com/office/powerpoint/2010/main" val="3035028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2C19B-A3B7-E0DB-77A1-ECB25E2605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E5C591-F760-B98B-5029-0689DC3B728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D65784-958E-B589-C88E-8B9656E9B9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3A53DF-3331-92B3-310B-FE1FBE57B243}"/>
              </a:ext>
            </a:extLst>
          </p:cNvPr>
          <p:cNvSpPr>
            <a:spLocks noGrp="1"/>
          </p:cNvSpPr>
          <p:nvPr>
            <p:ph type="dt" sz="half" idx="10"/>
          </p:nvPr>
        </p:nvSpPr>
        <p:spPr/>
        <p:txBody>
          <a:bodyPr/>
          <a:lstStyle/>
          <a:p>
            <a:fld id="{BC54D99A-70DF-4192-9182-BFB528910327}" type="datetimeFigureOut">
              <a:rPr lang="en-US" smtClean="0"/>
              <a:t>6/4/2025</a:t>
            </a:fld>
            <a:endParaRPr lang="en-US"/>
          </a:p>
        </p:txBody>
      </p:sp>
      <p:sp>
        <p:nvSpPr>
          <p:cNvPr id="6" name="Footer Placeholder 5">
            <a:extLst>
              <a:ext uri="{FF2B5EF4-FFF2-40B4-BE49-F238E27FC236}">
                <a16:creationId xmlns:a16="http://schemas.microsoft.com/office/drawing/2014/main" id="{3F42BC56-496C-F1D8-C356-F8F061496B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5ACA0B-360F-1999-055E-C07E70D26F8F}"/>
              </a:ext>
            </a:extLst>
          </p:cNvPr>
          <p:cNvSpPr>
            <a:spLocks noGrp="1"/>
          </p:cNvSpPr>
          <p:nvPr>
            <p:ph type="sldNum" sz="quarter" idx="12"/>
          </p:nvPr>
        </p:nvSpPr>
        <p:spPr/>
        <p:txBody>
          <a:bodyPr/>
          <a:lstStyle/>
          <a:p>
            <a:fld id="{77697C18-1FE7-4A3A-8313-BDA5437E07C8}" type="slidenum">
              <a:rPr lang="en-US" smtClean="0"/>
              <a:t>‹#›</a:t>
            </a:fld>
            <a:endParaRPr lang="en-US"/>
          </a:p>
        </p:txBody>
      </p:sp>
    </p:spTree>
    <p:extLst>
      <p:ext uri="{BB962C8B-B14F-4D97-AF65-F5344CB8AC3E}">
        <p14:creationId xmlns:p14="http://schemas.microsoft.com/office/powerpoint/2010/main" val="4224001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F5A7D-4CD5-D10F-E381-093B3B9A9DF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C1C466-101A-0346-3796-82FB9A9D7A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D98C5D-D094-FA39-5B5F-0B5AE5DB2C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F1C9FE-6560-C41F-262D-F7CB053C8C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95F5DD-3000-7C51-AB05-A349FFCCAB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105727-2A52-0C38-7D09-EB9B9ABA038D}"/>
              </a:ext>
            </a:extLst>
          </p:cNvPr>
          <p:cNvSpPr>
            <a:spLocks noGrp="1"/>
          </p:cNvSpPr>
          <p:nvPr>
            <p:ph type="dt" sz="half" idx="10"/>
          </p:nvPr>
        </p:nvSpPr>
        <p:spPr/>
        <p:txBody>
          <a:bodyPr/>
          <a:lstStyle/>
          <a:p>
            <a:fld id="{BC54D99A-70DF-4192-9182-BFB528910327}" type="datetimeFigureOut">
              <a:rPr lang="en-US" smtClean="0"/>
              <a:t>6/4/2025</a:t>
            </a:fld>
            <a:endParaRPr lang="en-US"/>
          </a:p>
        </p:txBody>
      </p:sp>
      <p:sp>
        <p:nvSpPr>
          <p:cNvPr id="8" name="Footer Placeholder 7">
            <a:extLst>
              <a:ext uri="{FF2B5EF4-FFF2-40B4-BE49-F238E27FC236}">
                <a16:creationId xmlns:a16="http://schemas.microsoft.com/office/drawing/2014/main" id="{F32FFCEC-BF3B-A89A-0D95-816AC3011B3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D9BC6B-40F1-313B-50A2-D3B3D776A993}"/>
              </a:ext>
            </a:extLst>
          </p:cNvPr>
          <p:cNvSpPr>
            <a:spLocks noGrp="1"/>
          </p:cNvSpPr>
          <p:nvPr>
            <p:ph type="sldNum" sz="quarter" idx="12"/>
          </p:nvPr>
        </p:nvSpPr>
        <p:spPr/>
        <p:txBody>
          <a:bodyPr/>
          <a:lstStyle/>
          <a:p>
            <a:fld id="{77697C18-1FE7-4A3A-8313-BDA5437E07C8}" type="slidenum">
              <a:rPr lang="en-US" smtClean="0"/>
              <a:t>‹#›</a:t>
            </a:fld>
            <a:endParaRPr lang="en-US"/>
          </a:p>
        </p:txBody>
      </p:sp>
    </p:spTree>
    <p:extLst>
      <p:ext uri="{BB962C8B-B14F-4D97-AF65-F5344CB8AC3E}">
        <p14:creationId xmlns:p14="http://schemas.microsoft.com/office/powerpoint/2010/main" val="4168308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0FE8B-C04A-F727-1042-75D181145F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0A3A12-CD78-B003-AAFE-925A3BE7F2D4}"/>
              </a:ext>
            </a:extLst>
          </p:cNvPr>
          <p:cNvSpPr>
            <a:spLocks noGrp="1"/>
          </p:cNvSpPr>
          <p:nvPr>
            <p:ph type="dt" sz="half" idx="10"/>
          </p:nvPr>
        </p:nvSpPr>
        <p:spPr/>
        <p:txBody>
          <a:bodyPr/>
          <a:lstStyle/>
          <a:p>
            <a:fld id="{BC54D99A-70DF-4192-9182-BFB528910327}" type="datetimeFigureOut">
              <a:rPr lang="en-US" smtClean="0"/>
              <a:t>6/4/2025</a:t>
            </a:fld>
            <a:endParaRPr lang="en-US"/>
          </a:p>
        </p:txBody>
      </p:sp>
      <p:sp>
        <p:nvSpPr>
          <p:cNvPr id="4" name="Footer Placeholder 3">
            <a:extLst>
              <a:ext uri="{FF2B5EF4-FFF2-40B4-BE49-F238E27FC236}">
                <a16:creationId xmlns:a16="http://schemas.microsoft.com/office/drawing/2014/main" id="{9DD9BAC0-4706-C0BE-970C-91C735648E4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3135A2-1F16-6AA5-F473-92A43A3D2AA4}"/>
              </a:ext>
            </a:extLst>
          </p:cNvPr>
          <p:cNvSpPr>
            <a:spLocks noGrp="1"/>
          </p:cNvSpPr>
          <p:nvPr>
            <p:ph type="sldNum" sz="quarter" idx="12"/>
          </p:nvPr>
        </p:nvSpPr>
        <p:spPr/>
        <p:txBody>
          <a:bodyPr/>
          <a:lstStyle/>
          <a:p>
            <a:fld id="{77697C18-1FE7-4A3A-8313-BDA5437E07C8}" type="slidenum">
              <a:rPr lang="en-US" smtClean="0"/>
              <a:t>‹#›</a:t>
            </a:fld>
            <a:endParaRPr lang="en-US"/>
          </a:p>
        </p:txBody>
      </p:sp>
    </p:spTree>
    <p:extLst>
      <p:ext uri="{BB962C8B-B14F-4D97-AF65-F5344CB8AC3E}">
        <p14:creationId xmlns:p14="http://schemas.microsoft.com/office/powerpoint/2010/main" val="2186380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D12463-EE58-731D-D116-E14A98F4BB77}"/>
              </a:ext>
            </a:extLst>
          </p:cNvPr>
          <p:cNvSpPr>
            <a:spLocks noGrp="1"/>
          </p:cNvSpPr>
          <p:nvPr>
            <p:ph type="dt" sz="half" idx="10"/>
          </p:nvPr>
        </p:nvSpPr>
        <p:spPr/>
        <p:txBody>
          <a:bodyPr/>
          <a:lstStyle/>
          <a:p>
            <a:fld id="{BC54D99A-70DF-4192-9182-BFB528910327}" type="datetimeFigureOut">
              <a:rPr lang="en-US" smtClean="0"/>
              <a:t>6/4/2025</a:t>
            </a:fld>
            <a:endParaRPr lang="en-US"/>
          </a:p>
        </p:txBody>
      </p:sp>
      <p:sp>
        <p:nvSpPr>
          <p:cNvPr id="3" name="Footer Placeholder 2">
            <a:extLst>
              <a:ext uri="{FF2B5EF4-FFF2-40B4-BE49-F238E27FC236}">
                <a16:creationId xmlns:a16="http://schemas.microsoft.com/office/drawing/2014/main" id="{2DC612D2-80ED-591E-06B4-9A17B58D85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44FC19-C24C-E4F5-499D-54D1BF1EECDE}"/>
              </a:ext>
            </a:extLst>
          </p:cNvPr>
          <p:cNvSpPr>
            <a:spLocks noGrp="1"/>
          </p:cNvSpPr>
          <p:nvPr>
            <p:ph type="sldNum" sz="quarter" idx="12"/>
          </p:nvPr>
        </p:nvSpPr>
        <p:spPr/>
        <p:txBody>
          <a:bodyPr/>
          <a:lstStyle/>
          <a:p>
            <a:fld id="{77697C18-1FE7-4A3A-8313-BDA5437E07C8}" type="slidenum">
              <a:rPr lang="en-US" smtClean="0"/>
              <a:t>‹#›</a:t>
            </a:fld>
            <a:endParaRPr lang="en-US"/>
          </a:p>
        </p:txBody>
      </p:sp>
    </p:spTree>
    <p:extLst>
      <p:ext uri="{BB962C8B-B14F-4D97-AF65-F5344CB8AC3E}">
        <p14:creationId xmlns:p14="http://schemas.microsoft.com/office/powerpoint/2010/main" val="3439363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DCAD3-211D-A0B5-F292-E0A2EEED62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772ADA-7147-42BF-9A4F-EAD9DD567D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793A60-065F-E5B7-4E8A-4F2833478B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87D272-810F-66F8-DCE6-13EFBDBDECC7}"/>
              </a:ext>
            </a:extLst>
          </p:cNvPr>
          <p:cNvSpPr>
            <a:spLocks noGrp="1"/>
          </p:cNvSpPr>
          <p:nvPr>
            <p:ph type="dt" sz="half" idx="10"/>
          </p:nvPr>
        </p:nvSpPr>
        <p:spPr/>
        <p:txBody>
          <a:bodyPr/>
          <a:lstStyle/>
          <a:p>
            <a:fld id="{BC54D99A-70DF-4192-9182-BFB528910327}" type="datetimeFigureOut">
              <a:rPr lang="en-US" smtClean="0"/>
              <a:t>6/4/2025</a:t>
            </a:fld>
            <a:endParaRPr lang="en-US"/>
          </a:p>
        </p:txBody>
      </p:sp>
      <p:sp>
        <p:nvSpPr>
          <p:cNvPr id="6" name="Footer Placeholder 5">
            <a:extLst>
              <a:ext uri="{FF2B5EF4-FFF2-40B4-BE49-F238E27FC236}">
                <a16:creationId xmlns:a16="http://schemas.microsoft.com/office/drawing/2014/main" id="{1ED410A9-9832-4E8E-34C9-ECB278B3E8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77F57D-84F9-1C8F-D03C-A51C31858553}"/>
              </a:ext>
            </a:extLst>
          </p:cNvPr>
          <p:cNvSpPr>
            <a:spLocks noGrp="1"/>
          </p:cNvSpPr>
          <p:nvPr>
            <p:ph type="sldNum" sz="quarter" idx="12"/>
          </p:nvPr>
        </p:nvSpPr>
        <p:spPr/>
        <p:txBody>
          <a:bodyPr/>
          <a:lstStyle/>
          <a:p>
            <a:fld id="{77697C18-1FE7-4A3A-8313-BDA5437E07C8}" type="slidenum">
              <a:rPr lang="en-US" smtClean="0"/>
              <a:t>‹#›</a:t>
            </a:fld>
            <a:endParaRPr lang="en-US"/>
          </a:p>
        </p:txBody>
      </p:sp>
    </p:spTree>
    <p:extLst>
      <p:ext uri="{BB962C8B-B14F-4D97-AF65-F5344CB8AC3E}">
        <p14:creationId xmlns:p14="http://schemas.microsoft.com/office/powerpoint/2010/main" val="2962180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6CEAF-469F-5D5E-5492-BE49104369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505F38-CBF0-ACFB-CA5B-3A53150C04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1BBAEB-361B-1F63-0CDB-F60B0EA18A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2FE239-DEB0-A061-5982-5A897803ABC5}"/>
              </a:ext>
            </a:extLst>
          </p:cNvPr>
          <p:cNvSpPr>
            <a:spLocks noGrp="1"/>
          </p:cNvSpPr>
          <p:nvPr>
            <p:ph type="dt" sz="half" idx="10"/>
          </p:nvPr>
        </p:nvSpPr>
        <p:spPr/>
        <p:txBody>
          <a:bodyPr/>
          <a:lstStyle/>
          <a:p>
            <a:fld id="{BC54D99A-70DF-4192-9182-BFB528910327}" type="datetimeFigureOut">
              <a:rPr lang="en-US" smtClean="0"/>
              <a:t>6/4/2025</a:t>
            </a:fld>
            <a:endParaRPr lang="en-US"/>
          </a:p>
        </p:txBody>
      </p:sp>
      <p:sp>
        <p:nvSpPr>
          <p:cNvPr id="6" name="Footer Placeholder 5">
            <a:extLst>
              <a:ext uri="{FF2B5EF4-FFF2-40B4-BE49-F238E27FC236}">
                <a16:creationId xmlns:a16="http://schemas.microsoft.com/office/drawing/2014/main" id="{D1913320-E556-158D-72EF-353D977D95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9091AA-80D7-BC53-1037-BEAB9BBF8263}"/>
              </a:ext>
            </a:extLst>
          </p:cNvPr>
          <p:cNvSpPr>
            <a:spLocks noGrp="1"/>
          </p:cNvSpPr>
          <p:nvPr>
            <p:ph type="sldNum" sz="quarter" idx="12"/>
          </p:nvPr>
        </p:nvSpPr>
        <p:spPr/>
        <p:txBody>
          <a:bodyPr/>
          <a:lstStyle/>
          <a:p>
            <a:fld id="{77697C18-1FE7-4A3A-8313-BDA5437E07C8}" type="slidenum">
              <a:rPr lang="en-US" smtClean="0"/>
              <a:t>‹#›</a:t>
            </a:fld>
            <a:endParaRPr lang="en-US"/>
          </a:p>
        </p:txBody>
      </p:sp>
    </p:spTree>
    <p:extLst>
      <p:ext uri="{BB962C8B-B14F-4D97-AF65-F5344CB8AC3E}">
        <p14:creationId xmlns:p14="http://schemas.microsoft.com/office/powerpoint/2010/main" val="929664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FF4671-57E0-B3DB-DFAB-25EE30E983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D96C9E-E92F-00EB-D6DD-3847FE118A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4A7CA5-3189-AFFD-600E-75C576088C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54D99A-70DF-4192-9182-BFB528910327}" type="datetimeFigureOut">
              <a:rPr lang="en-US" smtClean="0"/>
              <a:t>6/4/2025</a:t>
            </a:fld>
            <a:endParaRPr lang="en-US"/>
          </a:p>
        </p:txBody>
      </p:sp>
      <p:sp>
        <p:nvSpPr>
          <p:cNvPr id="5" name="Footer Placeholder 4">
            <a:extLst>
              <a:ext uri="{FF2B5EF4-FFF2-40B4-BE49-F238E27FC236}">
                <a16:creationId xmlns:a16="http://schemas.microsoft.com/office/drawing/2014/main" id="{5B27DC82-915F-0ADE-B033-87B29C7FE7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4AB74A4-FD2A-2ACB-D323-18AF87E60F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697C18-1FE7-4A3A-8313-BDA5437E07C8}" type="slidenum">
              <a:rPr lang="en-US" smtClean="0"/>
              <a:t>‹#›</a:t>
            </a:fld>
            <a:endParaRPr lang="en-US"/>
          </a:p>
        </p:txBody>
      </p:sp>
    </p:spTree>
    <p:extLst>
      <p:ext uri="{BB962C8B-B14F-4D97-AF65-F5344CB8AC3E}">
        <p14:creationId xmlns:p14="http://schemas.microsoft.com/office/powerpoint/2010/main" val="74567007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23.jp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hyperlink" Target="https://darksky.org/?s=Ken+Walczak" TargetMode="Externa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27.jp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34.jpe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8" Type="http://schemas.openxmlformats.org/officeDocument/2006/relationships/hyperlink" Target="https://darksky.org/resources/guides-and-how-tos/homeowners-associations/" TargetMode="External"/><Relationship Id="rId3" Type="http://schemas.openxmlformats.org/officeDocument/2006/relationships/hyperlink" Target="https://darksky.org/resources/what-is-light-pollution/effects/safety/" TargetMode="External"/><Relationship Id="rId7" Type="http://schemas.openxmlformats.org/officeDocument/2006/relationships/hyperlink" Target="https://darksky.org/resources/what-is-light-pollution/effects/wildlife-ecosystems/"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www.birdsafehr.org/" TargetMode="External"/><Relationship Id="rId5" Type="http://schemas.openxmlformats.org/officeDocument/2006/relationships/hyperlink" Target="https://darksky.org/news/artificial-light-at-night-state-of-the-science-2024/" TargetMode="External"/><Relationship Id="rId4" Type="http://schemas.openxmlformats.org/officeDocument/2006/relationships/hyperlink" Target="https://darksky.org/what-we-do/darksky-approve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DA389-BE95-F252-782A-A9D8908416CB}"/>
              </a:ext>
            </a:extLst>
          </p:cNvPr>
          <p:cNvSpPr>
            <a:spLocks noGrp="1"/>
          </p:cNvSpPr>
          <p:nvPr>
            <p:ph type="title"/>
          </p:nvPr>
        </p:nvSpPr>
        <p:spPr>
          <a:xfrm>
            <a:off x="838200" y="82"/>
            <a:ext cx="10515600" cy="1325563"/>
          </a:xfrm>
        </p:spPr>
        <p:txBody>
          <a:bodyPr/>
          <a:lstStyle/>
          <a:p>
            <a:pPr algn="ctr"/>
            <a:r>
              <a:rPr lang="en-US" b="1" dirty="0">
                <a:solidFill>
                  <a:schemeClr val="bg1"/>
                </a:solidFill>
              </a:rPr>
              <a:t>THE DISAPPEARING NIGHT SKY</a:t>
            </a:r>
          </a:p>
        </p:txBody>
      </p:sp>
      <p:sp>
        <p:nvSpPr>
          <p:cNvPr id="6" name="TextBox 5">
            <a:extLst>
              <a:ext uri="{FF2B5EF4-FFF2-40B4-BE49-F238E27FC236}">
                <a16:creationId xmlns:a16="http://schemas.microsoft.com/office/drawing/2014/main" id="{95AC5660-774C-A628-E980-B4393D804293}"/>
              </a:ext>
            </a:extLst>
          </p:cNvPr>
          <p:cNvSpPr txBox="1"/>
          <p:nvPr/>
        </p:nvSpPr>
        <p:spPr>
          <a:xfrm>
            <a:off x="6183985" y="5567940"/>
            <a:ext cx="5784495" cy="892552"/>
          </a:xfrm>
          <a:prstGeom prst="rect">
            <a:avLst/>
          </a:prstGeom>
          <a:noFill/>
        </p:spPr>
        <p:txBody>
          <a:bodyPr wrap="square" rtlCol="0">
            <a:spAutoFit/>
          </a:bodyPr>
          <a:lstStyle/>
          <a:p>
            <a:pPr algn="ctr"/>
            <a:r>
              <a:rPr lang="en-US" sz="2800" dirty="0">
                <a:solidFill>
                  <a:schemeClr val="bg1"/>
                </a:solidFill>
              </a:rPr>
              <a:t>Citizens for Responsible Lighting</a:t>
            </a:r>
          </a:p>
          <a:p>
            <a:pPr algn="ctr"/>
            <a:r>
              <a:rPr lang="en-US" sz="2400" dirty="0">
                <a:solidFill>
                  <a:schemeClr val="bg1"/>
                </a:solidFill>
              </a:rPr>
              <a:t>Liz Paiste/Joe Reynes/Mary Frances Bellman</a:t>
            </a:r>
          </a:p>
        </p:txBody>
      </p:sp>
      <p:pic>
        <p:nvPicPr>
          <p:cNvPr id="12" name="Content Placeholder 11">
            <a:extLst>
              <a:ext uri="{FF2B5EF4-FFF2-40B4-BE49-F238E27FC236}">
                <a16:creationId xmlns:a16="http://schemas.microsoft.com/office/drawing/2014/main" id="{2C402A9B-E2BE-B6AB-1E80-7ECF732458A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98660" y="1223022"/>
            <a:ext cx="9245600" cy="4429760"/>
          </a:xfrm>
        </p:spPr>
      </p:pic>
      <p:sp>
        <p:nvSpPr>
          <p:cNvPr id="13" name="TextBox 12">
            <a:extLst>
              <a:ext uri="{FF2B5EF4-FFF2-40B4-BE49-F238E27FC236}">
                <a16:creationId xmlns:a16="http://schemas.microsoft.com/office/drawing/2014/main" id="{352E9DF5-2866-3A65-15C2-AB86D581BB44}"/>
              </a:ext>
            </a:extLst>
          </p:cNvPr>
          <p:cNvSpPr txBox="1"/>
          <p:nvPr/>
        </p:nvSpPr>
        <p:spPr>
          <a:xfrm>
            <a:off x="1198660" y="5918137"/>
            <a:ext cx="1669688" cy="276999"/>
          </a:xfrm>
          <a:prstGeom prst="rect">
            <a:avLst/>
          </a:prstGeom>
          <a:noFill/>
        </p:spPr>
        <p:txBody>
          <a:bodyPr wrap="none" rtlCol="0">
            <a:spAutoFit/>
          </a:bodyPr>
          <a:lstStyle/>
          <a:p>
            <a:r>
              <a:rPr lang="en-US" sz="1200" dirty="0">
                <a:solidFill>
                  <a:schemeClr val="bg1"/>
                </a:solidFill>
              </a:rPr>
              <a:t>Photo by Derek Rowley</a:t>
            </a:r>
          </a:p>
        </p:txBody>
      </p:sp>
    </p:spTree>
    <p:extLst>
      <p:ext uri="{BB962C8B-B14F-4D97-AF65-F5344CB8AC3E}">
        <p14:creationId xmlns:p14="http://schemas.microsoft.com/office/powerpoint/2010/main" val="308813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56562-580F-E6E5-FFBC-08AA907E29A7}"/>
              </a:ext>
            </a:extLst>
          </p:cNvPr>
          <p:cNvSpPr>
            <a:spLocks noGrp="1"/>
          </p:cNvSpPr>
          <p:nvPr>
            <p:ph type="title"/>
          </p:nvPr>
        </p:nvSpPr>
        <p:spPr>
          <a:xfrm>
            <a:off x="2311575" y="208042"/>
            <a:ext cx="8986345" cy="891119"/>
          </a:xfrm>
          <a:solidFill>
            <a:schemeClr val="accent1">
              <a:lumMod val="60000"/>
              <a:lumOff val="40000"/>
            </a:schemeClr>
          </a:solidFill>
        </p:spPr>
        <p:txBody>
          <a:bodyPr>
            <a:noAutofit/>
          </a:bodyPr>
          <a:lstStyle/>
          <a:p>
            <a:pPr algn="ctr"/>
            <a:r>
              <a:rPr lang="en-US" sz="4400" b="1" dirty="0"/>
              <a:t>CITIZENS FOR RESPONSIBLE LIGHTING</a:t>
            </a:r>
          </a:p>
        </p:txBody>
      </p:sp>
      <p:sp>
        <p:nvSpPr>
          <p:cNvPr id="3" name="Content Placeholder 2">
            <a:extLst>
              <a:ext uri="{FF2B5EF4-FFF2-40B4-BE49-F238E27FC236}">
                <a16:creationId xmlns:a16="http://schemas.microsoft.com/office/drawing/2014/main" id="{13C726B3-0758-B0AF-F66D-7AD756E97C32}"/>
              </a:ext>
            </a:extLst>
          </p:cNvPr>
          <p:cNvSpPr>
            <a:spLocks noGrp="1"/>
          </p:cNvSpPr>
          <p:nvPr>
            <p:ph idx="1"/>
          </p:nvPr>
        </p:nvSpPr>
        <p:spPr>
          <a:xfrm>
            <a:off x="3321269" y="1329683"/>
            <a:ext cx="8616731" cy="5077038"/>
          </a:xfrm>
        </p:spPr>
        <p:txBody>
          <a:bodyPr>
            <a:normAutofit/>
          </a:bodyPr>
          <a:lstStyle/>
          <a:p>
            <a:pPr marL="514350" indent="-514350">
              <a:buFont typeface="+mj-lt"/>
              <a:buAutoNum type="arabicPeriod"/>
            </a:pPr>
            <a:r>
              <a:rPr lang="en-US" sz="3000" dirty="0">
                <a:solidFill>
                  <a:schemeClr val="bg1">
                    <a:lumMod val="95000"/>
                  </a:schemeClr>
                </a:solidFill>
              </a:rPr>
              <a:t>Lobbying for healthier LED lights</a:t>
            </a:r>
          </a:p>
          <a:p>
            <a:pPr marL="514350" indent="-514350">
              <a:buFont typeface="+mj-lt"/>
              <a:buAutoNum type="arabicPeriod"/>
            </a:pPr>
            <a:r>
              <a:rPr lang="en-US" sz="3000" dirty="0">
                <a:solidFill>
                  <a:schemeClr val="bg1">
                    <a:lumMod val="95000"/>
                  </a:schemeClr>
                </a:solidFill>
              </a:rPr>
              <a:t>Partnered with the Audubon Society, </a:t>
            </a:r>
            <a:r>
              <a:rPr lang="en-US" sz="3000" dirty="0" err="1">
                <a:solidFill>
                  <a:schemeClr val="bg1">
                    <a:lumMod val="95000"/>
                  </a:schemeClr>
                </a:solidFill>
              </a:rPr>
              <a:t>DarkSky</a:t>
            </a:r>
            <a:r>
              <a:rPr lang="en-US" sz="3000" dirty="0">
                <a:solidFill>
                  <a:schemeClr val="bg1">
                    <a:lumMod val="95000"/>
                  </a:schemeClr>
                </a:solidFill>
              </a:rPr>
              <a:t>, and members of a state-wide coalition going through the same LED conversion process</a:t>
            </a:r>
          </a:p>
          <a:p>
            <a:pPr marL="514350" indent="-514350">
              <a:buFont typeface="+mj-lt"/>
              <a:buAutoNum type="arabicPeriod"/>
            </a:pPr>
            <a:r>
              <a:rPr lang="en-US" sz="3000" dirty="0">
                <a:solidFill>
                  <a:schemeClr val="bg1">
                    <a:lumMod val="95000"/>
                  </a:schemeClr>
                </a:solidFill>
              </a:rPr>
              <a:t>Want Norfolk to hire Experts knowledgeable in the field to avoid costly mistakes and rework</a:t>
            </a:r>
          </a:p>
          <a:p>
            <a:pPr marL="514350" indent="-514350">
              <a:buFont typeface="+mj-lt"/>
              <a:buAutoNum type="arabicPeriod"/>
            </a:pPr>
            <a:r>
              <a:rPr lang="en-US" sz="3000" dirty="0">
                <a:solidFill>
                  <a:schemeClr val="bg1">
                    <a:lumMod val="95000"/>
                  </a:schemeClr>
                </a:solidFill>
              </a:rPr>
              <a:t>Working with City personnel </a:t>
            </a:r>
          </a:p>
          <a:p>
            <a:pPr marL="514350" indent="-514350">
              <a:buFont typeface="+mj-lt"/>
              <a:buAutoNum type="arabicPeriod"/>
            </a:pPr>
            <a:r>
              <a:rPr lang="en-US" sz="3000" dirty="0">
                <a:solidFill>
                  <a:schemeClr val="bg1">
                    <a:lumMod val="95000"/>
                  </a:schemeClr>
                </a:solidFill>
              </a:rPr>
              <a:t>Requested and have a pause on the conversion</a:t>
            </a:r>
          </a:p>
          <a:p>
            <a:pPr marL="514350" indent="-514350">
              <a:buFont typeface="+mj-lt"/>
              <a:buAutoNum type="arabicPeriod"/>
            </a:pPr>
            <a:r>
              <a:rPr lang="en-US" sz="3000" dirty="0">
                <a:solidFill>
                  <a:schemeClr val="bg1">
                    <a:lumMod val="95000"/>
                  </a:schemeClr>
                </a:solidFill>
              </a:rPr>
              <a:t>Want Dominion Energy to partner with us</a:t>
            </a:r>
          </a:p>
          <a:p>
            <a:pPr>
              <a:buFont typeface="Wingdings" panose="05000000000000000000" pitchFamily="2" charset="2"/>
              <a:buChar char="v"/>
            </a:pPr>
            <a:endParaRPr lang="en-US" sz="3000" dirty="0">
              <a:solidFill>
                <a:schemeClr val="bg1">
                  <a:lumMod val="95000"/>
                </a:schemeClr>
              </a:solidFill>
            </a:endParaRPr>
          </a:p>
        </p:txBody>
      </p:sp>
      <p:sp>
        <p:nvSpPr>
          <p:cNvPr id="8" name="TextBox 7">
            <a:extLst>
              <a:ext uri="{FF2B5EF4-FFF2-40B4-BE49-F238E27FC236}">
                <a16:creationId xmlns:a16="http://schemas.microsoft.com/office/drawing/2014/main" id="{29ABDD7C-BE4C-A5E9-1693-D2F0E1586A9D}"/>
              </a:ext>
            </a:extLst>
          </p:cNvPr>
          <p:cNvSpPr txBox="1"/>
          <p:nvPr/>
        </p:nvSpPr>
        <p:spPr>
          <a:xfrm>
            <a:off x="1025231" y="6152805"/>
            <a:ext cx="1382689"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Photo by Josh Hild </a:t>
            </a:r>
          </a:p>
        </p:txBody>
      </p:sp>
      <p:pic>
        <p:nvPicPr>
          <p:cNvPr id="4100" name="Picture 4">
            <a:extLst>
              <a:ext uri="{FF2B5EF4-FFF2-40B4-BE49-F238E27FC236}">
                <a16:creationId xmlns:a16="http://schemas.microsoft.com/office/drawing/2014/main" id="{196572AC-0850-FBCC-D9BD-3BEF1B94B44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6287" y="1746912"/>
            <a:ext cx="2731713" cy="2659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471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C971797-118E-757A-7753-5856C31F1D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40B893-2548-9624-3F65-6267ADB99E69}"/>
              </a:ext>
            </a:extLst>
          </p:cNvPr>
          <p:cNvSpPr>
            <a:spLocks noGrp="1"/>
          </p:cNvSpPr>
          <p:nvPr>
            <p:ph type="title"/>
          </p:nvPr>
        </p:nvSpPr>
        <p:spPr>
          <a:xfrm>
            <a:off x="0" y="126124"/>
            <a:ext cx="12192000" cy="1195727"/>
          </a:xfrm>
          <a:solidFill>
            <a:schemeClr val="accent1">
              <a:lumMod val="60000"/>
              <a:lumOff val="40000"/>
            </a:schemeClr>
          </a:solidFill>
        </p:spPr>
        <p:txBody>
          <a:bodyPr>
            <a:normAutofit fontScale="90000"/>
          </a:bodyPr>
          <a:lstStyle/>
          <a:p>
            <a:pPr algn="ctr"/>
            <a:r>
              <a:rPr lang="en-US" b="1" dirty="0">
                <a:latin typeface="+mn-lt"/>
              </a:rPr>
              <a:t>BENEFITS OF LED LIGHTS </a:t>
            </a:r>
            <a:r>
              <a:rPr lang="en-US" b="1" u="sng" dirty="0">
                <a:latin typeface="+mn-lt"/>
              </a:rPr>
              <a:t>IF IMPLEMENTED PROPERLY</a:t>
            </a:r>
            <a:endParaRPr lang="en-US" b="1" u="sng" dirty="0"/>
          </a:p>
        </p:txBody>
      </p:sp>
      <p:sp>
        <p:nvSpPr>
          <p:cNvPr id="3" name="Content Placeholder 2">
            <a:extLst>
              <a:ext uri="{FF2B5EF4-FFF2-40B4-BE49-F238E27FC236}">
                <a16:creationId xmlns:a16="http://schemas.microsoft.com/office/drawing/2014/main" id="{79112638-5C10-EF14-BE52-C2B01E208850}"/>
              </a:ext>
            </a:extLst>
          </p:cNvPr>
          <p:cNvSpPr>
            <a:spLocks noGrp="1"/>
          </p:cNvSpPr>
          <p:nvPr>
            <p:ph sz="half" idx="1"/>
          </p:nvPr>
        </p:nvSpPr>
        <p:spPr>
          <a:xfrm>
            <a:off x="758952" y="1727200"/>
            <a:ext cx="5716143" cy="4848225"/>
          </a:xfrm>
          <a:noFill/>
        </p:spPr>
        <p:txBody>
          <a:bodyPr>
            <a:noAutofit/>
          </a:bodyPr>
          <a:lstStyle/>
          <a:p>
            <a:pPr marL="0" indent="0">
              <a:buNone/>
            </a:pPr>
            <a:r>
              <a:rPr lang="en-US" sz="4000" dirty="0">
                <a:solidFill>
                  <a:schemeClr val="bg1">
                    <a:lumMod val="95000"/>
                  </a:schemeClr>
                </a:solidFill>
              </a:rPr>
              <a:t>Energy savings </a:t>
            </a:r>
          </a:p>
          <a:p>
            <a:pPr lvl="1">
              <a:buFont typeface="Wingdings" panose="05000000000000000000" pitchFamily="2" charset="2"/>
              <a:buChar char="§"/>
            </a:pPr>
            <a:r>
              <a:rPr lang="en-US" sz="2800" dirty="0">
                <a:solidFill>
                  <a:schemeClr val="bg1">
                    <a:lumMod val="95000"/>
                  </a:schemeClr>
                </a:solidFill>
              </a:rPr>
              <a:t>Up to 75% more energy efficient</a:t>
            </a:r>
          </a:p>
          <a:p>
            <a:pPr lvl="1">
              <a:buFont typeface="Wingdings" panose="05000000000000000000" pitchFamily="2" charset="2"/>
              <a:buChar char="§"/>
            </a:pPr>
            <a:r>
              <a:rPr lang="en-US" sz="2800" dirty="0">
                <a:solidFill>
                  <a:schemeClr val="bg1">
                    <a:lumMod val="95000"/>
                  </a:schemeClr>
                </a:solidFill>
              </a:rPr>
              <a:t>Convert more electrical energy into visible light, wasting less energy as heat</a:t>
            </a:r>
          </a:p>
          <a:p>
            <a:pPr marL="0" indent="0">
              <a:buNone/>
            </a:pPr>
            <a:r>
              <a:rPr lang="en-US" sz="4000" dirty="0">
                <a:solidFill>
                  <a:schemeClr val="bg1">
                    <a:lumMod val="95000"/>
                  </a:schemeClr>
                </a:solidFill>
              </a:rPr>
              <a:t>Improved visibility</a:t>
            </a:r>
          </a:p>
          <a:p>
            <a:pPr lvl="1">
              <a:buFont typeface="Wingdings" panose="05000000000000000000" pitchFamily="2" charset="2"/>
              <a:buChar char="§"/>
            </a:pPr>
            <a:r>
              <a:rPr lang="en-US" sz="2800" dirty="0">
                <a:solidFill>
                  <a:schemeClr val="bg1">
                    <a:lumMod val="95000"/>
                  </a:schemeClr>
                </a:solidFill>
              </a:rPr>
              <a:t>Clearer illumination that improves visibility at night</a:t>
            </a:r>
          </a:p>
          <a:p>
            <a:pPr lvl="1">
              <a:buFont typeface="Wingdings" panose="05000000000000000000" pitchFamily="2" charset="2"/>
              <a:buChar char="§"/>
            </a:pPr>
            <a:r>
              <a:rPr lang="en-US" sz="2800" dirty="0">
                <a:solidFill>
                  <a:schemeClr val="bg1">
                    <a:lumMod val="95000"/>
                  </a:schemeClr>
                </a:solidFill>
              </a:rPr>
              <a:t>Minimize glare if properly implemented</a:t>
            </a:r>
          </a:p>
        </p:txBody>
      </p:sp>
      <p:sp>
        <p:nvSpPr>
          <p:cNvPr id="4" name="Content Placeholder 3">
            <a:extLst>
              <a:ext uri="{FF2B5EF4-FFF2-40B4-BE49-F238E27FC236}">
                <a16:creationId xmlns:a16="http://schemas.microsoft.com/office/drawing/2014/main" id="{6F7FD4C3-613C-B044-78AD-6054222BF2C0}"/>
              </a:ext>
            </a:extLst>
          </p:cNvPr>
          <p:cNvSpPr>
            <a:spLocks noGrp="1"/>
          </p:cNvSpPr>
          <p:nvPr>
            <p:ph sz="half" idx="2"/>
          </p:nvPr>
        </p:nvSpPr>
        <p:spPr>
          <a:xfrm>
            <a:off x="6697982" y="1727200"/>
            <a:ext cx="5138418" cy="4592320"/>
          </a:xfrm>
          <a:noFill/>
        </p:spPr>
        <p:txBody>
          <a:bodyPr>
            <a:normAutofit lnSpcReduction="10000"/>
          </a:bodyPr>
          <a:lstStyle/>
          <a:p>
            <a:pPr marL="0" indent="0">
              <a:buNone/>
            </a:pPr>
            <a:r>
              <a:rPr lang="en-US" sz="4000" dirty="0">
                <a:solidFill>
                  <a:schemeClr val="bg1">
                    <a:lumMod val="95000"/>
                  </a:schemeClr>
                </a:solidFill>
              </a:rPr>
              <a:t>Consistent Performance: </a:t>
            </a:r>
          </a:p>
          <a:p>
            <a:pPr lvl="1">
              <a:buFont typeface="Wingdings" panose="05000000000000000000" pitchFamily="2" charset="2"/>
              <a:buChar char="§"/>
            </a:pPr>
            <a:r>
              <a:rPr lang="en-US" sz="2800" dirty="0">
                <a:solidFill>
                  <a:schemeClr val="bg1">
                    <a:lumMod val="95000"/>
                  </a:schemeClr>
                </a:solidFill>
              </a:rPr>
              <a:t>Maintain peak performance throughout their life cycle</a:t>
            </a:r>
          </a:p>
          <a:p>
            <a:pPr marL="0" indent="0">
              <a:buNone/>
            </a:pPr>
            <a:r>
              <a:rPr lang="en-US" sz="4000" dirty="0">
                <a:solidFill>
                  <a:schemeClr val="bg1">
                    <a:lumMod val="95000"/>
                  </a:schemeClr>
                </a:solidFill>
              </a:rPr>
              <a:t>Environmental Benefits:</a:t>
            </a:r>
          </a:p>
          <a:p>
            <a:pPr lvl="1">
              <a:buFont typeface="Wingdings" panose="05000000000000000000" pitchFamily="2" charset="2"/>
              <a:buChar char="§"/>
            </a:pPr>
            <a:r>
              <a:rPr lang="en-US" sz="2800" dirty="0">
                <a:solidFill>
                  <a:schemeClr val="bg1">
                    <a:lumMod val="95000"/>
                  </a:schemeClr>
                </a:solidFill>
              </a:rPr>
              <a:t>Reduce greenhouse gas emissions and maintenance costs</a:t>
            </a:r>
          </a:p>
          <a:p>
            <a:pPr lvl="1">
              <a:buFont typeface="Wingdings" panose="05000000000000000000" pitchFamily="2" charset="2"/>
              <a:buChar char="§"/>
            </a:pPr>
            <a:r>
              <a:rPr lang="en-US" sz="2800" dirty="0">
                <a:solidFill>
                  <a:schemeClr val="bg1">
                    <a:lumMod val="95000"/>
                  </a:schemeClr>
                </a:solidFill>
              </a:rPr>
              <a:t>Consume less energy </a:t>
            </a:r>
          </a:p>
          <a:p>
            <a:pPr lvl="1">
              <a:buFont typeface="Wingdings" panose="05000000000000000000" pitchFamily="2" charset="2"/>
              <a:buChar char="§"/>
            </a:pPr>
            <a:r>
              <a:rPr lang="en-US" sz="2800" dirty="0">
                <a:solidFill>
                  <a:schemeClr val="bg1">
                    <a:lumMod val="95000"/>
                  </a:schemeClr>
                </a:solidFill>
              </a:rPr>
              <a:t>Lasts 3x times longer</a:t>
            </a:r>
          </a:p>
          <a:p>
            <a:pPr lvl="1">
              <a:buFont typeface="Wingdings" panose="05000000000000000000" pitchFamily="2" charset="2"/>
              <a:buChar char="§"/>
            </a:pPr>
            <a:endParaRPr lang="en-US" sz="2200" dirty="0"/>
          </a:p>
        </p:txBody>
      </p:sp>
    </p:spTree>
    <p:extLst>
      <p:ext uri="{BB962C8B-B14F-4D97-AF65-F5344CB8AC3E}">
        <p14:creationId xmlns:p14="http://schemas.microsoft.com/office/powerpoint/2010/main" val="1291630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FB4F0CB-7087-42FE-BEDA-D8BFBFB9D4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0C29F5-F85D-5D3A-4B44-2629D45D1550}"/>
              </a:ext>
            </a:extLst>
          </p:cNvPr>
          <p:cNvSpPr>
            <a:spLocks noGrp="1"/>
          </p:cNvSpPr>
          <p:nvPr>
            <p:ph type="title"/>
          </p:nvPr>
        </p:nvSpPr>
        <p:spPr>
          <a:xfrm>
            <a:off x="5613399" y="226483"/>
            <a:ext cx="6372123" cy="1561678"/>
          </a:xfrm>
          <a:solidFill>
            <a:schemeClr val="accent1">
              <a:lumMod val="60000"/>
              <a:lumOff val="40000"/>
            </a:schemeClr>
          </a:solidFill>
        </p:spPr>
        <p:txBody>
          <a:bodyPr>
            <a:normAutofit/>
          </a:bodyPr>
          <a:lstStyle/>
          <a:p>
            <a:pPr algn="ctr"/>
            <a:r>
              <a:rPr lang="en-US" sz="4400" b="1" dirty="0"/>
              <a:t>NOT ALL LED LIGHTS ARE CREATED EQUAL</a:t>
            </a:r>
          </a:p>
        </p:txBody>
      </p:sp>
      <p:sp>
        <p:nvSpPr>
          <p:cNvPr id="3" name="Content Placeholder 2">
            <a:extLst>
              <a:ext uri="{FF2B5EF4-FFF2-40B4-BE49-F238E27FC236}">
                <a16:creationId xmlns:a16="http://schemas.microsoft.com/office/drawing/2014/main" id="{29DF5AF4-0D8E-77FB-F859-DBA567DD4C18}"/>
              </a:ext>
            </a:extLst>
          </p:cNvPr>
          <p:cNvSpPr>
            <a:spLocks noGrp="1"/>
          </p:cNvSpPr>
          <p:nvPr>
            <p:ph idx="1"/>
          </p:nvPr>
        </p:nvSpPr>
        <p:spPr>
          <a:xfrm>
            <a:off x="5994400" y="2057400"/>
            <a:ext cx="5833806" cy="4392561"/>
          </a:xfrm>
        </p:spPr>
        <p:txBody>
          <a:bodyPr>
            <a:normAutofit lnSpcReduction="10000"/>
          </a:bodyPr>
          <a:lstStyle/>
          <a:p>
            <a:pPr marL="0" indent="0">
              <a:buNone/>
            </a:pPr>
            <a:r>
              <a:rPr lang="en-US" sz="3000" dirty="0">
                <a:solidFill>
                  <a:schemeClr val="bg1">
                    <a:lumMod val="95000"/>
                  </a:schemeClr>
                </a:solidFill>
              </a:rPr>
              <a:t>LED lights emit different colors of light and </a:t>
            </a:r>
            <a:r>
              <a:rPr lang="en-US" sz="3000" dirty="0">
                <a:solidFill>
                  <a:schemeClr val="accent5">
                    <a:lumMod val="60000"/>
                    <a:lumOff val="40000"/>
                  </a:schemeClr>
                </a:solidFill>
              </a:rPr>
              <a:t>not every light is suitable for outdoor spaces</a:t>
            </a:r>
            <a:r>
              <a:rPr lang="en-US" sz="3000" dirty="0">
                <a:solidFill>
                  <a:schemeClr val="bg1">
                    <a:lumMod val="95000"/>
                  </a:schemeClr>
                </a:solidFill>
              </a:rPr>
              <a:t>.</a:t>
            </a:r>
          </a:p>
          <a:p>
            <a:pPr marL="0" indent="0">
              <a:buNone/>
            </a:pPr>
            <a:r>
              <a:rPr lang="en-US" sz="3000" dirty="0">
                <a:solidFill>
                  <a:schemeClr val="accent5">
                    <a:lumMod val="60000"/>
                    <a:lumOff val="40000"/>
                  </a:schemeClr>
                </a:solidFill>
              </a:rPr>
              <a:t>Cool white/blue light </a:t>
            </a:r>
            <a:r>
              <a:rPr lang="en-US" sz="3000" dirty="0">
                <a:solidFill>
                  <a:schemeClr val="bg1">
                    <a:lumMod val="95000"/>
                  </a:schemeClr>
                </a:solidFill>
              </a:rPr>
              <a:t>has shown to be </a:t>
            </a:r>
            <a:r>
              <a:rPr lang="en-US" sz="3000" dirty="0">
                <a:solidFill>
                  <a:schemeClr val="accent5">
                    <a:lumMod val="60000"/>
                    <a:lumOff val="40000"/>
                  </a:schemeClr>
                </a:solidFill>
              </a:rPr>
              <a:t>unhealthy at night </a:t>
            </a:r>
            <a:r>
              <a:rPr lang="en-US" sz="3000" dirty="0">
                <a:solidFill>
                  <a:schemeClr val="bg1">
                    <a:lumMod val="95000"/>
                  </a:schemeClr>
                </a:solidFill>
              </a:rPr>
              <a:t>for residents, local wildlife, and our night sky visibility </a:t>
            </a:r>
            <a:r>
              <a:rPr lang="en-US" sz="3000" dirty="0">
                <a:solidFill>
                  <a:schemeClr val="accent5">
                    <a:lumMod val="60000"/>
                    <a:lumOff val="40000"/>
                  </a:schemeClr>
                </a:solidFill>
              </a:rPr>
              <a:t>because of the blue light waves they emit.</a:t>
            </a:r>
          </a:p>
          <a:p>
            <a:pPr marL="0" indent="0">
              <a:buNone/>
            </a:pPr>
            <a:r>
              <a:rPr lang="en-US" sz="3000" dirty="0">
                <a:solidFill>
                  <a:schemeClr val="bg1"/>
                </a:solidFill>
              </a:rPr>
              <a:t>The </a:t>
            </a:r>
            <a:r>
              <a:rPr lang="en-US" sz="3000" dirty="0">
                <a:solidFill>
                  <a:srgbClr val="FFC000"/>
                </a:solidFill>
              </a:rPr>
              <a:t>warm color lights </a:t>
            </a:r>
            <a:r>
              <a:rPr lang="en-US" sz="3000" dirty="0">
                <a:solidFill>
                  <a:schemeClr val="bg1"/>
                </a:solidFill>
              </a:rPr>
              <a:t>are </a:t>
            </a:r>
            <a:r>
              <a:rPr lang="en-US" sz="3000" dirty="0">
                <a:solidFill>
                  <a:srgbClr val="FFC000"/>
                </a:solidFill>
              </a:rPr>
              <a:t>healthier</a:t>
            </a:r>
            <a:r>
              <a:rPr lang="en-US" sz="3000" dirty="0">
                <a:solidFill>
                  <a:schemeClr val="bg1"/>
                </a:solidFill>
              </a:rPr>
              <a:t> because </a:t>
            </a:r>
            <a:r>
              <a:rPr lang="en-US" sz="3000" dirty="0">
                <a:solidFill>
                  <a:srgbClr val="FFC000"/>
                </a:solidFill>
              </a:rPr>
              <a:t>they emit </a:t>
            </a:r>
            <a:r>
              <a:rPr lang="en-US" sz="3000" u="sng" dirty="0">
                <a:solidFill>
                  <a:srgbClr val="FFC000"/>
                </a:solidFill>
              </a:rPr>
              <a:t>less blue </a:t>
            </a:r>
            <a:r>
              <a:rPr lang="en-US" sz="3000" dirty="0">
                <a:solidFill>
                  <a:srgbClr val="FFC000"/>
                </a:solidFill>
              </a:rPr>
              <a:t>light waves.</a:t>
            </a:r>
          </a:p>
        </p:txBody>
      </p:sp>
      <p:sp>
        <p:nvSpPr>
          <p:cNvPr id="5" name="Text Placeholder 4">
            <a:extLst>
              <a:ext uri="{FF2B5EF4-FFF2-40B4-BE49-F238E27FC236}">
                <a16:creationId xmlns:a16="http://schemas.microsoft.com/office/drawing/2014/main" id="{2CDF6CAE-A69A-C429-240F-1E5C4D70C252}"/>
              </a:ext>
            </a:extLst>
          </p:cNvPr>
          <p:cNvSpPr>
            <a:spLocks noGrp="1"/>
          </p:cNvSpPr>
          <p:nvPr>
            <p:ph type="body" sz="half" idx="2"/>
          </p:nvPr>
        </p:nvSpPr>
        <p:spPr/>
        <p:txBody>
          <a:bodyPr/>
          <a:lstStyle/>
          <a:p>
            <a:endParaRPr lang="en-US" dirty="0"/>
          </a:p>
        </p:txBody>
      </p:sp>
      <p:pic>
        <p:nvPicPr>
          <p:cNvPr id="7" name="Picture 6">
            <a:extLst>
              <a:ext uri="{FF2B5EF4-FFF2-40B4-BE49-F238E27FC236}">
                <a16:creationId xmlns:a16="http://schemas.microsoft.com/office/drawing/2014/main" id="{282F367E-5E1B-0B82-8176-5989E26341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6390" y="132080"/>
            <a:ext cx="5487010" cy="6614160"/>
          </a:xfrm>
          <a:prstGeom prst="rect">
            <a:avLst/>
          </a:prstGeom>
        </p:spPr>
      </p:pic>
      <p:sp>
        <p:nvSpPr>
          <p:cNvPr id="8" name="TextBox 7">
            <a:extLst>
              <a:ext uri="{FF2B5EF4-FFF2-40B4-BE49-F238E27FC236}">
                <a16:creationId xmlns:a16="http://schemas.microsoft.com/office/drawing/2014/main" id="{FC01D77D-52E1-3FA3-02D0-0DD0432958F3}"/>
              </a:ext>
            </a:extLst>
          </p:cNvPr>
          <p:cNvSpPr txBox="1"/>
          <p:nvPr/>
        </p:nvSpPr>
        <p:spPr>
          <a:xfrm>
            <a:off x="3599180" y="6333305"/>
            <a:ext cx="1602740" cy="253916"/>
          </a:xfrm>
          <a:prstGeom prst="rect">
            <a:avLst/>
          </a:prstGeom>
          <a:noFill/>
        </p:spPr>
        <p:txBody>
          <a:bodyPr wrap="square" rtlCol="0">
            <a:spAutoFit/>
          </a:bodyPr>
          <a:lstStyle/>
          <a:p>
            <a:r>
              <a:rPr lang="en-US" sz="1050" dirty="0">
                <a:solidFill>
                  <a:schemeClr val="bg1">
                    <a:lumMod val="95000"/>
                  </a:schemeClr>
                </a:solidFill>
              </a:rPr>
              <a:t>Photo by Josh Hild </a:t>
            </a:r>
          </a:p>
        </p:txBody>
      </p:sp>
    </p:spTree>
    <p:extLst>
      <p:ext uri="{BB962C8B-B14F-4D97-AF65-F5344CB8AC3E}">
        <p14:creationId xmlns:p14="http://schemas.microsoft.com/office/powerpoint/2010/main" val="1343760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E39CE04-2F09-89DC-AD4B-D7E514FCE2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4F390F-EDCE-F4C0-7540-A1283D541460}"/>
              </a:ext>
            </a:extLst>
          </p:cNvPr>
          <p:cNvSpPr>
            <a:spLocks noGrp="1"/>
          </p:cNvSpPr>
          <p:nvPr>
            <p:ph type="title"/>
          </p:nvPr>
        </p:nvSpPr>
        <p:spPr>
          <a:xfrm>
            <a:off x="0" y="126124"/>
            <a:ext cx="12192000" cy="1103236"/>
          </a:xfrm>
          <a:solidFill>
            <a:schemeClr val="accent1">
              <a:lumMod val="60000"/>
              <a:lumOff val="40000"/>
            </a:schemeClr>
          </a:solidFill>
        </p:spPr>
        <p:txBody>
          <a:bodyPr>
            <a:normAutofit/>
          </a:bodyPr>
          <a:lstStyle/>
          <a:p>
            <a:pPr algn="ctr"/>
            <a:r>
              <a:rPr lang="en-US" b="1" dirty="0"/>
              <a:t>LED LIGHTS - THE KELVIN COLOR SCALE</a:t>
            </a:r>
          </a:p>
        </p:txBody>
      </p:sp>
      <p:sp>
        <p:nvSpPr>
          <p:cNvPr id="3" name="Content Placeholder 2">
            <a:extLst>
              <a:ext uri="{FF2B5EF4-FFF2-40B4-BE49-F238E27FC236}">
                <a16:creationId xmlns:a16="http://schemas.microsoft.com/office/drawing/2014/main" id="{281BB423-4042-7DBF-23A8-0C4B4F9E5FEF}"/>
              </a:ext>
            </a:extLst>
          </p:cNvPr>
          <p:cNvSpPr>
            <a:spLocks noGrp="1"/>
          </p:cNvSpPr>
          <p:nvPr>
            <p:ph sz="half" idx="1"/>
          </p:nvPr>
        </p:nvSpPr>
        <p:spPr>
          <a:xfrm>
            <a:off x="4764393" y="1229360"/>
            <a:ext cx="7217931" cy="5502516"/>
          </a:xfrm>
          <a:solidFill>
            <a:schemeClr val="tx1"/>
          </a:solidFill>
        </p:spPr>
        <p:txBody>
          <a:bodyPr>
            <a:noAutofit/>
          </a:bodyPr>
          <a:lstStyle/>
          <a:p>
            <a:r>
              <a:rPr lang="en-US" sz="2900" dirty="0">
                <a:solidFill>
                  <a:schemeClr val="bg1"/>
                </a:solidFill>
              </a:rPr>
              <a:t>LEDs measured in increments of 1000 based upon their </a:t>
            </a:r>
            <a:r>
              <a:rPr lang="en-US" sz="2900" u="sng" dirty="0">
                <a:solidFill>
                  <a:schemeClr val="bg1"/>
                </a:solidFill>
              </a:rPr>
              <a:t>color</a:t>
            </a:r>
            <a:r>
              <a:rPr lang="en-US" sz="2900" dirty="0">
                <a:solidFill>
                  <a:schemeClr val="bg1"/>
                </a:solidFill>
              </a:rPr>
              <a:t> starting with Amber at 1000K (Kelvin)</a:t>
            </a:r>
          </a:p>
          <a:p>
            <a:r>
              <a:rPr lang="en-US" sz="2900" dirty="0">
                <a:solidFill>
                  <a:schemeClr val="bg1"/>
                </a:solidFill>
              </a:rPr>
              <a:t>Different numbers represent different </a:t>
            </a:r>
            <a:r>
              <a:rPr lang="en-US" sz="2900" u="sng" dirty="0">
                <a:solidFill>
                  <a:schemeClr val="bg1"/>
                </a:solidFill>
              </a:rPr>
              <a:t>colors</a:t>
            </a:r>
            <a:r>
              <a:rPr lang="en-US" sz="2900" dirty="0">
                <a:solidFill>
                  <a:schemeClr val="bg1"/>
                </a:solidFill>
              </a:rPr>
              <a:t> of our sunlight. </a:t>
            </a:r>
            <a:r>
              <a:rPr lang="en-US" sz="2900" dirty="0">
                <a:solidFill>
                  <a:srgbClr val="FFC000"/>
                </a:solidFill>
              </a:rPr>
              <a:t>The lower </a:t>
            </a:r>
            <a:r>
              <a:rPr lang="en-US" sz="2900" dirty="0">
                <a:solidFill>
                  <a:schemeClr val="bg1"/>
                </a:solidFill>
              </a:rPr>
              <a:t>the Kelvin number, the less blue light emitted.  The </a:t>
            </a:r>
            <a:r>
              <a:rPr lang="en-US" sz="2900" dirty="0">
                <a:solidFill>
                  <a:schemeClr val="accent1">
                    <a:lumMod val="60000"/>
                    <a:lumOff val="40000"/>
                  </a:schemeClr>
                </a:solidFill>
              </a:rPr>
              <a:t>higher the number, </a:t>
            </a:r>
            <a:r>
              <a:rPr lang="en-US" sz="2900" dirty="0">
                <a:solidFill>
                  <a:schemeClr val="bg1"/>
                </a:solidFill>
              </a:rPr>
              <a:t>the whiter the light &amp;</a:t>
            </a:r>
            <a:r>
              <a:rPr lang="en-US" sz="2900" dirty="0">
                <a:solidFill>
                  <a:schemeClr val="accent1">
                    <a:lumMod val="60000"/>
                    <a:lumOff val="40000"/>
                  </a:schemeClr>
                </a:solidFill>
              </a:rPr>
              <a:t> the more blue light waves </a:t>
            </a:r>
            <a:r>
              <a:rPr lang="en-US" sz="2900" dirty="0">
                <a:solidFill>
                  <a:schemeClr val="bg1"/>
                </a:solidFill>
              </a:rPr>
              <a:t>emitted.</a:t>
            </a:r>
            <a:endParaRPr lang="en-US" sz="2800" dirty="0">
              <a:solidFill>
                <a:schemeClr val="bg1"/>
              </a:solidFill>
            </a:endParaRPr>
          </a:p>
          <a:p>
            <a:r>
              <a:rPr lang="en-US" sz="2800" dirty="0">
                <a:solidFill>
                  <a:srgbClr val="FFC000"/>
                </a:solidFill>
              </a:rPr>
              <a:t>1000K and 2000K = warm </a:t>
            </a:r>
            <a:r>
              <a:rPr lang="en-US" sz="2800" dirty="0">
                <a:solidFill>
                  <a:schemeClr val="bg1"/>
                </a:solidFill>
              </a:rPr>
              <a:t>colors of sunrise/sunset - </a:t>
            </a:r>
            <a:r>
              <a:rPr lang="en-US" dirty="0">
                <a:solidFill>
                  <a:schemeClr val="bg1"/>
                </a:solidFill>
              </a:rPr>
              <a:t>emit very little blue light.</a:t>
            </a:r>
          </a:p>
          <a:p>
            <a:r>
              <a:rPr lang="en-US" sz="2800" dirty="0">
                <a:solidFill>
                  <a:schemeClr val="accent1">
                    <a:lumMod val="60000"/>
                    <a:lumOff val="40000"/>
                  </a:schemeClr>
                </a:solidFill>
              </a:rPr>
              <a:t>3000k and greater </a:t>
            </a:r>
            <a:r>
              <a:rPr lang="en-US" sz="2800" dirty="0">
                <a:solidFill>
                  <a:schemeClr val="bg1"/>
                </a:solidFill>
              </a:rPr>
              <a:t>- typical of sunlight during the brighter </a:t>
            </a:r>
            <a:r>
              <a:rPr lang="en-US" dirty="0">
                <a:solidFill>
                  <a:schemeClr val="bg1"/>
                </a:solidFill>
              </a:rPr>
              <a:t>time of</a:t>
            </a:r>
            <a:r>
              <a:rPr lang="en-US" sz="2800" dirty="0">
                <a:solidFill>
                  <a:schemeClr val="bg1"/>
                </a:solidFill>
              </a:rPr>
              <a:t> day.</a:t>
            </a:r>
          </a:p>
        </p:txBody>
      </p:sp>
      <p:pic>
        <p:nvPicPr>
          <p:cNvPr id="6" name="Content Placeholder 5">
            <a:extLst>
              <a:ext uri="{FF2B5EF4-FFF2-40B4-BE49-F238E27FC236}">
                <a16:creationId xmlns:a16="http://schemas.microsoft.com/office/drawing/2014/main" id="{19C714E8-4D52-24AE-8A73-80C3F40EEB04}"/>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r="-6"/>
          <a:stretch/>
        </p:blipFill>
        <p:spPr>
          <a:xfrm>
            <a:off x="121185" y="1417833"/>
            <a:ext cx="4491455" cy="4200769"/>
          </a:xfrm>
          <a:noFill/>
        </p:spPr>
      </p:pic>
      <p:sp>
        <p:nvSpPr>
          <p:cNvPr id="5" name="TextBox 4">
            <a:extLst>
              <a:ext uri="{FF2B5EF4-FFF2-40B4-BE49-F238E27FC236}">
                <a16:creationId xmlns:a16="http://schemas.microsoft.com/office/drawing/2014/main" id="{E76AC1A7-8F8D-A55E-2F85-CDC3188ADCDD}"/>
              </a:ext>
            </a:extLst>
          </p:cNvPr>
          <p:cNvSpPr txBox="1"/>
          <p:nvPr/>
        </p:nvSpPr>
        <p:spPr>
          <a:xfrm>
            <a:off x="488065" y="5634477"/>
            <a:ext cx="3757695"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accent1">
                    <a:lumMod val="60000"/>
                    <a:lumOff val="40000"/>
                  </a:schemeClr>
                </a:solidFill>
                <a:effectLst/>
                <a:uLnTx/>
                <a:uFillTx/>
                <a:latin typeface="Calibri" panose="020F0502020204030204"/>
              </a:rPr>
              <a:t>3000K emits up to </a:t>
            </a:r>
            <a:r>
              <a:rPr kumimoji="0" lang="en-US" sz="2000" b="1" i="0" u="none" strike="noStrike" kern="1200" cap="none" spc="0" normalizeH="0" baseline="0" noProof="0" dirty="0">
                <a:ln>
                  <a:noFill/>
                </a:ln>
                <a:solidFill>
                  <a:schemeClr val="accent1">
                    <a:lumMod val="60000"/>
                    <a:lumOff val="40000"/>
                  </a:schemeClr>
                </a:solidFill>
                <a:effectLst/>
                <a:uLnTx/>
                <a:uFillTx/>
                <a:latin typeface="Calibri" panose="020F0502020204030204"/>
              </a:rPr>
              <a:t>21%</a:t>
            </a:r>
            <a:r>
              <a:rPr kumimoji="0" lang="en-US" sz="2000" b="0" i="0" u="none" strike="noStrike" kern="1200" cap="none" spc="0" normalizeH="0" baseline="0" noProof="0" dirty="0">
                <a:ln>
                  <a:noFill/>
                </a:ln>
                <a:solidFill>
                  <a:schemeClr val="accent1">
                    <a:lumMod val="60000"/>
                    <a:lumOff val="40000"/>
                  </a:schemeClr>
                </a:solidFill>
                <a:effectLst/>
                <a:uLnTx/>
                <a:uFillTx/>
                <a:latin typeface="Calibri" panose="020F0502020204030204"/>
              </a:rPr>
              <a:t> blue light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accent1">
                    <a:lumMod val="60000"/>
                    <a:lumOff val="40000"/>
                  </a:schemeClr>
                </a:solidFill>
                <a:effectLst/>
                <a:uLnTx/>
                <a:uFillTx/>
                <a:latin typeface="Calibri" panose="020F0502020204030204"/>
              </a:rPr>
              <a:t>4000K emits about </a:t>
            </a:r>
            <a:r>
              <a:rPr lang="en-US" sz="2000" b="1" dirty="0">
                <a:solidFill>
                  <a:schemeClr val="accent1">
                    <a:lumMod val="60000"/>
                    <a:lumOff val="40000"/>
                  </a:schemeClr>
                </a:solidFill>
                <a:latin typeface="Calibri" panose="020F0502020204030204"/>
              </a:rPr>
              <a:t>30%</a:t>
            </a:r>
            <a:r>
              <a:rPr lang="en-US" sz="2000" dirty="0">
                <a:solidFill>
                  <a:schemeClr val="accent1">
                    <a:lumMod val="60000"/>
                    <a:lumOff val="40000"/>
                  </a:schemeClr>
                </a:solidFill>
                <a:latin typeface="Calibri" panose="020F0502020204030204"/>
              </a:rPr>
              <a:t> blue light</a:t>
            </a:r>
            <a:endParaRPr kumimoji="0" lang="en-US" sz="2000" b="0" i="0" u="none" strike="noStrike" kern="1200" cap="none" spc="0" normalizeH="0" baseline="0" noProof="0" dirty="0">
              <a:ln>
                <a:noFill/>
              </a:ln>
              <a:solidFill>
                <a:schemeClr val="accent1">
                  <a:lumMod val="60000"/>
                  <a:lumOff val="40000"/>
                </a:schemeClr>
              </a:solidFill>
              <a:effectLst/>
              <a:uLnTx/>
              <a:uFillTx/>
              <a:latin typeface="Calibri" panose="020F0502020204030204"/>
            </a:endParaRPr>
          </a:p>
        </p:txBody>
      </p:sp>
    </p:spTree>
    <p:extLst>
      <p:ext uri="{BB962C8B-B14F-4D97-AF65-F5344CB8AC3E}">
        <p14:creationId xmlns:p14="http://schemas.microsoft.com/office/powerpoint/2010/main" val="760750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A008563-C9CF-4555-F207-2715F96DB9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0B5A40-893C-2810-E593-75018B91BFCC}"/>
              </a:ext>
            </a:extLst>
          </p:cNvPr>
          <p:cNvSpPr>
            <a:spLocks noGrp="1"/>
          </p:cNvSpPr>
          <p:nvPr>
            <p:ph type="title"/>
          </p:nvPr>
        </p:nvSpPr>
        <p:spPr>
          <a:xfrm>
            <a:off x="0" y="78828"/>
            <a:ext cx="12192000" cy="1156138"/>
          </a:xfrm>
          <a:solidFill>
            <a:schemeClr val="accent1">
              <a:lumMod val="60000"/>
              <a:lumOff val="40000"/>
            </a:schemeClr>
          </a:solidFill>
        </p:spPr>
        <p:txBody>
          <a:bodyPr>
            <a:normAutofit/>
          </a:bodyPr>
          <a:lstStyle/>
          <a:p>
            <a:pPr algn="ctr"/>
            <a:r>
              <a:rPr lang="en-US" b="1" dirty="0"/>
              <a:t>EXPERTS WARN AGAINST UNHEALTHY KELVIN LIGHTS</a:t>
            </a:r>
          </a:p>
        </p:txBody>
      </p:sp>
      <p:sp>
        <p:nvSpPr>
          <p:cNvPr id="4" name="Content Placeholder 3">
            <a:extLst>
              <a:ext uri="{FF2B5EF4-FFF2-40B4-BE49-F238E27FC236}">
                <a16:creationId xmlns:a16="http://schemas.microsoft.com/office/drawing/2014/main" id="{91D02086-A648-8F6E-341A-628558069A7C}"/>
              </a:ext>
            </a:extLst>
          </p:cNvPr>
          <p:cNvSpPr>
            <a:spLocks noGrp="1"/>
          </p:cNvSpPr>
          <p:nvPr>
            <p:ph sz="half" idx="2"/>
          </p:nvPr>
        </p:nvSpPr>
        <p:spPr>
          <a:xfrm>
            <a:off x="394648" y="1635571"/>
            <a:ext cx="5833589" cy="4842217"/>
          </a:xfrm>
          <a:noFill/>
        </p:spPr>
        <p:txBody>
          <a:bodyPr>
            <a:normAutofit lnSpcReduction="10000"/>
          </a:bodyPr>
          <a:lstStyle/>
          <a:p>
            <a:r>
              <a:rPr lang="en-US" dirty="0">
                <a:solidFill>
                  <a:schemeClr val="bg1"/>
                </a:solidFill>
              </a:rPr>
              <a:t>The</a:t>
            </a:r>
            <a:r>
              <a:rPr lang="en-US" sz="2800" dirty="0">
                <a:solidFill>
                  <a:schemeClr val="bg1"/>
                </a:solidFill>
              </a:rPr>
              <a:t> American Medical Association &amp; </a:t>
            </a:r>
            <a:r>
              <a:rPr lang="en-US" sz="2800" dirty="0" err="1">
                <a:solidFill>
                  <a:schemeClr val="bg1"/>
                </a:solidFill>
              </a:rPr>
              <a:t>DarkSky</a:t>
            </a:r>
            <a:r>
              <a:rPr lang="en-US" sz="2800" dirty="0">
                <a:solidFill>
                  <a:schemeClr val="bg1"/>
                </a:solidFill>
              </a:rPr>
              <a:t> International warn against LED streetlights </a:t>
            </a:r>
            <a:r>
              <a:rPr lang="en-US" sz="2800" dirty="0">
                <a:solidFill>
                  <a:schemeClr val="accent1">
                    <a:lumMod val="60000"/>
                    <a:lumOff val="40000"/>
                  </a:schemeClr>
                </a:solidFill>
              </a:rPr>
              <a:t>exceeding</a:t>
            </a:r>
            <a:r>
              <a:rPr lang="en-US" sz="2800" dirty="0">
                <a:solidFill>
                  <a:schemeClr val="bg1"/>
                </a:solidFill>
              </a:rPr>
              <a:t> </a:t>
            </a:r>
            <a:r>
              <a:rPr lang="en-US" sz="2800" dirty="0">
                <a:solidFill>
                  <a:schemeClr val="accent1">
                    <a:lumMod val="60000"/>
                    <a:lumOff val="40000"/>
                  </a:schemeClr>
                </a:solidFill>
                <a:highlight>
                  <a:srgbClr val="000000"/>
                </a:highlight>
              </a:rPr>
              <a:t>3000K as </a:t>
            </a:r>
            <a:r>
              <a:rPr lang="en-US" dirty="0">
                <a:solidFill>
                  <a:schemeClr val="accent1">
                    <a:lumMod val="60000"/>
                    <a:lumOff val="40000"/>
                  </a:schemeClr>
                </a:solidFill>
                <a:highlight>
                  <a:srgbClr val="000000"/>
                </a:highlight>
              </a:rPr>
              <a:t>unhealthy at night </a:t>
            </a:r>
            <a:r>
              <a:rPr lang="en-US" dirty="0">
                <a:solidFill>
                  <a:schemeClr val="bg1"/>
                </a:solidFill>
                <a:highlight>
                  <a:srgbClr val="000000"/>
                </a:highlight>
              </a:rPr>
              <a:t>for humans and our environment because of the blue light. </a:t>
            </a:r>
          </a:p>
          <a:p>
            <a:r>
              <a:rPr lang="en-US" dirty="0">
                <a:solidFill>
                  <a:schemeClr val="bg1"/>
                </a:solidFill>
                <a:highlight>
                  <a:srgbClr val="000000"/>
                </a:highlight>
              </a:rPr>
              <a:t>If</a:t>
            </a:r>
            <a:r>
              <a:rPr lang="en-US" sz="2800" dirty="0">
                <a:solidFill>
                  <a:schemeClr val="bg1"/>
                </a:solidFill>
                <a:highlight>
                  <a:srgbClr val="000000"/>
                </a:highlight>
              </a:rPr>
              <a:t> </a:t>
            </a:r>
            <a:r>
              <a:rPr lang="en-US" sz="2800" dirty="0">
                <a:solidFill>
                  <a:schemeClr val="accent1">
                    <a:lumMod val="60000"/>
                    <a:lumOff val="40000"/>
                  </a:schemeClr>
                </a:solidFill>
                <a:highlight>
                  <a:srgbClr val="000000"/>
                </a:highlight>
              </a:rPr>
              <a:t>3000K </a:t>
            </a:r>
            <a:r>
              <a:rPr lang="en-US" sz="2800" dirty="0">
                <a:solidFill>
                  <a:schemeClr val="bg1"/>
                </a:solidFill>
                <a:highlight>
                  <a:srgbClr val="000000"/>
                </a:highlight>
              </a:rPr>
              <a:t>emits up to 21% blue light, how much blue light is considered safe?</a:t>
            </a:r>
            <a:r>
              <a:rPr lang="en-US" sz="2800" dirty="0">
                <a:solidFill>
                  <a:schemeClr val="accent1">
                    <a:lumMod val="60000"/>
                    <a:lumOff val="40000"/>
                  </a:schemeClr>
                </a:solidFill>
                <a:highlight>
                  <a:srgbClr val="000000"/>
                </a:highlight>
              </a:rPr>
              <a:t>.</a:t>
            </a:r>
          </a:p>
          <a:p>
            <a:r>
              <a:rPr lang="en-US" dirty="0">
                <a:solidFill>
                  <a:schemeClr val="bg1"/>
                </a:solidFill>
                <a:highlight>
                  <a:srgbClr val="000000"/>
                </a:highlight>
              </a:rPr>
              <a:t>Virginia Department of Transportation (VDOT) supports </a:t>
            </a:r>
            <a:r>
              <a:rPr lang="en-US" dirty="0">
                <a:solidFill>
                  <a:srgbClr val="FFC000"/>
                </a:solidFill>
                <a:highlight>
                  <a:srgbClr val="000000"/>
                </a:highlight>
              </a:rPr>
              <a:t>2700K or lower</a:t>
            </a:r>
            <a:r>
              <a:rPr lang="en-US" sz="2800" dirty="0">
                <a:solidFill>
                  <a:srgbClr val="FFC000"/>
                </a:solidFill>
                <a:highlight>
                  <a:srgbClr val="000000"/>
                </a:highlight>
              </a:rPr>
              <a:t> for historic neighborhoods and wildlife.</a:t>
            </a:r>
          </a:p>
          <a:p>
            <a:pPr marL="0" indent="0">
              <a:buNone/>
            </a:pPr>
            <a:endParaRPr lang="en-US" sz="2800" dirty="0">
              <a:solidFill>
                <a:schemeClr val="bg1"/>
              </a:solidFill>
            </a:endParaRPr>
          </a:p>
        </p:txBody>
      </p:sp>
      <p:pic>
        <p:nvPicPr>
          <p:cNvPr id="10" name="Picture 4">
            <a:extLst>
              <a:ext uri="{FF2B5EF4-FFF2-40B4-BE49-F238E27FC236}">
                <a16:creationId xmlns:a16="http://schemas.microsoft.com/office/drawing/2014/main" id="{0847FBDC-6FCB-1FB1-BA0E-DB87588A70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3368" y="1635571"/>
            <a:ext cx="5213671" cy="461264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47D05BE-D17E-562B-6BA7-D8C20E72A1FC}"/>
              </a:ext>
            </a:extLst>
          </p:cNvPr>
          <p:cNvSpPr txBox="1"/>
          <p:nvPr/>
        </p:nvSpPr>
        <p:spPr>
          <a:xfrm>
            <a:off x="10035829" y="6209112"/>
            <a:ext cx="1841210" cy="307777"/>
          </a:xfrm>
          <a:prstGeom prst="rect">
            <a:avLst/>
          </a:prstGeom>
          <a:noFill/>
        </p:spPr>
        <p:txBody>
          <a:bodyPr wrap="none" rtlCol="0">
            <a:spAutoFit/>
          </a:bodyPr>
          <a:lstStyle/>
          <a:p>
            <a:r>
              <a:rPr lang="en-US" sz="1400" dirty="0">
                <a:solidFill>
                  <a:schemeClr val="bg1"/>
                </a:solidFill>
              </a:rPr>
              <a:t>Photo:  Jim Richardson</a:t>
            </a:r>
          </a:p>
        </p:txBody>
      </p:sp>
    </p:spTree>
    <p:extLst>
      <p:ext uri="{BB962C8B-B14F-4D97-AF65-F5344CB8AC3E}">
        <p14:creationId xmlns:p14="http://schemas.microsoft.com/office/powerpoint/2010/main" val="459485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AE328-C331-23EB-6290-1684C72680C8}"/>
              </a:ext>
            </a:extLst>
          </p:cNvPr>
          <p:cNvSpPr>
            <a:spLocks noGrp="1"/>
          </p:cNvSpPr>
          <p:nvPr>
            <p:ph type="title"/>
          </p:nvPr>
        </p:nvSpPr>
        <p:spPr>
          <a:xfrm>
            <a:off x="0" y="136634"/>
            <a:ext cx="12192000" cy="1397876"/>
          </a:xfrm>
          <a:solidFill>
            <a:schemeClr val="accent1">
              <a:lumMod val="60000"/>
              <a:lumOff val="40000"/>
            </a:schemeClr>
          </a:solidFill>
        </p:spPr>
        <p:txBody>
          <a:bodyPr/>
          <a:lstStyle/>
          <a:p>
            <a:pPr algn="ctr"/>
            <a:r>
              <a:rPr lang="en-US" b="1" dirty="0"/>
              <a:t>WHY LOWER THAN 3000K</a:t>
            </a:r>
          </a:p>
        </p:txBody>
      </p:sp>
      <p:sp>
        <p:nvSpPr>
          <p:cNvPr id="3" name="Content Placeholder 2">
            <a:extLst>
              <a:ext uri="{FF2B5EF4-FFF2-40B4-BE49-F238E27FC236}">
                <a16:creationId xmlns:a16="http://schemas.microsoft.com/office/drawing/2014/main" id="{9F88739F-61E9-87C9-1356-73E1E283113A}"/>
              </a:ext>
            </a:extLst>
          </p:cNvPr>
          <p:cNvSpPr>
            <a:spLocks noGrp="1"/>
          </p:cNvSpPr>
          <p:nvPr>
            <p:ph sz="half" idx="1"/>
          </p:nvPr>
        </p:nvSpPr>
        <p:spPr>
          <a:xfrm>
            <a:off x="5679441" y="1859280"/>
            <a:ext cx="6386558" cy="4998720"/>
          </a:xfrm>
        </p:spPr>
        <p:txBody>
          <a:bodyPr>
            <a:noAutofit/>
          </a:bodyPr>
          <a:lstStyle/>
          <a:p>
            <a:pPr marL="0" indent="0">
              <a:lnSpc>
                <a:spcPct val="100000"/>
              </a:lnSpc>
              <a:buNone/>
            </a:pPr>
            <a:r>
              <a:rPr lang="en-US" dirty="0">
                <a:solidFill>
                  <a:schemeClr val="bg1"/>
                </a:solidFill>
                <a:cs typeface="Arial" panose="020B0604020202020204" pitchFamily="34" charset="0"/>
              </a:rPr>
              <a:t>D</a:t>
            </a:r>
            <a:r>
              <a:rPr lang="en-US" sz="2800" dirty="0">
                <a:solidFill>
                  <a:schemeClr val="bg1"/>
                </a:solidFill>
                <a:cs typeface="Arial" panose="020B0604020202020204" pitchFamily="34" charset="0"/>
              </a:rPr>
              <a:t>ifferent </a:t>
            </a:r>
            <a:r>
              <a:rPr lang="en-US" dirty="0">
                <a:solidFill>
                  <a:schemeClr val="bg1"/>
                </a:solidFill>
                <a:cs typeface="Arial" panose="020B0604020202020204" pitchFamily="34" charset="0"/>
              </a:rPr>
              <a:t>types</a:t>
            </a:r>
            <a:r>
              <a:rPr lang="en-US" sz="2800" dirty="0">
                <a:solidFill>
                  <a:schemeClr val="bg1"/>
                </a:solidFill>
                <a:cs typeface="Arial" panose="020B0604020202020204" pitchFamily="34" charset="0"/>
              </a:rPr>
              <a:t> of light trigger different physiological effects.  Our bodies have been programmed by light and </a:t>
            </a:r>
            <a:r>
              <a:rPr lang="en-US" dirty="0">
                <a:solidFill>
                  <a:schemeClr val="bg1"/>
                </a:solidFill>
                <a:cs typeface="Arial" panose="020B0604020202020204" pitchFamily="34" charset="0"/>
              </a:rPr>
              <a:t>darkness</a:t>
            </a:r>
            <a:r>
              <a:rPr lang="en-US" sz="2800" dirty="0">
                <a:solidFill>
                  <a:schemeClr val="bg1"/>
                </a:solidFill>
                <a:cs typeface="Arial" panose="020B0604020202020204" pitchFamily="34" charset="0"/>
              </a:rPr>
              <a:t> to initiate certain processes within our body.  </a:t>
            </a:r>
          </a:p>
          <a:p>
            <a:pPr marL="0" indent="0">
              <a:lnSpc>
                <a:spcPct val="100000"/>
              </a:lnSpc>
              <a:buNone/>
            </a:pPr>
            <a:r>
              <a:rPr lang="en-US" sz="2800" dirty="0">
                <a:solidFill>
                  <a:schemeClr val="accent1">
                    <a:lumMod val="60000"/>
                    <a:lumOff val="40000"/>
                  </a:schemeClr>
                </a:solidFill>
                <a:cs typeface="Arial" panose="020B0604020202020204" pitchFamily="34" charset="0"/>
              </a:rPr>
              <a:t>Cool white/blue light suppresses melatonin </a:t>
            </a:r>
            <a:r>
              <a:rPr lang="en-US" sz="2800" dirty="0">
                <a:solidFill>
                  <a:schemeClr val="bg1"/>
                </a:solidFill>
                <a:cs typeface="Arial" panose="020B0604020202020204" pitchFamily="34" charset="0"/>
              </a:rPr>
              <a:t>and increases serotonin – great for keeping us active during daytime.</a:t>
            </a:r>
          </a:p>
          <a:p>
            <a:pPr marL="0" indent="0">
              <a:lnSpc>
                <a:spcPct val="100000"/>
              </a:lnSpc>
              <a:buNone/>
            </a:pPr>
            <a:r>
              <a:rPr lang="en-US" sz="2800" dirty="0">
                <a:solidFill>
                  <a:srgbClr val="FFC000"/>
                </a:solidFill>
                <a:cs typeface="Arial" panose="020B0604020202020204" pitchFamily="34" charset="0"/>
              </a:rPr>
              <a:t>Amber/orange light triggers melatonin</a:t>
            </a:r>
            <a:r>
              <a:rPr lang="en-US" sz="2800" dirty="0">
                <a:solidFill>
                  <a:schemeClr val="bg1"/>
                </a:solidFill>
                <a:cs typeface="Arial" panose="020B0604020202020204" pitchFamily="34" charset="0"/>
              </a:rPr>
              <a:t> to help us sleep at night.</a:t>
            </a:r>
            <a:r>
              <a:rPr lang="en-US" sz="2500" dirty="0">
                <a:solidFill>
                  <a:schemeClr val="bg1"/>
                </a:solidFill>
                <a:cs typeface="Arial" panose="020B0604020202020204" pitchFamily="34" charset="0"/>
              </a:rPr>
              <a:t>  </a:t>
            </a:r>
          </a:p>
        </p:txBody>
      </p:sp>
      <p:pic>
        <p:nvPicPr>
          <p:cNvPr id="10" name="Content Placeholder 9">
            <a:extLst>
              <a:ext uri="{FF2B5EF4-FFF2-40B4-BE49-F238E27FC236}">
                <a16:creationId xmlns:a16="http://schemas.microsoft.com/office/drawing/2014/main" id="{DFBA66B1-9003-EDEA-FE26-A6DA6B38F5FA}"/>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6256" t="25057" b="16337"/>
          <a:stretch/>
        </p:blipFill>
        <p:spPr>
          <a:xfrm>
            <a:off x="440961" y="1896032"/>
            <a:ext cx="4947920" cy="4094479"/>
          </a:xfrm>
        </p:spPr>
      </p:pic>
      <p:sp>
        <p:nvSpPr>
          <p:cNvPr id="11" name="TextBox 10">
            <a:extLst>
              <a:ext uri="{FF2B5EF4-FFF2-40B4-BE49-F238E27FC236}">
                <a16:creationId xmlns:a16="http://schemas.microsoft.com/office/drawing/2014/main" id="{E4F02C46-A96E-C2D3-935C-395FE795CACE}"/>
              </a:ext>
            </a:extLst>
          </p:cNvPr>
          <p:cNvSpPr txBox="1"/>
          <p:nvPr/>
        </p:nvSpPr>
        <p:spPr>
          <a:xfrm>
            <a:off x="649723" y="6352034"/>
            <a:ext cx="2031518" cy="369332"/>
          </a:xfrm>
          <a:prstGeom prst="rect">
            <a:avLst/>
          </a:prstGeom>
          <a:noFill/>
        </p:spPr>
        <p:txBody>
          <a:bodyPr wrap="none" rtlCol="0">
            <a:spAutoFit/>
          </a:bodyPr>
          <a:lstStyle/>
          <a:p>
            <a:r>
              <a:rPr lang="en-US" dirty="0">
                <a:solidFill>
                  <a:schemeClr val="bg1"/>
                </a:solidFill>
              </a:rPr>
              <a:t>Photo by </a:t>
            </a:r>
            <a:r>
              <a:rPr lang="en-US" dirty="0" err="1">
                <a:solidFill>
                  <a:schemeClr val="bg1"/>
                </a:solidFill>
              </a:rPr>
              <a:t>Cottonbro</a:t>
            </a:r>
            <a:endParaRPr lang="en-US" dirty="0">
              <a:solidFill>
                <a:schemeClr val="bg1"/>
              </a:solidFill>
            </a:endParaRPr>
          </a:p>
        </p:txBody>
      </p:sp>
    </p:spTree>
    <p:extLst>
      <p:ext uri="{BB962C8B-B14F-4D97-AF65-F5344CB8AC3E}">
        <p14:creationId xmlns:p14="http://schemas.microsoft.com/office/powerpoint/2010/main" val="1249698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7059B5F-EB26-6986-CAC8-06CF058E84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9435D6-A07C-BCFA-4188-CA03B5C5091F}"/>
              </a:ext>
            </a:extLst>
          </p:cNvPr>
          <p:cNvSpPr>
            <a:spLocks noGrp="1"/>
          </p:cNvSpPr>
          <p:nvPr>
            <p:ph type="title"/>
          </p:nvPr>
        </p:nvSpPr>
        <p:spPr>
          <a:xfrm>
            <a:off x="0" y="172720"/>
            <a:ext cx="12191999" cy="1198880"/>
          </a:xfrm>
          <a:solidFill>
            <a:schemeClr val="accent1">
              <a:lumMod val="60000"/>
              <a:lumOff val="40000"/>
            </a:schemeClr>
          </a:solidFill>
        </p:spPr>
        <p:txBody>
          <a:bodyPr>
            <a:normAutofit/>
          </a:bodyPr>
          <a:lstStyle/>
          <a:p>
            <a:pPr algn="ctr"/>
            <a:r>
              <a:rPr lang="en-US" b="1" dirty="0"/>
              <a:t>MELATONIN IS AN IMPORTANT HORMONE</a:t>
            </a:r>
          </a:p>
        </p:txBody>
      </p:sp>
      <p:sp>
        <p:nvSpPr>
          <p:cNvPr id="3" name="Content Placeholder 2">
            <a:extLst>
              <a:ext uri="{FF2B5EF4-FFF2-40B4-BE49-F238E27FC236}">
                <a16:creationId xmlns:a16="http://schemas.microsoft.com/office/drawing/2014/main" id="{1641F716-85F3-0C2C-1CF5-15DFD1BE2BDB}"/>
              </a:ext>
            </a:extLst>
          </p:cNvPr>
          <p:cNvSpPr>
            <a:spLocks noGrp="1"/>
          </p:cNvSpPr>
          <p:nvPr>
            <p:ph sz="half" idx="1"/>
          </p:nvPr>
        </p:nvSpPr>
        <p:spPr>
          <a:xfrm>
            <a:off x="6096000" y="1652929"/>
            <a:ext cx="5957886" cy="5032352"/>
          </a:xfrm>
        </p:spPr>
        <p:txBody>
          <a:bodyPr>
            <a:noAutofit/>
          </a:bodyPr>
          <a:lstStyle/>
          <a:p>
            <a:pPr marL="0" indent="0">
              <a:buNone/>
            </a:pPr>
            <a:r>
              <a:rPr lang="en-US" sz="2800" dirty="0">
                <a:solidFill>
                  <a:schemeClr val="bg1"/>
                </a:solidFill>
              </a:rPr>
              <a:t>Provides</a:t>
            </a:r>
            <a:r>
              <a:rPr lang="en-US" sz="2800" dirty="0">
                <a:solidFill>
                  <a:schemeClr val="accent1">
                    <a:lumMod val="60000"/>
                    <a:lumOff val="40000"/>
                  </a:schemeClr>
                </a:solidFill>
              </a:rPr>
              <a:t> </a:t>
            </a:r>
            <a:r>
              <a:rPr lang="en-US" sz="2800" dirty="0">
                <a:solidFill>
                  <a:schemeClr val="bg1"/>
                </a:solidFill>
              </a:rPr>
              <a:t>antioxidant properties, boosts the immune system, and regulates certain hormones.  </a:t>
            </a:r>
          </a:p>
          <a:p>
            <a:pPr marL="0" indent="0">
              <a:buNone/>
            </a:pPr>
            <a:r>
              <a:rPr lang="en-US" dirty="0">
                <a:solidFill>
                  <a:schemeClr val="bg1"/>
                </a:solidFill>
              </a:rPr>
              <a:t>Recent s</a:t>
            </a:r>
            <a:r>
              <a:rPr lang="en-US" sz="2800" dirty="0">
                <a:solidFill>
                  <a:schemeClr val="bg1"/>
                </a:solidFill>
              </a:rPr>
              <a:t>tudies have shown </a:t>
            </a:r>
            <a:r>
              <a:rPr lang="en-US" sz="2800" dirty="0">
                <a:solidFill>
                  <a:schemeClr val="accent1">
                    <a:lumMod val="60000"/>
                    <a:lumOff val="40000"/>
                  </a:schemeClr>
                </a:solidFill>
              </a:rPr>
              <a:t>Melatonin aids in the prevention </a:t>
            </a:r>
            <a:r>
              <a:rPr lang="en-US" sz="2800" dirty="0">
                <a:solidFill>
                  <a:schemeClr val="bg1"/>
                </a:solidFill>
              </a:rPr>
              <a:t>of </a:t>
            </a:r>
          </a:p>
          <a:p>
            <a:pPr lvl="1">
              <a:buFont typeface="Courier New" panose="02070309020205020404" pitchFamily="49" charset="0"/>
              <a:buChar char="o"/>
            </a:pPr>
            <a:r>
              <a:rPr lang="en-US" sz="2400" dirty="0">
                <a:solidFill>
                  <a:schemeClr val="bg1"/>
                </a:solidFill>
              </a:rPr>
              <a:t>  IBS</a:t>
            </a:r>
          </a:p>
          <a:p>
            <a:pPr lvl="1">
              <a:buFont typeface="Courier New" panose="02070309020205020404" pitchFamily="49" charset="0"/>
              <a:buChar char="o"/>
            </a:pPr>
            <a:r>
              <a:rPr lang="en-US" sz="2400" dirty="0">
                <a:solidFill>
                  <a:schemeClr val="bg1"/>
                </a:solidFill>
              </a:rPr>
              <a:t>  Heart disease </a:t>
            </a:r>
          </a:p>
          <a:p>
            <a:pPr lvl="1">
              <a:buFont typeface="Courier New" panose="02070309020205020404" pitchFamily="49" charset="0"/>
              <a:buChar char="o"/>
            </a:pPr>
            <a:r>
              <a:rPr lang="en-US" sz="2400" dirty="0">
                <a:solidFill>
                  <a:schemeClr val="bg1"/>
                </a:solidFill>
              </a:rPr>
              <a:t>  Migraines </a:t>
            </a:r>
          </a:p>
          <a:p>
            <a:pPr lvl="1">
              <a:buFont typeface="Courier New" panose="02070309020205020404" pitchFamily="49" charset="0"/>
              <a:buChar char="o"/>
            </a:pPr>
            <a:r>
              <a:rPr lang="en-US" sz="2400" dirty="0">
                <a:solidFill>
                  <a:schemeClr val="bg1"/>
                </a:solidFill>
              </a:rPr>
              <a:t>  Alzheimer’s </a:t>
            </a:r>
          </a:p>
          <a:p>
            <a:pPr lvl="1">
              <a:buFont typeface="Courier New" panose="02070309020205020404" pitchFamily="49" charset="0"/>
              <a:buChar char="o"/>
            </a:pPr>
            <a:r>
              <a:rPr lang="en-US" sz="2400" dirty="0">
                <a:solidFill>
                  <a:schemeClr val="bg1"/>
                </a:solidFill>
              </a:rPr>
              <a:t>  Diabetes </a:t>
            </a:r>
          </a:p>
          <a:p>
            <a:pPr lvl="1">
              <a:buFont typeface="Courier New" panose="02070309020205020404" pitchFamily="49" charset="0"/>
              <a:buChar char="o"/>
            </a:pPr>
            <a:r>
              <a:rPr lang="en-US" sz="2400" dirty="0">
                <a:solidFill>
                  <a:schemeClr val="bg1"/>
                </a:solidFill>
              </a:rPr>
              <a:t>  Cancer – breast/prostate</a:t>
            </a:r>
          </a:p>
          <a:p>
            <a:pPr lvl="1">
              <a:buFont typeface="Wingdings" panose="05000000000000000000" pitchFamily="2" charset="2"/>
              <a:buChar char="Ø"/>
            </a:pPr>
            <a:endParaRPr lang="en-US" sz="2400" dirty="0"/>
          </a:p>
        </p:txBody>
      </p:sp>
      <p:pic>
        <p:nvPicPr>
          <p:cNvPr id="1026" name="Picture 2">
            <a:extLst>
              <a:ext uri="{FF2B5EF4-FFF2-40B4-BE49-F238E27FC236}">
                <a16:creationId xmlns:a16="http://schemas.microsoft.com/office/drawing/2014/main" id="{657A6E9D-54F9-246D-E213-79D89C9C960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8115" y="1442720"/>
            <a:ext cx="5492124" cy="5242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302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AE328-C331-23EB-6290-1684C72680C8}"/>
              </a:ext>
            </a:extLst>
          </p:cNvPr>
          <p:cNvSpPr>
            <a:spLocks noGrp="1"/>
          </p:cNvSpPr>
          <p:nvPr>
            <p:ph type="title"/>
          </p:nvPr>
        </p:nvSpPr>
        <p:spPr>
          <a:xfrm>
            <a:off x="0" y="245660"/>
            <a:ext cx="12192000" cy="1166580"/>
          </a:xfrm>
          <a:solidFill>
            <a:schemeClr val="accent1">
              <a:lumMod val="40000"/>
              <a:lumOff val="60000"/>
            </a:schemeClr>
          </a:solidFill>
        </p:spPr>
        <p:txBody>
          <a:bodyPr>
            <a:normAutofit fontScale="90000"/>
          </a:bodyPr>
          <a:lstStyle/>
          <a:p>
            <a:pPr algn="ctr"/>
            <a:r>
              <a:rPr lang="en-US" b="1" dirty="0"/>
              <a:t>BLUE LIGHT AT NIGHT DISRUPTS OUR CIRCADIAN RHYTHM</a:t>
            </a:r>
          </a:p>
        </p:txBody>
      </p:sp>
      <p:pic>
        <p:nvPicPr>
          <p:cNvPr id="6" name="Content Placeholder 5">
            <a:extLst>
              <a:ext uri="{FF2B5EF4-FFF2-40B4-BE49-F238E27FC236}">
                <a16:creationId xmlns:a16="http://schemas.microsoft.com/office/drawing/2014/main" id="{AD240377-0D50-4DA3-F8B8-733773BCE1AB}"/>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rcRect/>
          <a:stretch/>
        </p:blipFill>
        <p:spPr>
          <a:xfrm>
            <a:off x="173069" y="1412241"/>
            <a:ext cx="6205561" cy="4592320"/>
          </a:xfrm>
        </p:spPr>
      </p:pic>
      <p:sp>
        <p:nvSpPr>
          <p:cNvPr id="4" name="Content Placeholder 3">
            <a:extLst>
              <a:ext uri="{FF2B5EF4-FFF2-40B4-BE49-F238E27FC236}">
                <a16:creationId xmlns:a16="http://schemas.microsoft.com/office/drawing/2014/main" id="{72367D01-584B-EF81-7A63-E81F13ECD2B8}"/>
              </a:ext>
            </a:extLst>
          </p:cNvPr>
          <p:cNvSpPr>
            <a:spLocks noGrp="1"/>
          </p:cNvSpPr>
          <p:nvPr>
            <p:ph sz="half" idx="2"/>
          </p:nvPr>
        </p:nvSpPr>
        <p:spPr>
          <a:xfrm>
            <a:off x="6779172" y="1733265"/>
            <a:ext cx="5412828" cy="5018409"/>
          </a:xfrm>
        </p:spPr>
        <p:txBody>
          <a:bodyPr>
            <a:noAutofit/>
          </a:bodyPr>
          <a:lstStyle/>
          <a:p>
            <a:pPr marL="0" indent="0">
              <a:buNone/>
            </a:pPr>
            <a:r>
              <a:rPr lang="en-US" sz="2800" dirty="0">
                <a:solidFill>
                  <a:schemeClr val="bg1"/>
                </a:solidFill>
              </a:rPr>
              <a:t>We are advised to turn off our electronics an hour or two before going to bed because of blue light.</a:t>
            </a:r>
            <a:r>
              <a:rPr lang="en-US" sz="2800" dirty="0"/>
              <a:t>.  </a:t>
            </a:r>
          </a:p>
          <a:p>
            <a:pPr marL="0" indent="0">
              <a:buNone/>
            </a:pPr>
            <a:endParaRPr lang="en-US" sz="1100" dirty="0">
              <a:solidFill>
                <a:schemeClr val="bg1"/>
              </a:solidFill>
            </a:endParaRPr>
          </a:p>
          <a:p>
            <a:pPr marL="0" indent="0">
              <a:buNone/>
            </a:pPr>
            <a:r>
              <a:rPr lang="en-US" sz="2800" dirty="0">
                <a:solidFill>
                  <a:schemeClr val="bg1"/>
                </a:solidFill>
              </a:rPr>
              <a:t>These warnings also apply to why LED lights that emit </a:t>
            </a:r>
            <a:r>
              <a:rPr lang="en-US" sz="2800" dirty="0">
                <a:solidFill>
                  <a:schemeClr val="accent1">
                    <a:lumMod val="40000"/>
                    <a:lumOff val="60000"/>
                  </a:schemeClr>
                </a:solidFill>
              </a:rPr>
              <a:t>blue </a:t>
            </a:r>
            <a:r>
              <a:rPr lang="en-US" dirty="0">
                <a:solidFill>
                  <a:schemeClr val="accent1">
                    <a:lumMod val="40000"/>
                    <a:lumOff val="60000"/>
                  </a:schemeClr>
                </a:solidFill>
              </a:rPr>
              <a:t>light waves</a:t>
            </a:r>
            <a:r>
              <a:rPr lang="en-US" sz="2800" dirty="0">
                <a:solidFill>
                  <a:schemeClr val="accent1">
                    <a:lumMod val="40000"/>
                    <a:lumOff val="60000"/>
                  </a:schemeClr>
                </a:solidFill>
              </a:rPr>
              <a:t> should </a:t>
            </a:r>
            <a:r>
              <a:rPr lang="en-US" sz="2800" b="1" u="sng" dirty="0">
                <a:solidFill>
                  <a:schemeClr val="accent1">
                    <a:lumMod val="40000"/>
                    <a:lumOff val="60000"/>
                  </a:schemeClr>
                </a:solidFill>
              </a:rPr>
              <a:t>never</a:t>
            </a:r>
            <a:r>
              <a:rPr lang="en-US" sz="2800" dirty="0">
                <a:solidFill>
                  <a:schemeClr val="accent1">
                    <a:lumMod val="40000"/>
                    <a:lumOff val="60000"/>
                  </a:schemeClr>
                </a:solidFill>
              </a:rPr>
              <a:t> be installed on our streets.</a:t>
            </a:r>
            <a:r>
              <a:rPr lang="en-US" sz="2800" dirty="0">
                <a:solidFill>
                  <a:schemeClr val="accent1">
                    <a:lumMod val="60000"/>
                    <a:lumOff val="40000"/>
                  </a:schemeClr>
                </a:solidFill>
              </a:rPr>
              <a:t> </a:t>
            </a:r>
            <a:r>
              <a:rPr lang="en-US" sz="2800" dirty="0">
                <a:solidFill>
                  <a:schemeClr val="bg1"/>
                </a:solidFill>
              </a:rPr>
              <a:t>They have the same effect. </a:t>
            </a:r>
          </a:p>
          <a:p>
            <a:pPr marL="0" indent="0">
              <a:buNone/>
            </a:pPr>
            <a:r>
              <a:rPr lang="en-US" sz="2800" dirty="0">
                <a:solidFill>
                  <a:schemeClr val="accent1">
                    <a:lumMod val="40000"/>
                    <a:lumOff val="60000"/>
                  </a:schemeClr>
                </a:solidFill>
              </a:rPr>
              <a:t>Blue light at night </a:t>
            </a:r>
            <a:r>
              <a:rPr lang="en-US" sz="2800" dirty="0">
                <a:solidFill>
                  <a:schemeClr val="bg1"/>
                </a:solidFill>
              </a:rPr>
              <a:t>artificially extends the day and </a:t>
            </a:r>
            <a:r>
              <a:rPr lang="en-US" sz="2800" dirty="0">
                <a:solidFill>
                  <a:schemeClr val="accent1">
                    <a:lumMod val="40000"/>
                    <a:lumOff val="60000"/>
                  </a:schemeClr>
                </a:solidFill>
              </a:rPr>
              <a:t>disrupts the circadian rhythm </a:t>
            </a:r>
            <a:r>
              <a:rPr lang="en-US" sz="2800" dirty="0">
                <a:solidFill>
                  <a:schemeClr val="bg1"/>
                </a:solidFill>
              </a:rPr>
              <a:t>for ALL living creatures. </a:t>
            </a:r>
            <a:r>
              <a:rPr lang="en-US" sz="2800" dirty="0"/>
              <a:t>but particularly nighttime creatures.</a:t>
            </a:r>
          </a:p>
          <a:p>
            <a:pPr marL="0" indent="0">
              <a:buNone/>
            </a:pPr>
            <a:endParaRPr lang="en-US" sz="2800" dirty="0"/>
          </a:p>
        </p:txBody>
      </p:sp>
    </p:spTree>
    <p:extLst>
      <p:ext uri="{BB962C8B-B14F-4D97-AF65-F5344CB8AC3E}">
        <p14:creationId xmlns:p14="http://schemas.microsoft.com/office/powerpoint/2010/main" val="3171333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53CF585-C3D2-CC6B-83A1-4980AA1E868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98FFA61-1882-F0EE-B88F-2A58D9961691}"/>
              </a:ext>
            </a:extLst>
          </p:cNvPr>
          <p:cNvSpPr txBox="1"/>
          <p:nvPr/>
        </p:nvSpPr>
        <p:spPr>
          <a:xfrm>
            <a:off x="376721" y="1228397"/>
            <a:ext cx="2476072"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noProof="0" dirty="0">
                <a:solidFill>
                  <a:schemeClr val="bg1"/>
                </a:solidFill>
                <a:latin typeface="Calibri" panose="020F0502020204030204"/>
              </a:rPr>
              <a:t>New LEDs installed around a wetland area in Colonial Place</a:t>
            </a:r>
            <a:endParaRPr kumimoji="0" lang="en-US" sz="4000" b="0" i="0" u="none" strike="noStrike" kern="1200" cap="none" spc="0" normalizeH="0" baseline="0" noProof="0" dirty="0">
              <a:ln>
                <a:noFill/>
              </a:ln>
              <a:solidFill>
                <a:schemeClr val="bg1"/>
              </a:solidFill>
              <a:effectLst/>
              <a:uLnTx/>
              <a:uFillTx/>
              <a:latin typeface="Calibri" panose="020F0502020204030204"/>
            </a:endParaRPr>
          </a:p>
        </p:txBody>
      </p:sp>
      <p:sp>
        <p:nvSpPr>
          <p:cNvPr id="3" name="TextBox 2">
            <a:extLst>
              <a:ext uri="{FF2B5EF4-FFF2-40B4-BE49-F238E27FC236}">
                <a16:creationId xmlns:a16="http://schemas.microsoft.com/office/drawing/2014/main" id="{8BC93498-F774-FF65-EBFC-812AF3BD003D}"/>
              </a:ext>
            </a:extLst>
          </p:cNvPr>
          <p:cNvSpPr txBox="1"/>
          <p:nvPr/>
        </p:nvSpPr>
        <p:spPr>
          <a:xfrm>
            <a:off x="1620713" y="6516442"/>
            <a:ext cx="2162780" cy="307777"/>
          </a:xfrm>
          <a:prstGeom prst="rect">
            <a:avLst/>
          </a:prstGeom>
          <a:noFill/>
        </p:spPr>
        <p:txBody>
          <a:bodyPr wrap="square" rtlCol="0">
            <a:spAutoFit/>
          </a:bodyPr>
          <a:lstStyle/>
          <a:p>
            <a:r>
              <a:rPr lang="en-US" sz="1400" dirty="0">
                <a:solidFill>
                  <a:schemeClr val="bg1"/>
                </a:solidFill>
              </a:rPr>
              <a:t>Photo by Pat Scanlon</a:t>
            </a:r>
          </a:p>
        </p:txBody>
      </p:sp>
      <p:pic>
        <p:nvPicPr>
          <p:cNvPr id="5" name="Picture 4">
            <a:extLst>
              <a:ext uri="{FF2B5EF4-FFF2-40B4-BE49-F238E27FC236}">
                <a16:creationId xmlns:a16="http://schemas.microsoft.com/office/drawing/2014/main" id="{89C0092C-A5C3-5C4B-137A-138E114DCF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3308278" y="10160"/>
            <a:ext cx="8507001" cy="6858000"/>
          </a:xfrm>
          <a:prstGeom prst="rect">
            <a:avLst/>
          </a:prstGeom>
        </p:spPr>
      </p:pic>
    </p:spTree>
    <p:extLst>
      <p:ext uri="{BB962C8B-B14F-4D97-AF65-F5344CB8AC3E}">
        <p14:creationId xmlns:p14="http://schemas.microsoft.com/office/powerpoint/2010/main" val="3805396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7D6A2B4-FACA-84F3-C3DB-5F44B56F8C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8E14D4-BC70-3BF0-B2BB-C53CFB28B66F}"/>
              </a:ext>
            </a:extLst>
          </p:cNvPr>
          <p:cNvSpPr>
            <a:spLocks noGrp="1"/>
          </p:cNvSpPr>
          <p:nvPr>
            <p:ph type="title"/>
          </p:nvPr>
        </p:nvSpPr>
        <p:spPr>
          <a:xfrm>
            <a:off x="0" y="245660"/>
            <a:ext cx="12192000" cy="1166580"/>
          </a:xfrm>
          <a:solidFill>
            <a:schemeClr val="accent1">
              <a:lumMod val="40000"/>
              <a:lumOff val="60000"/>
            </a:schemeClr>
          </a:solidFill>
        </p:spPr>
        <p:txBody>
          <a:bodyPr>
            <a:normAutofit/>
          </a:bodyPr>
          <a:lstStyle/>
          <a:p>
            <a:pPr algn="ctr"/>
            <a:r>
              <a:rPr lang="en-US" b="1" dirty="0"/>
              <a:t>EFFECTS OF LIGHT ON LIFE IN WETLANDS</a:t>
            </a:r>
          </a:p>
        </p:txBody>
      </p:sp>
      <p:sp>
        <p:nvSpPr>
          <p:cNvPr id="4" name="Content Placeholder 3">
            <a:extLst>
              <a:ext uri="{FF2B5EF4-FFF2-40B4-BE49-F238E27FC236}">
                <a16:creationId xmlns:a16="http://schemas.microsoft.com/office/drawing/2014/main" id="{96F4F930-C247-95F5-0E67-B3F587E9657E}"/>
              </a:ext>
            </a:extLst>
          </p:cNvPr>
          <p:cNvSpPr>
            <a:spLocks noGrp="1"/>
          </p:cNvSpPr>
          <p:nvPr>
            <p:ph sz="half" idx="2"/>
          </p:nvPr>
        </p:nvSpPr>
        <p:spPr>
          <a:xfrm>
            <a:off x="6776719" y="1977105"/>
            <a:ext cx="4917441" cy="5018409"/>
          </a:xfrm>
        </p:spPr>
        <p:txBody>
          <a:bodyPr>
            <a:noAutofit/>
          </a:bodyPr>
          <a:lstStyle/>
          <a:p>
            <a:pPr marL="0" indent="0">
              <a:buNone/>
            </a:pPr>
            <a:r>
              <a:rPr lang="en-US" sz="2800" dirty="0">
                <a:solidFill>
                  <a:schemeClr val="bg1"/>
                </a:solidFill>
              </a:rPr>
              <a:t>Two tadpoles of the same age. </a:t>
            </a:r>
          </a:p>
          <a:p>
            <a:pPr marL="514350" indent="-514350">
              <a:buAutoNum type="alphaUcParenBoth"/>
            </a:pPr>
            <a:r>
              <a:rPr lang="en-US" sz="2800" dirty="0">
                <a:solidFill>
                  <a:schemeClr val="bg1"/>
                </a:solidFill>
              </a:rPr>
              <a:t>was kept in the equivalent of light/dark environment needed for it’s circadian rhythm.  </a:t>
            </a:r>
          </a:p>
          <a:p>
            <a:pPr marL="514350" indent="-514350">
              <a:buAutoNum type="alphaUcParenBoth"/>
            </a:pPr>
            <a:r>
              <a:rPr lang="en-US" sz="2800" dirty="0">
                <a:solidFill>
                  <a:schemeClr val="bg1"/>
                </a:solidFill>
              </a:rPr>
              <a:t>was exposed to artificially bright light during the night, disrupting its circadian rhythm and development.  </a:t>
            </a:r>
          </a:p>
          <a:p>
            <a:pPr marL="0" indent="0">
              <a:buNone/>
            </a:pPr>
            <a:r>
              <a:rPr lang="en-US" sz="2800" dirty="0"/>
              <a:t>particularly nighttime creatures.</a:t>
            </a:r>
          </a:p>
          <a:p>
            <a:pPr marL="0" indent="0">
              <a:buNone/>
            </a:pPr>
            <a:endParaRPr lang="en-US" sz="2800" dirty="0"/>
          </a:p>
        </p:txBody>
      </p:sp>
      <p:pic>
        <p:nvPicPr>
          <p:cNvPr id="12" name="Content Placeholder 11">
            <a:extLst>
              <a:ext uri="{FF2B5EF4-FFF2-40B4-BE49-F238E27FC236}">
                <a16:creationId xmlns:a16="http://schemas.microsoft.com/office/drawing/2014/main" id="{26D7A63D-E378-986C-F874-9C90B7AD74B3}"/>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02021" y="1514892"/>
            <a:ext cx="5693979" cy="4246178"/>
          </a:xfrm>
        </p:spPr>
      </p:pic>
      <p:sp>
        <p:nvSpPr>
          <p:cNvPr id="3" name="TextBox 2">
            <a:extLst>
              <a:ext uri="{FF2B5EF4-FFF2-40B4-BE49-F238E27FC236}">
                <a16:creationId xmlns:a16="http://schemas.microsoft.com/office/drawing/2014/main" id="{CD1F2F4B-D4E6-922D-3684-7531814D8B81}"/>
              </a:ext>
            </a:extLst>
          </p:cNvPr>
          <p:cNvSpPr txBox="1"/>
          <p:nvPr/>
        </p:nvSpPr>
        <p:spPr>
          <a:xfrm>
            <a:off x="402021" y="5863722"/>
            <a:ext cx="7817418" cy="830997"/>
          </a:xfrm>
          <a:prstGeom prst="rect">
            <a:avLst/>
          </a:prstGeom>
          <a:noFill/>
        </p:spPr>
        <p:txBody>
          <a:bodyPr wrap="square" rtlCol="0">
            <a:spAutoFit/>
          </a:bodyPr>
          <a:lstStyle/>
          <a:p>
            <a:r>
              <a:rPr lang="en-US" sz="1600" dirty="0">
                <a:solidFill>
                  <a:schemeClr val="bg1"/>
                </a:solidFill>
              </a:rPr>
              <a:t>Travis Longcore/ Urban Wildlands Group 2017</a:t>
            </a:r>
          </a:p>
          <a:p>
            <a:r>
              <a:rPr lang="en-US" sz="1600" dirty="0">
                <a:solidFill>
                  <a:schemeClr val="bg1"/>
                </a:solidFill>
              </a:rPr>
              <a:t>Artificial Night Lighting and Protected Lands/Ecological Effects &amp; Management Approaches</a:t>
            </a:r>
          </a:p>
          <a:p>
            <a:r>
              <a:rPr lang="en-US" sz="1600" dirty="0">
                <a:solidFill>
                  <a:schemeClr val="bg1"/>
                </a:solidFill>
              </a:rPr>
              <a:t>Natural Resource Report NPS/NRSS/NSNS/NRR-2017/1493</a:t>
            </a:r>
          </a:p>
        </p:txBody>
      </p:sp>
    </p:spTree>
    <p:extLst>
      <p:ext uri="{BB962C8B-B14F-4D97-AF65-F5344CB8AC3E}">
        <p14:creationId xmlns:p14="http://schemas.microsoft.com/office/powerpoint/2010/main" val="377430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AE328-C331-23EB-6290-1684C72680C8}"/>
              </a:ext>
            </a:extLst>
          </p:cNvPr>
          <p:cNvSpPr>
            <a:spLocks noGrp="1"/>
          </p:cNvSpPr>
          <p:nvPr>
            <p:ph type="title"/>
          </p:nvPr>
        </p:nvSpPr>
        <p:spPr>
          <a:xfrm>
            <a:off x="688156" y="331705"/>
            <a:ext cx="11029361" cy="1404208"/>
          </a:xfrm>
          <a:solidFill>
            <a:schemeClr val="tx1"/>
          </a:solidFill>
        </p:spPr>
        <p:txBody>
          <a:bodyPr>
            <a:normAutofit/>
          </a:bodyPr>
          <a:lstStyle/>
          <a:p>
            <a:pPr algn="ctr"/>
            <a:r>
              <a:rPr lang="en-US" b="1" dirty="0">
                <a:solidFill>
                  <a:schemeClr val="bg1"/>
                </a:solidFill>
              </a:rPr>
              <a:t>ARTIFICIAL LIGHT – THE MOST DRASTIC CHANGE IN OUR ENVIRONMENT</a:t>
            </a:r>
          </a:p>
        </p:txBody>
      </p:sp>
      <p:sp>
        <p:nvSpPr>
          <p:cNvPr id="3" name="Content Placeholder 2">
            <a:extLst>
              <a:ext uri="{FF2B5EF4-FFF2-40B4-BE49-F238E27FC236}">
                <a16:creationId xmlns:a16="http://schemas.microsoft.com/office/drawing/2014/main" id="{9F88739F-61E9-87C9-1356-73E1E283113A}"/>
              </a:ext>
            </a:extLst>
          </p:cNvPr>
          <p:cNvSpPr>
            <a:spLocks noGrp="1"/>
          </p:cNvSpPr>
          <p:nvPr>
            <p:ph sz="half" idx="1"/>
          </p:nvPr>
        </p:nvSpPr>
        <p:spPr>
          <a:xfrm>
            <a:off x="1090503" y="2263663"/>
            <a:ext cx="5593477" cy="3965482"/>
          </a:xfrm>
          <a:solidFill>
            <a:schemeClr val="tx1"/>
          </a:solidFill>
        </p:spPr>
        <p:txBody>
          <a:bodyPr>
            <a:normAutofit/>
          </a:bodyPr>
          <a:lstStyle/>
          <a:p>
            <a:pPr marL="0" indent="0">
              <a:buNone/>
            </a:pPr>
            <a:r>
              <a:rPr lang="en-US" sz="3600" dirty="0">
                <a:solidFill>
                  <a:schemeClr val="bg1"/>
                </a:solidFill>
              </a:rPr>
              <a:t>According to physicist Dr. Christopher </a:t>
            </a:r>
            <a:r>
              <a:rPr lang="en-US" sz="3600" dirty="0" err="1">
                <a:solidFill>
                  <a:schemeClr val="bg1"/>
                </a:solidFill>
              </a:rPr>
              <a:t>Kyba</a:t>
            </a:r>
            <a:r>
              <a:rPr lang="en-US" sz="3600" dirty="0">
                <a:solidFill>
                  <a:schemeClr val="bg1"/>
                </a:solidFill>
              </a:rPr>
              <a:t>, “artificial light probably represents </a:t>
            </a:r>
            <a:r>
              <a:rPr lang="en-US" sz="3600" dirty="0">
                <a:solidFill>
                  <a:schemeClr val="accent1">
                    <a:lumMod val="60000"/>
                    <a:lumOff val="40000"/>
                  </a:schemeClr>
                </a:solidFill>
              </a:rPr>
              <a:t>the most drastic change human beings have made to their environment.</a:t>
            </a:r>
            <a:r>
              <a:rPr lang="en-US" sz="3600" dirty="0">
                <a:solidFill>
                  <a:schemeClr val="accent5">
                    <a:lumMod val="60000"/>
                    <a:lumOff val="40000"/>
                  </a:schemeClr>
                </a:solidFill>
              </a:rPr>
              <a:t>”</a:t>
            </a:r>
          </a:p>
          <a:p>
            <a:pPr>
              <a:buFont typeface="Wingdings" panose="05000000000000000000" pitchFamily="2" charset="2"/>
              <a:buChar char="Ø"/>
            </a:pPr>
            <a:endParaRPr lang="en-US" dirty="0"/>
          </a:p>
        </p:txBody>
      </p:sp>
      <p:sp>
        <p:nvSpPr>
          <p:cNvPr id="10" name="TextBox 9">
            <a:extLst>
              <a:ext uri="{FF2B5EF4-FFF2-40B4-BE49-F238E27FC236}">
                <a16:creationId xmlns:a16="http://schemas.microsoft.com/office/drawing/2014/main" id="{E656B889-7F2C-BEAD-B010-99823CF2629C}"/>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
        <p:nvSpPr>
          <p:cNvPr id="12" name="TextBox 11">
            <a:extLst>
              <a:ext uri="{FF2B5EF4-FFF2-40B4-BE49-F238E27FC236}">
                <a16:creationId xmlns:a16="http://schemas.microsoft.com/office/drawing/2014/main" id="{9CC68CCC-E52C-D73E-169F-C013CD889253}"/>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
        <p:nvSpPr>
          <p:cNvPr id="14" name="TextBox 13">
            <a:extLst>
              <a:ext uri="{FF2B5EF4-FFF2-40B4-BE49-F238E27FC236}">
                <a16:creationId xmlns:a16="http://schemas.microsoft.com/office/drawing/2014/main" id="{357DB332-2FE1-6658-7BAA-A320C2A0227F}"/>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
        <p:nvSpPr>
          <p:cNvPr id="16" name="TextBox 15">
            <a:extLst>
              <a:ext uri="{FF2B5EF4-FFF2-40B4-BE49-F238E27FC236}">
                <a16:creationId xmlns:a16="http://schemas.microsoft.com/office/drawing/2014/main" id="{1541F461-462D-9689-83C2-9EB2B685C9D7}"/>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pic>
        <p:nvPicPr>
          <p:cNvPr id="8" name="Content Placeholder 7">
            <a:extLst>
              <a:ext uri="{FF2B5EF4-FFF2-40B4-BE49-F238E27FC236}">
                <a16:creationId xmlns:a16="http://schemas.microsoft.com/office/drawing/2014/main" id="{53EB7BC0-1D6D-6EC5-7852-67A1DC293B4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35620" t="291" r="11517" b="581"/>
          <a:stretch/>
        </p:blipFill>
        <p:spPr>
          <a:xfrm>
            <a:off x="7010400" y="1900653"/>
            <a:ext cx="4267200" cy="3965482"/>
          </a:xfrm>
        </p:spPr>
      </p:pic>
      <p:sp>
        <p:nvSpPr>
          <p:cNvPr id="9" name="TextBox 8">
            <a:extLst>
              <a:ext uri="{FF2B5EF4-FFF2-40B4-BE49-F238E27FC236}">
                <a16:creationId xmlns:a16="http://schemas.microsoft.com/office/drawing/2014/main" id="{3B99D809-AB95-D6CA-ACB0-3BB5F24816F5}"/>
              </a:ext>
            </a:extLst>
          </p:cNvPr>
          <p:cNvSpPr txBox="1"/>
          <p:nvPr/>
        </p:nvSpPr>
        <p:spPr>
          <a:xfrm>
            <a:off x="8503920" y="6157914"/>
            <a:ext cx="1782924" cy="276999"/>
          </a:xfrm>
          <a:prstGeom prst="rect">
            <a:avLst/>
          </a:prstGeom>
          <a:noFill/>
        </p:spPr>
        <p:txBody>
          <a:bodyPr wrap="none" rtlCol="0">
            <a:spAutoFit/>
          </a:bodyPr>
          <a:lstStyle/>
          <a:p>
            <a:r>
              <a:rPr lang="en-US" sz="1200" dirty="0">
                <a:solidFill>
                  <a:schemeClr val="bg1"/>
                </a:solidFill>
              </a:rPr>
              <a:t>Photo by Stephen Tabone</a:t>
            </a:r>
          </a:p>
        </p:txBody>
      </p:sp>
    </p:spTree>
    <p:extLst>
      <p:ext uri="{BB962C8B-B14F-4D97-AF65-F5344CB8AC3E}">
        <p14:creationId xmlns:p14="http://schemas.microsoft.com/office/powerpoint/2010/main" val="2253503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71B530A-E7C7-2584-AF40-F010BA43BEF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ED24704-90F1-8228-3FA6-C63DF28710E6}"/>
              </a:ext>
            </a:extLst>
          </p:cNvPr>
          <p:cNvSpPr txBox="1"/>
          <p:nvPr/>
        </p:nvSpPr>
        <p:spPr>
          <a:xfrm>
            <a:off x="258124" y="920621"/>
            <a:ext cx="355486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chemeClr val="bg1"/>
                </a:solidFill>
                <a:latin typeface="Calibri" panose="020F0502020204030204"/>
              </a:rPr>
              <a:t>New LED in Freemason area measuring 3800K with blue light trespassing into residents' homes</a:t>
            </a:r>
            <a:endParaRPr kumimoji="0" lang="en-US" sz="4000" b="0" i="0" u="none" strike="noStrike" kern="1200" cap="none" spc="0" normalizeH="0" baseline="0" noProof="0" dirty="0">
              <a:ln>
                <a:noFill/>
              </a:ln>
              <a:solidFill>
                <a:schemeClr val="bg1"/>
              </a:solidFill>
              <a:effectLst/>
              <a:uLnTx/>
              <a:uFillTx/>
              <a:latin typeface="Calibri" panose="020F0502020204030204"/>
            </a:endParaRPr>
          </a:p>
        </p:txBody>
      </p:sp>
      <p:sp>
        <p:nvSpPr>
          <p:cNvPr id="3" name="TextBox 2">
            <a:extLst>
              <a:ext uri="{FF2B5EF4-FFF2-40B4-BE49-F238E27FC236}">
                <a16:creationId xmlns:a16="http://schemas.microsoft.com/office/drawing/2014/main" id="{42517E7B-3D4C-6D50-E36E-07AA5F602BB1}"/>
              </a:ext>
            </a:extLst>
          </p:cNvPr>
          <p:cNvSpPr txBox="1"/>
          <p:nvPr/>
        </p:nvSpPr>
        <p:spPr>
          <a:xfrm>
            <a:off x="7844621" y="6155636"/>
            <a:ext cx="2162780" cy="307777"/>
          </a:xfrm>
          <a:prstGeom prst="rect">
            <a:avLst/>
          </a:prstGeom>
          <a:noFill/>
        </p:spPr>
        <p:txBody>
          <a:bodyPr wrap="square" rtlCol="0">
            <a:spAutoFit/>
          </a:bodyPr>
          <a:lstStyle/>
          <a:p>
            <a:r>
              <a:rPr lang="en-US" sz="1400" dirty="0">
                <a:solidFill>
                  <a:schemeClr val="bg1"/>
                </a:solidFill>
              </a:rPr>
              <a:t>Photo by Joe </a:t>
            </a:r>
            <a:r>
              <a:rPr lang="en-US" sz="1400" dirty="0" err="1">
                <a:solidFill>
                  <a:schemeClr val="bg1"/>
                </a:solidFill>
              </a:rPr>
              <a:t>Reynes</a:t>
            </a:r>
            <a:endParaRPr lang="en-US" sz="1400" dirty="0">
              <a:solidFill>
                <a:schemeClr val="bg1"/>
              </a:solidFill>
            </a:endParaRPr>
          </a:p>
        </p:txBody>
      </p:sp>
      <p:pic>
        <p:nvPicPr>
          <p:cNvPr id="5" name="Picture 4">
            <a:extLst>
              <a:ext uri="{FF2B5EF4-FFF2-40B4-BE49-F238E27FC236}">
                <a16:creationId xmlns:a16="http://schemas.microsoft.com/office/drawing/2014/main" id="{0DA855CF-BD64-23D3-242B-7ACFDDD3F2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4542" y="702364"/>
            <a:ext cx="6268278" cy="5168349"/>
          </a:xfrm>
          <a:prstGeom prst="rect">
            <a:avLst/>
          </a:prstGeom>
        </p:spPr>
      </p:pic>
    </p:spTree>
    <p:extLst>
      <p:ext uri="{BB962C8B-B14F-4D97-AF65-F5344CB8AC3E}">
        <p14:creationId xmlns:p14="http://schemas.microsoft.com/office/powerpoint/2010/main" val="348808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81E1BCD-1355-F4EB-8D1A-700A8D795B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7D0E03-386F-3013-8EC4-2CB1F03C439F}"/>
              </a:ext>
            </a:extLst>
          </p:cNvPr>
          <p:cNvSpPr>
            <a:spLocks noGrp="1"/>
          </p:cNvSpPr>
          <p:nvPr>
            <p:ph type="title"/>
          </p:nvPr>
        </p:nvSpPr>
        <p:spPr>
          <a:xfrm>
            <a:off x="0" y="154609"/>
            <a:ext cx="12192000" cy="1327353"/>
          </a:xfrm>
          <a:solidFill>
            <a:schemeClr val="accent1">
              <a:lumMod val="60000"/>
              <a:lumOff val="40000"/>
            </a:schemeClr>
          </a:solidFill>
        </p:spPr>
        <p:txBody>
          <a:bodyPr>
            <a:normAutofit fontScale="90000"/>
          </a:bodyPr>
          <a:lstStyle/>
          <a:p>
            <a:pPr algn="ctr" rtl="0"/>
            <a:br>
              <a:rPr lang="en-US" sz="4400" b="0" dirty="0">
                <a:effectLst/>
                <a:latin typeface="+mn-lt"/>
              </a:rPr>
            </a:br>
            <a:r>
              <a:rPr lang="en-US" sz="4900" b="1" dirty="0">
                <a:effectLst/>
              </a:rPr>
              <a:t>BLUE LIGHT </a:t>
            </a:r>
            <a:r>
              <a:rPr lang="en-US" sz="4900" b="1" dirty="0"/>
              <a:t>WAVES </a:t>
            </a:r>
            <a:r>
              <a:rPr lang="en-US" sz="4900" b="1" dirty="0">
                <a:effectLst/>
              </a:rPr>
              <a:t>INCREASE GLARE &amp; SAFETY ISSUES</a:t>
            </a:r>
            <a:br>
              <a:rPr lang="en-US" sz="4900" b="1" dirty="0"/>
            </a:br>
            <a:endParaRPr lang="en-US" sz="4900" b="1" dirty="0"/>
          </a:p>
        </p:txBody>
      </p:sp>
      <p:sp>
        <p:nvSpPr>
          <p:cNvPr id="4" name="Content Placeholder 3">
            <a:extLst>
              <a:ext uri="{FF2B5EF4-FFF2-40B4-BE49-F238E27FC236}">
                <a16:creationId xmlns:a16="http://schemas.microsoft.com/office/drawing/2014/main" id="{06C545BE-254B-AB78-F6D6-3DD84B51E181}"/>
              </a:ext>
            </a:extLst>
          </p:cNvPr>
          <p:cNvSpPr>
            <a:spLocks noGrp="1"/>
          </p:cNvSpPr>
          <p:nvPr>
            <p:ph sz="half" idx="2"/>
          </p:nvPr>
        </p:nvSpPr>
        <p:spPr>
          <a:xfrm>
            <a:off x="5882933" y="1712861"/>
            <a:ext cx="5573253" cy="4564822"/>
          </a:xfrm>
        </p:spPr>
        <p:txBody>
          <a:bodyPr>
            <a:noAutofit/>
          </a:bodyPr>
          <a:lstStyle/>
          <a:p>
            <a:pPr marL="0" indent="0">
              <a:buNone/>
            </a:pPr>
            <a:r>
              <a:rPr lang="en-US" sz="2800" dirty="0">
                <a:solidFill>
                  <a:schemeClr val="bg1"/>
                </a:solidFill>
              </a:rPr>
              <a:t>American Medical Association (AMA), states white/blue light </a:t>
            </a:r>
            <a:r>
              <a:rPr lang="en-US" sz="2800" dirty="0">
                <a:solidFill>
                  <a:schemeClr val="accent1">
                    <a:lumMod val="60000"/>
                    <a:lumOff val="40000"/>
                  </a:schemeClr>
                </a:solidFill>
              </a:rPr>
              <a:t>increases discomfort and disability glare.</a:t>
            </a:r>
            <a:r>
              <a:rPr lang="en-US" dirty="0">
                <a:solidFill>
                  <a:schemeClr val="bg1"/>
                </a:solidFill>
              </a:rPr>
              <a:t> </a:t>
            </a:r>
          </a:p>
          <a:p>
            <a:pPr marL="0" indent="0">
              <a:buNone/>
            </a:pPr>
            <a:r>
              <a:rPr lang="en-US" sz="2800" dirty="0">
                <a:solidFill>
                  <a:schemeClr val="bg1"/>
                </a:solidFill>
              </a:rPr>
              <a:t>Eyes </a:t>
            </a:r>
            <a:r>
              <a:rPr lang="en-US" dirty="0">
                <a:solidFill>
                  <a:schemeClr val="bg1"/>
                </a:solidFill>
              </a:rPr>
              <a:t>cannot quickly</a:t>
            </a:r>
            <a:r>
              <a:rPr lang="en-US" sz="2800" dirty="0">
                <a:solidFill>
                  <a:schemeClr val="bg1"/>
                </a:solidFill>
              </a:rPr>
              <a:t> adjust from</a:t>
            </a:r>
            <a:r>
              <a:rPr lang="en-US" dirty="0">
                <a:solidFill>
                  <a:schemeClr val="bg1"/>
                </a:solidFill>
              </a:rPr>
              <a:t> the sharp contrast between</a:t>
            </a:r>
            <a:r>
              <a:rPr lang="en-US" sz="2800" dirty="0">
                <a:solidFill>
                  <a:schemeClr val="bg1"/>
                </a:solidFill>
              </a:rPr>
              <a:t> light </a:t>
            </a:r>
            <a:r>
              <a:rPr lang="en-US" dirty="0">
                <a:solidFill>
                  <a:schemeClr val="bg1"/>
                </a:solidFill>
              </a:rPr>
              <a:t>and</a:t>
            </a:r>
            <a:r>
              <a:rPr lang="en-US" sz="2800" dirty="0">
                <a:solidFill>
                  <a:schemeClr val="bg1"/>
                </a:solidFill>
              </a:rPr>
              <a:t> dark, which impacts safety.  </a:t>
            </a:r>
          </a:p>
          <a:p>
            <a:pPr marL="0" indent="0">
              <a:buNone/>
            </a:pPr>
            <a:r>
              <a:rPr lang="en-US" sz="2800" dirty="0">
                <a:solidFill>
                  <a:schemeClr val="bg1"/>
                </a:solidFill>
              </a:rPr>
              <a:t>Especially dangerous for both Pedestrians and drivers.  They become</a:t>
            </a:r>
            <a:r>
              <a:rPr lang="en-US" dirty="0">
                <a:solidFill>
                  <a:schemeClr val="bg1"/>
                </a:solidFill>
              </a:rPr>
              <a:t> temporarily blinded. </a:t>
            </a:r>
          </a:p>
          <a:p>
            <a:pPr marL="0" indent="0">
              <a:buNone/>
            </a:pPr>
            <a:endParaRPr lang="en-US" sz="2800" dirty="0">
              <a:solidFill>
                <a:schemeClr val="bg1"/>
              </a:solidFill>
            </a:endParaRPr>
          </a:p>
          <a:p>
            <a:pPr marL="0" indent="0">
              <a:buNone/>
            </a:pPr>
            <a:endParaRPr lang="en-US" sz="2800" dirty="0"/>
          </a:p>
        </p:txBody>
      </p:sp>
      <p:pic>
        <p:nvPicPr>
          <p:cNvPr id="8" name="Content Placeholder 7">
            <a:extLst>
              <a:ext uri="{FF2B5EF4-FFF2-40B4-BE49-F238E27FC236}">
                <a16:creationId xmlns:a16="http://schemas.microsoft.com/office/drawing/2014/main" id="{22D8C64B-9911-7BC4-D899-969A1D587D9C}"/>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00144" y="1580527"/>
            <a:ext cx="4927600" cy="4564821"/>
          </a:xfrm>
        </p:spPr>
      </p:pic>
    </p:spTree>
    <p:extLst>
      <p:ext uri="{BB962C8B-B14F-4D97-AF65-F5344CB8AC3E}">
        <p14:creationId xmlns:p14="http://schemas.microsoft.com/office/powerpoint/2010/main" val="2638154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510BEBD-2C1A-C7DF-3FB4-66FA26C25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66AF3A-0FA6-E1D1-6F30-580CBA7AE0E1}"/>
              </a:ext>
            </a:extLst>
          </p:cNvPr>
          <p:cNvSpPr>
            <a:spLocks noGrp="1"/>
          </p:cNvSpPr>
          <p:nvPr>
            <p:ph type="title"/>
          </p:nvPr>
        </p:nvSpPr>
        <p:spPr>
          <a:xfrm>
            <a:off x="0" y="198783"/>
            <a:ext cx="12192000" cy="1007165"/>
          </a:xfrm>
          <a:solidFill>
            <a:schemeClr val="accent1">
              <a:lumMod val="60000"/>
              <a:lumOff val="40000"/>
            </a:schemeClr>
          </a:solidFill>
        </p:spPr>
        <p:txBody>
          <a:bodyPr>
            <a:normAutofit fontScale="90000"/>
          </a:bodyPr>
          <a:lstStyle/>
          <a:p>
            <a:pPr algn="ctr" rtl="0"/>
            <a:br>
              <a:rPr lang="en-US" sz="4400" b="0" dirty="0">
                <a:effectLst/>
                <a:latin typeface="+mn-lt"/>
              </a:rPr>
            </a:br>
            <a:r>
              <a:rPr lang="en-US" sz="4900" b="1" dirty="0">
                <a:effectLst/>
              </a:rPr>
              <a:t>BL</a:t>
            </a:r>
            <a:r>
              <a:rPr lang="en-US" sz="4900" b="1" dirty="0"/>
              <a:t>INDED BY THE LIGHT</a:t>
            </a:r>
            <a:r>
              <a:rPr lang="en-US" sz="4900" b="1" dirty="0">
                <a:effectLst/>
              </a:rPr>
              <a:t> </a:t>
            </a:r>
            <a:br>
              <a:rPr lang="en-US" sz="4900" b="1" dirty="0">
                <a:effectLst/>
              </a:rPr>
            </a:br>
            <a:endParaRPr lang="en-US" sz="4900" b="1" dirty="0"/>
          </a:p>
        </p:txBody>
      </p:sp>
      <p:sp>
        <p:nvSpPr>
          <p:cNvPr id="10" name="Text Placeholder 9">
            <a:extLst>
              <a:ext uri="{FF2B5EF4-FFF2-40B4-BE49-F238E27FC236}">
                <a16:creationId xmlns:a16="http://schemas.microsoft.com/office/drawing/2014/main" id="{EA8E0ABB-2855-1A3D-FE22-65AD315CFAFC}"/>
              </a:ext>
            </a:extLst>
          </p:cNvPr>
          <p:cNvSpPr>
            <a:spLocks noGrp="1"/>
          </p:cNvSpPr>
          <p:nvPr>
            <p:ph type="body" idx="1"/>
          </p:nvPr>
        </p:nvSpPr>
        <p:spPr>
          <a:xfrm>
            <a:off x="455475" y="1378226"/>
            <a:ext cx="5157787" cy="805085"/>
          </a:xfrm>
        </p:spPr>
        <p:txBody>
          <a:bodyPr>
            <a:normAutofit/>
          </a:bodyPr>
          <a:lstStyle/>
          <a:p>
            <a:pPr algn="ctr"/>
            <a:r>
              <a:rPr lang="en-US" dirty="0">
                <a:solidFill>
                  <a:schemeClr val="bg1"/>
                </a:solidFill>
              </a:rPr>
              <a:t>Temporarily blinded as short blue waves scatter within the eye</a:t>
            </a:r>
          </a:p>
        </p:txBody>
      </p:sp>
      <p:pic>
        <p:nvPicPr>
          <p:cNvPr id="9" name="Content Placeholder 8">
            <a:extLst>
              <a:ext uri="{FF2B5EF4-FFF2-40B4-BE49-F238E27FC236}">
                <a16:creationId xmlns:a16="http://schemas.microsoft.com/office/drawing/2014/main" id="{18BF2E59-86DF-552B-CACB-97C75CB5DDD6}"/>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3911" t="2773" r="3835"/>
          <a:stretch/>
        </p:blipFill>
        <p:spPr>
          <a:xfrm>
            <a:off x="479972" y="2517843"/>
            <a:ext cx="5335587" cy="3776939"/>
          </a:xfrm>
        </p:spPr>
      </p:pic>
      <p:sp>
        <p:nvSpPr>
          <p:cNvPr id="11" name="Text Placeholder 10">
            <a:extLst>
              <a:ext uri="{FF2B5EF4-FFF2-40B4-BE49-F238E27FC236}">
                <a16:creationId xmlns:a16="http://schemas.microsoft.com/office/drawing/2014/main" id="{75054DCE-3574-7BDE-4EC5-BE7F2594DC07}"/>
              </a:ext>
            </a:extLst>
          </p:cNvPr>
          <p:cNvSpPr>
            <a:spLocks noGrp="1"/>
          </p:cNvSpPr>
          <p:nvPr>
            <p:ph type="body" sz="quarter" idx="3"/>
          </p:nvPr>
        </p:nvSpPr>
        <p:spPr>
          <a:xfrm>
            <a:off x="6371603" y="1378226"/>
            <a:ext cx="5157787" cy="805085"/>
          </a:xfrm>
        </p:spPr>
        <p:txBody>
          <a:bodyPr>
            <a:normAutofit/>
          </a:bodyPr>
          <a:lstStyle/>
          <a:p>
            <a:pPr algn="ctr"/>
            <a:r>
              <a:rPr lang="en-US" dirty="0">
                <a:solidFill>
                  <a:schemeClr val="bg1"/>
                </a:solidFill>
              </a:rPr>
              <a:t>Improved lighting </a:t>
            </a:r>
          </a:p>
        </p:txBody>
      </p:sp>
      <p:sp>
        <p:nvSpPr>
          <p:cNvPr id="4" name="Content Placeholder 3">
            <a:extLst>
              <a:ext uri="{FF2B5EF4-FFF2-40B4-BE49-F238E27FC236}">
                <a16:creationId xmlns:a16="http://schemas.microsoft.com/office/drawing/2014/main" id="{1CAEA6C9-2F4C-9BF2-C426-C1C97CD21134}"/>
              </a:ext>
            </a:extLst>
          </p:cNvPr>
          <p:cNvSpPr>
            <a:spLocks noGrp="1"/>
          </p:cNvSpPr>
          <p:nvPr>
            <p:ph sz="quarter" idx="4"/>
          </p:nvPr>
        </p:nvSpPr>
        <p:spPr/>
        <p:txBody>
          <a:bodyPr>
            <a:noAutofit/>
          </a:bodyPr>
          <a:lstStyle/>
          <a:p>
            <a:pPr marL="0" indent="0">
              <a:buNone/>
            </a:pPr>
            <a:r>
              <a:rPr lang="en-US" sz="2800" dirty="0">
                <a:solidFill>
                  <a:schemeClr val="accent1">
                    <a:lumMod val="60000"/>
                    <a:lumOff val="40000"/>
                  </a:schemeClr>
                </a:solidFill>
              </a:rPr>
              <a:t>.</a:t>
            </a:r>
            <a:r>
              <a:rPr lang="en-US" dirty="0">
                <a:solidFill>
                  <a:schemeClr val="bg1"/>
                </a:solidFill>
              </a:rPr>
              <a:t> </a:t>
            </a:r>
            <a:endParaRPr lang="en-US" sz="2800" dirty="0">
              <a:solidFill>
                <a:schemeClr val="bg1"/>
              </a:solidFill>
            </a:endParaRPr>
          </a:p>
          <a:p>
            <a:pPr marL="0" indent="0">
              <a:buNone/>
            </a:pPr>
            <a:endParaRPr lang="en-US" sz="2800" dirty="0"/>
          </a:p>
        </p:txBody>
      </p:sp>
      <p:pic>
        <p:nvPicPr>
          <p:cNvPr id="13" name="Picture 12">
            <a:extLst>
              <a:ext uri="{FF2B5EF4-FFF2-40B4-BE49-F238E27FC236}">
                <a16:creationId xmlns:a16="http://schemas.microsoft.com/office/drawing/2014/main" id="{A3BB3E0F-7D78-D303-D36A-966172C151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5362" y="2505075"/>
            <a:ext cx="5306666" cy="3789708"/>
          </a:xfrm>
          <a:prstGeom prst="rect">
            <a:avLst/>
          </a:prstGeom>
        </p:spPr>
      </p:pic>
    </p:spTree>
    <p:extLst>
      <p:ext uri="{BB962C8B-B14F-4D97-AF65-F5344CB8AC3E}">
        <p14:creationId xmlns:p14="http://schemas.microsoft.com/office/powerpoint/2010/main" val="166366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1DB809-C57B-EB43-22CF-5A80E6D6D5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3666" y="499337"/>
            <a:ext cx="6394485" cy="4401435"/>
          </a:xfrm>
          <a:prstGeom prst="rect">
            <a:avLst/>
          </a:prstGeom>
        </p:spPr>
      </p:pic>
      <p:pic>
        <p:nvPicPr>
          <p:cNvPr id="3" name="Picture 2">
            <a:extLst>
              <a:ext uri="{FF2B5EF4-FFF2-40B4-BE49-F238E27FC236}">
                <a16:creationId xmlns:a16="http://schemas.microsoft.com/office/drawing/2014/main" id="{28D651F1-EC63-8B20-CFFB-4F966627EA4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05903" y="528647"/>
            <a:ext cx="5543148" cy="4372125"/>
          </a:xfrm>
          <a:prstGeom prst="rect">
            <a:avLst/>
          </a:prstGeom>
        </p:spPr>
      </p:pic>
      <p:sp>
        <p:nvSpPr>
          <p:cNvPr id="7" name="TextBox 6">
            <a:extLst>
              <a:ext uri="{FF2B5EF4-FFF2-40B4-BE49-F238E27FC236}">
                <a16:creationId xmlns:a16="http://schemas.microsoft.com/office/drawing/2014/main" id="{0CB7B84F-5CA6-8253-A6E9-4C00A67397A0}"/>
              </a:ext>
            </a:extLst>
          </p:cNvPr>
          <p:cNvSpPr txBox="1"/>
          <p:nvPr/>
        </p:nvSpPr>
        <p:spPr>
          <a:xfrm>
            <a:off x="504497" y="5221357"/>
            <a:ext cx="11351172" cy="1107996"/>
          </a:xfrm>
          <a:prstGeom prst="rect">
            <a:avLst/>
          </a:prstGeom>
          <a:noFill/>
        </p:spPr>
        <p:txBody>
          <a:bodyPr wrap="square" rtlCol="0">
            <a:spAutoFit/>
          </a:bodyPr>
          <a:lstStyle/>
          <a:p>
            <a:pPr algn="ctr"/>
            <a:r>
              <a:rPr lang="en-US" sz="2800" dirty="0">
                <a:solidFill>
                  <a:schemeClr val="bg1"/>
                </a:solidFill>
              </a:rPr>
              <a:t>G</a:t>
            </a:r>
            <a:r>
              <a:rPr lang="en-US" sz="2800" b="0" i="0" dirty="0">
                <a:solidFill>
                  <a:schemeClr val="bg1"/>
                </a:solidFill>
                <a:effectLst/>
              </a:rPr>
              <a:t>lare from floodlights increases dark shadows preventing the human eye to adjust to see what’s there.  Do you see the figure on the right?                                                                                                                 </a:t>
            </a:r>
            <a:r>
              <a:rPr lang="en-US" sz="1000" b="0" i="0" dirty="0">
                <a:solidFill>
                  <a:schemeClr val="bg1"/>
                </a:solidFill>
                <a:effectLst/>
              </a:rPr>
              <a:t>Photos by </a:t>
            </a:r>
            <a:r>
              <a:rPr lang="en-US" sz="1000" b="0" i="0" dirty="0">
                <a:solidFill>
                  <a:schemeClr val="bg1"/>
                </a:solidFill>
                <a:effectLst/>
                <a:hlinkClick r:id="rId5">
                  <a:extLst>
                    <a:ext uri="{A12FA001-AC4F-418D-AE19-62706E023703}">
                      <ahyp:hlinkClr xmlns:ahyp="http://schemas.microsoft.com/office/drawing/2018/hyperlinkcolor" val="tx"/>
                    </a:ext>
                  </a:extLst>
                </a:hlinkClick>
              </a:rPr>
              <a:t>Ken Walczak</a:t>
            </a:r>
            <a:r>
              <a:rPr lang="en-US" sz="1000" dirty="0">
                <a:solidFill>
                  <a:schemeClr val="bg1"/>
                </a:solidFill>
                <a:cs typeface="Arial" panose="020B0604020202020204" pitchFamily="34" charset="0"/>
              </a:rPr>
              <a:t> </a:t>
            </a:r>
          </a:p>
        </p:txBody>
      </p:sp>
    </p:spTree>
    <p:extLst>
      <p:ext uri="{BB962C8B-B14F-4D97-AF65-F5344CB8AC3E}">
        <p14:creationId xmlns:p14="http://schemas.microsoft.com/office/powerpoint/2010/main" val="3593117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FECF2-F144-FD00-2C35-CABC379E65B5}"/>
              </a:ext>
            </a:extLst>
          </p:cNvPr>
          <p:cNvSpPr>
            <a:spLocks noGrp="1"/>
          </p:cNvSpPr>
          <p:nvPr>
            <p:ph type="title"/>
          </p:nvPr>
        </p:nvSpPr>
        <p:spPr>
          <a:xfrm>
            <a:off x="560439" y="104775"/>
            <a:ext cx="10609006" cy="1325563"/>
          </a:xfrm>
        </p:spPr>
        <p:txBody>
          <a:bodyPr/>
          <a:lstStyle/>
          <a:p>
            <a:pPr algn="ctr"/>
            <a:r>
              <a:rPr lang="en-US" dirty="0">
                <a:solidFill>
                  <a:schemeClr val="bg1"/>
                </a:solidFill>
              </a:rPr>
              <a:t>BRIGHTER ISN’T ALWAYS SAFER</a:t>
            </a:r>
          </a:p>
        </p:txBody>
      </p:sp>
      <p:sp>
        <p:nvSpPr>
          <p:cNvPr id="3" name="Text Placeholder 2">
            <a:extLst>
              <a:ext uri="{FF2B5EF4-FFF2-40B4-BE49-F238E27FC236}">
                <a16:creationId xmlns:a16="http://schemas.microsoft.com/office/drawing/2014/main" id="{7EAEE58B-E08A-EC52-1ECD-EE12F66E98DF}"/>
              </a:ext>
            </a:extLst>
          </p:cNvPr>
          <p:cNvSpPr>
            <a:spLocks noGrp="1"/>
          </p:cNvSpPr>
          <p:nvPr>
            <p:ph type="body" idx="1"/>
          </p:nvPr>
        </p:nvSpPr>
        <p:spPr>
          <a:xfrm>
            <a:off x="834779" y="1377617"/>
            <a:ext cx="4815577" cy="590089"/>
          </a:xfrm>
        </p:spPr>
        <p:txBody>
          <a:bodyPr>
            <a:normAutofit/>
          </a:bodyPr>
          <a:lstStyle/>
          <a:p>
            <a:pPr algn="ctr"/>
            <a:r>
              <a:rPr lang="en-US" dirty="0">
                <a:solidFill>
                  <a:schemeClr val="bg1"/>
                </a:solidFill>
              </a:rPr>
              <a:t>The man in the light</a:t>
            </a:r>
          </a:p>
        </p:txBody>
      </p:sp>
      <p:pic>
        <p:nvPicPr>
          <p:cNvPr id="8" name="Content Placeholder 7">
            <a:extLst>
              <a:ext uri="{FF2B5EF4-FFF2-40B4-BE49-F238E27FC236}">
                <a16:creationId xmlns:a16="http://schemas.microsoft.com/office/drawing/2014/main" id="{164BA7E3-3A25-3A44-1727-B96F2867063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179871" y="2322195"/>
            <a:ext cx="4125392" cy="3684588"/>
          </a:xfrm>
        </p:spPr>
      </p:pic>
      <p:sp>
        <p:nvSpPr>
          <p:cNvPr id="5" name="Text Placeholder 4">
            <a:extLst>
              <a:ext uri="{FF2B5EF4-FFF2-40B4-BE49-F238E27FC236}">
                <a16:creationId xmlns:a16="http://schemas.microsoft.com/office/drawing/2014/main" id="{1B94AC1B-9D39-4969-2F7C-FE358CEFC407}"/>
              </a:ext>
            </a:extLst>
          </p:cNvPr>
          <p:cNvSpPr>
            <a:spLocks noGrp="1"/>
          </p:cNvSpPr>
          <p:nvPr>
            <p:ph type="body" sz="quarter" idx="3"/>
          </p:nvPr>
        </p:nvSpPr>
        <p:spPr>
          <a:xfrm>
            <a:off x="6096000" y="1323966"/>
            <a:ext cx="5183188" cy="590089"/>
          </a:xfrm>
        </p:spPr>
        <p:txBody>
          <a:bodyPr>
            <a:normAutofit/>
          </a:bodyPr>
          <a:lstStyle/>
          <a:p>
            <a:pPr algn="ctr"/>
            <a:r>
              <a:rPr lang="en-US" dirty="0">
                <a:solidFill>
                  <a:schemeClr val="bg1"/>
                </a:solidFill>
              </a:rPr>
              <a:t>The man in the dark</a:t>
            </a:r>
          </a:p>
        </p:txBody>
      </p:sp>
      <p:pic>
        <p:nvPicPr>
          <p:cNvPr id="10" name="Content Placeholder 9">
            <a:extLst>
              <a:ext uri="{FF2B5EF4-FFF2-40B4-BE49-F238E27FC236}">
                <a16:creationId xmlns:a16="http://schemas.microsoft.com/office/drawing/2014/main" id="{824FA27C-3CA2-FFF5-2BD4-12FEFD9AB8DF}"/>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444201" y="2306680"/>
            <a:ext cx="4725244" cy="3684588"/>
          </a:xfrm>
        </p:spPr>
      </p:pic>
      <p:sp>
        <p:nvSpPr>
          <p:cNvPr id="4" name="TextBox 3">
            <a:extLst>
              <a:ext uri="{FF2B5EF4-FFF2-40B4-BE49-F238E27FC236}">
                <a16:creationId xmlns:a16="http://schemas.microsoft.com/office/drawing/2014/main" id="{10E60C22-6A25-FD3F-0171-FF7077F98A51}"/>
              </a:ext>
            </a:extLst>
          </p:cNvPr>
          <p:cNvSpPr txBox="1"/>
          <p:nvPr/>
        </p:nvSpPr>
        <p:spPr>
          <a:xfrm>
            <a:off x="9025460" y="6383893"/>
            <a:ext cx="2143985" cy="369332"/>
          </a:xfrm>
          <a:prstGeom prst="rect">
            <a:avLst/>
          </a:prstGeom>
          <a:noFill/>
        </p:spPr>
        <p:txBody>
          <a:bodyPr wrap="none" rtlCol="0">
            <a:spAutoFit/>
          </a:bodyPr>
          <a:lstStyle/>
          <a:p>
            <a:r>
              <a:rPr lang="en-US" dirty="0">
                <a:solidFill>
                  <a:schemeClr val="bg1"/>
                </a:solidFill>
              </a:rPr>
              <a:t>Photos from </a:t>
            </a:r>
            <a:r>
              <a:rPr lang="en-US" dirty="0" err="1">
                <a:solidFill>
                  <a:schemeClr val="bg1"/>
                </a:solidFill>
              </a:rPr>
              <a:t>DarkSky</a:t>
            </a:r>
            <a:endParaRPr lang="en-US" dirty="0">
              <a:solidFill>
                <a:schemeClr val="bg1"/>
              </a:solidFill>
            </a:endParaRPr>
          </a:p>
        </p:txBody>
      </p:sp>
    </p:spTree>
    <p:extLst>
      <p:ext uri="{BB962C8B-B14F-4D97-AF65-F5344CB8AC3E}">
        <p14:creationId xmlns:p14="http://schemas.microsoft.com/office/powerpoint/2010/main" val="2244819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8222DE-C0D4-6AD0-DB29-A437F15AA076}"/>
              </a:ext>
            </a:extLst>
          </p:cNvPr>
          <p:cNvPicPr>
            <a:picLocks noChangeAspect="1"/>
          </p:cNvPicPr>
          <p:nvPr/>
        </p:nvPicPr>
        <p:blipFill>
          <a:blip r:embed="rId3"/>
          <a:stretch>
            <a:fillRect/>
          </a:stretch>
        </p:blipFill>
        <p:spPr>
          <a:xfrm>
            <a:off x="132080" y="91440"/>
            <a:ext cx="11877040" cy="6582621"/>
          </a:xfrm>
          <a:prstGeom prst="rect">
            <a:avLst/>
          </a:prstGeom>
        </p:spPr>
      </p:pic>
      <p:sp>
        <p:nvSpPr>
          <p:cNvPr id="3" name="TextBox 2">
            <a:extLst>
              <a:ext uri="{FF2B5EF4-FFF2-40B4-BE49-F238E27FC236}">
                <a16:creationId xmlns:a16="http://schemas.microsoft.com/office/drawing/2014/main" id="{5F313913-173F-63FC-6794-7B200C2100EB}"/>
              </a:ext>
            </a:extLst>
          </p:cNvPr>
          <p:cNvSpPr txBox="1"/>
          <p:nvPr/>
        </p:nvSpPr>
        <p:spPr>
          <a:xfrm>
            <a:off x="132080" y="6294569"/>
            <a:ext cx="2794000" cy="246221"/>
          </a:xfrm>
          <a:prstGeom prst="rect">
            <a:avLst/>
          </a:prstGeom>
          <a:noFill/>
        </p:spPr>
        <p:txBody>
          <a:bodyPr wrap="square" rtlCol="0">
            <a:spAutoFit/>
          </a:bodyPr>
          <a:lstStyle/>
          <a:p>
            <a:r>
              <a:rPr lang="en-US" sz="1000" dirty="0">
                <a:solidFill>
                  <a:schemeClr val="bg1"/>
                </a:solidFill>
              </a:rPr>
              <a:t>Slide from Laura Greenleaf</a:t>
            </a:r>
          </a:p>
        </p:txBody>
      </p:sp>
    </p:spTree>
    <p:extLst>
      <p:ext uri="{BB962C8B-B14F-4D97-AF65-F5344CB8AC3E}">
        <p14:creationId xmlns:p14="http://schemas.microsoft.com/office/powerpoint/2010/main" val="3568797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594D0-09B8-3CD6-28CB-950606BE815A}"/>
              </a:ext>
            </a:extLst>
          </p:cNvPr>
          <p:cNvSpPr>
            <a:spLocks noGrp="1"/>
          </p:cNvSpPr>
          <p:nvPr>
            <p:ph type="title"/>
          </p:nvPr>
        </p:nvSpPr>
        <p:spPr>
          <a:xfrm>
            <a:off x="177800" y="107172"/>
            <a:ext cx="11836400" cy="1355868"/>
          </a:xfrm>
          <a:solidFill>
            <a:schemeClr val="accent1">
              <a:lumMod val="60000"/>
              <a:lumOff val="40000"/>
            </a:schemeClr>
          </a:solidFill>
        </p:spPr>
        <p:txBody>
          <a:bodyPr>
            <a:noAutofit/>
          </a:bodyPr>
          <a:lstStyle/>
          <a:p>
            <a:pPr algn="ctr">
              <a:lnSpc>
                <a:spcPct val="100000"/>
              </a:lnSpc>
            </a:pPr>
            <a:r>
              <a:rPr lang="en-US" b="1" dirty="0"/>
              <a:t>THE FIVE PRINCIPLES OF RESPONSIBLE</a:t>
            </a:r>
            <a:br>
              <a:rPr lang="en-US" b="1" dirty="0"/>
            </a:br>
            <a:r>
              <a:rPr lang="en-US" b="1" dirty="0"/>
              <a:t> OUTDOOR LIGHTING</a:t>
            </a:r>
          </a:p>
        </p:txBody>
      </p:sp>
      <p:sp>
        <p:nvSpPr>
          <p:cNvPr id="3" name="Content Placeholder 2">
            <a:extLst>
              <a:ext uri="{FF2B5EF4-FFF2-40B4-BE49-F238E27FC236}">
                <a16:creationId xmlns:a16="http://schemas.microsoft.com/office/drawing/2014/main" id="{FE8AA72D-F99D-FCBB-E419-9C533BEDC785}"/>
              </a:ext>
            </a:extLst>
          </p:cNvPr>
          <p:cNvSpPr>
            <a:spLocks noGrp="1"/>
          </p:cNvSpPr>
          <p:nvPr>
            <p:ph sz="half" idx="1"/>
          </p:nvPr>
        </p:nvSpPr>
        <p:spPr>
          <a:xfrm>
            <a:off x="416560" y="1681655"/>
            <a:ext cx="5679440" cy="4902025"/>
          </a:xfrm>
        </p:spPr>
        <p:txBody>
          <a:bodyPr>
            <a:normAutofit/>
          </a:bodyPr>
          <a:lstStyle/>
          <a:p>
            <a:pPr marL="0" indent="0">
              <a:buNone/>
            </a:pPr>
            <a:r>
              <a:rPr lang="en-US" dirty="0" err="1">
                <a:solidFill>
                  <a:schemeClr val="bg1"/>
                </a:solidFill>
              </a:rPr>
              <a:t>DarkSky</a:t>
            </a:r>
            <a:r>
              <a:rPr lang="en-US" dirty="0">
                <a:solidFill>
                  <a:schemeClr val="bg1"/>
                </a:solidFill>
              </a:rPr>
              <a:t>/IES Five</a:t>
            </a:r>
            <a:r>
              <a:rPr lang="en-US" sz="2800" dirty="0">
                <a:solidFill>
                  <a:schemeClr val="bg1"/>
                </a:solidFill>
              </a:rPr>
              <a:t> </a:t>
            </a:r>
            <a:r>
              <a:rPr lang="en-US" dirty="0">
                <a:solidFill>
                  <a:schemeClr val="bg1"/>
                </a:solidFill>
              </a:rPr>
              <a:t>Principles of Responsible Outdoor Lighting:</a:t>
            </a:r>
            <a:endParaRPr lang="en-US" sz="2800" dirty="0">
              <a:solidFill>
                <a:schemeClr val="bg1"/>
              </a:solidFill>
              <a:latin typeface="Arial" panose="020B0604020202020204" pitchFamily="34" charset="0"/>
              <a:cs typeface="Arial" panose="020B0604020202020204" pitchFamily="34" charset="0"/>
            </a:endParaRPr>
          </a:p>
          <a:p>
            <a:pPr lvl="1">
              <a:buFont typeface="Arial" panose="020B0604020202020204" pitchFamily="34" charset="0"/>
              <a:buChar char="•"/>
            </a:pPr>
            <a:r>
              <a:rPr lang="en-US" sz="2800" u="sng" dirty="0">
                <a:solidFill>
                  <a:srgbClr val="FFC000"/>
                </a:solidFill>
              </a:rPr>
              <a:t>Useful</a:t>
            </a:r>
            <a:r>
              <a:rPr lang="en-US" sz="2800" dirty="0">
                <a:solidFill>
                  <a:schemeClr val="bg1"/>
                </a:solidFill>
              </a:rPr>
              <a:t>:  have a clear purpose and use only when needed. </a:t>
            </a:r>
          </a:p>
          <a:p>
            <a:pPr lvl="1">
              <a:buFont typeface="Arial" panose="020B0604020202020204" pitchFamily="34" charset="0"/>
              <a:buChar char="•"/>
            </a:pPr>
            <a:r>
              <a:rPr lang="en-US" sz="2800" u="sng" dirty="0">
                <a:solidFill>
                  <a:srgbClr val="FFC000"/>
                </a:solidFill>
              </a:rPr>
              <a:t>Targeted</a:t>
            </a:r>
            <a:r>
              <a:rPr lang="en-US" sz="2800" dirty="0">
                <a:solidFill>
                  <a:schemeClr val="bg1"/>
                </a:solidFill>
              </a:rPr>
              <a:t>: Direct light where needed.  </a:t>
            </a:r>
          </a:p>
          <a:p>
            <a:pPr lvl="1">
              <a:buFont typeface="Arial" panose="020B0604020202020204" pitchFamily="34" charset="0"/>
              <a:buChar char="•"/>
            </a:pPr>
            <a:r>
              <a:rPr lang="en-US" sz="2800" u="sng" dirty="0">
                <a:solidFill>
                  <a:srgbClr val="FFC000"/>
                </a:solidFill>
              </a:rPr>
              <a:t>Low Level</a:t>
            </a:r>
            <a:r>
              <a:rPr lang="en-US" sz="2800" dirty="0">
                <a:solidFill>
                  <a:srgbClr val="FFC000"/>
                </a:solidFill>
              </a:rPr>
              <a:t>: </a:t>
            </a:r>
            <a:r>
              <a:rPr lang="en-US" sz="2800" dirty="0">
                <a:solidFill>
                  <a:schemeClr val="bg1"/>
                </a:solidFill>
              </a:rPr>
              <a:t>Use the minimal amount of light needed.</a:t>
            </a:r>
          </a:p>
          <a:p>
            <a:pPr lvl="1">
              <a:buFont typeface="Arial" panose="020B0604020202020204" pitchFamily="34" charset="0"/>
              <a:buChar char="•"/>
            </a:pPr>
            <a:r>
              <a:rPr lang="en-US" sz="2800" u="sng" dirty="0">
                <a:solidFill>
                  <a:srgbClr val="FFC000"/>
                </a:solidFill>
              </a:rPr>
              <a:t>Controlled</a:t>
            </a:r>
            <a:r>
              <a:rPr lang="en-US" sz="2800" dirty="0">
                <a:solidFill>
                  <a:schemeClr val="bg1"/>
                </a:solidFill>
              </a:rPr>
              <a:t>: On when needed, dimmed when possible and turned off when not needed.</a:t>
            </a:r>
          </a:p>
          <a:p>
            <a:pPr lvl="1">
              <a:buFont typeface="Arial" panose="020B0604020202020204" pitchFamily="34" charset="0"/>
              <a:buChar char="•"/>
            </a:pPr>
            <a:endParaRPr lang="en-US" sz="2800" dirty="0">
              <a:solidFill>
                <a:schemeClr val="bg1"/>
              </a:solidFill>
            </a:endParaRPr>
          </a:p>
          <a:p>
            <a:pPr lvl="1">
              <a:buFont typeface="Wingdings" panose="05000000000000000000" pitchFamily="2" charset="2"/>
              <a:buChar char="Ø"/>
            </a:pPr>
            <a:endParaRPr lang="en-US" sz="2800" u="sng" dirty="0">
              <a:solidFill>
                <a:schemeClr val="bg1"/>
              </a:solidFill>
            </a:endParaRPr>
          </a:p>
          <a:p>
            <a:pPr lvl="1">
              <a:buFont typeface="Wingdings" panose="05000000000000000000" pitchFamily="2" charset="2"/>
              <a:buChar char="Ø"/>
            </a:pPr>
            <a:endParaRPr lang="en-US" sz="2800" dirty="0"/>
          </a:p>
          <a:p>
            <a:pPr>
              <a:buFont typeface="Wingdings" panose="05000000000000000000" pitchFamily="2" charset="2"/>
              <a:buChar char="Ø"/>
            </a:pPr>
            <a:endParaRPr lang="en-US" dirty="0"/>
          </a:p>
        </p:txBody>
      </p:sp>
      <p:sp>
        <p:nvSpPr>
          <p:cNvPr id="4" name="Content Placeholder 3">
            <a:extLst>
              <a:ext uri="{FF2B5EF4-FFF2-40B4-BE49-F238E27FC236}">
                <a16:creationId xmlns:a16="http://schemas.microsoft.com/office/drawing/2014/main" id="{B381BCD3-3AE1-4AFA-F3D1-B6B68EE3944E}"/>
              </a:ext>
            </a:extLst>
          </p:cNvPr>
          <p:cNvSpPr>
            <a:spLocks noGrp="1"/>
          </p:cNvSpPr>
          <p:nvPr>
            <p:ph sz="half" idx="2"/>
          </p:nvPr>
        </p:nvSpPr>
        <p:spPr>
          <a:xfrm>
            <a:off x="6167119" y="1681655"/>
            <a:ext cx="5283200" cy="4470400"/>
          </a:xfrm>
        </p:spPr>
        <p:txBody>
          <a:bodyPr>
            <a:normAutofit/>
          </a:bodyPr>
          <a:lstStyle/>
          <a:p>
            <a:pPr>
              <a:buFont typeface="Arial" panose="020B0604020202020204" pitchFamily="34" charset="0"/>
              <a:buChar char="•"/>
            </a:pPr>
            <a:r>
              <a:rPr lang="en-US" sz="2800" u="sng" dirty="0">
                <a:solidFill>
                  <a:srgbClr val="FFC000"/>
                </a:solidFill>
              </a:rPr>
              <a:t>The Correct Color Matters</a:t>
            </a:r>
            <a:r>
              <a:rPr lang="en-US" sz="2800" dirty="0">
                <a:solidFill>
                  <a:schemeClr val="bg1"/>
                </a:solidFill>
              </a:rPr>
              <a:t>: Choose warm color lights. Remember the Circadian Rhythm.</a:t>
            </a:r>
          </a:p>
          <a:p>
            <a:pPr>
              <a:buFont typeface="Arial" panose="020B0604020202020204" pitchFamily="34" charset="0"/>
              <a:buChar char="•"/>
            </a:pPr>
            <a:endParaRPr lang="en-US" dirty="0">
              <a:solidFill>
                <a:schemeClr val="bg1"/>
              </a:solidFill>
            </a:endParaRPr>
          </a:p>
          <a:p>
            <a:endParaRPr lang="en-US" dirty="0"/>
          </a:p>
        </p:txBody>
      </p:sp>
    </p:spTree>
    <p:extLst>
      <p:ext uri="{BB962C8B-B14F-4D97-AF65-F5344CB8AC3E}">
        <p14:creationId xmlns:p14="http://schemas.microsoft.com/office/powerpoint/2010/main" val="1837795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2E54478-417E-4863-1D1B-6A49E49D99E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78DD39F-54FF-2A5D-96E1-C478D623826E}"/>
              </a:ext>
            </a:extLst>
          </p:cNvPr>
          <p:cNvSpPr txBox="1"/>
          <p:nvPr/>
        </p:nvSpPr>
        <p:spPr>
          <a:xfrm>
            <a:off x="378107" y="6465299"/>
            <a:ext cx="1204905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Photos  from </a:t>
            </a:r>
            <a:r>
              <a:rPr kumimoji="0" lang="en-US" sz="1000" b="0" i="0" u="none" strike="noStrike" kern="1200" cap="none" spc="0" normalizeH="0" baseline="0" noProof="0" dirty="0" err="1">
                <a:ln>
                  <a:noFill/>
                </a:ln>
                <a:solidFill>
                  <a:prstClr val="white"/>
                </a:solidFill>
                <a:effectLst/>
                <a:uLnTx/>
                <a:uFillTx/>
                <a:latin typeface="Calibri" panose="020F0502020204030204"/>
                <a:ea typeface="+mn-ea"/>
                <a:cs typeface="+mn-cs"/>
              </a:rPr>
              <a:t>DarkSky</a:t>
            </a: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 International</a:t>
            </a: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p>
        </p:txBody>
      </p:sp>
      <p:sp>
        <p:nvSpPr>
          <p:cNvPr id="4" name="Title 3">
            <a:extLst>
              <a:ext uri="{FF2B5EF4-FFF2-40B4-BE49-F238E27FC236}">
                <a16:creationId xmlns:a16="http://schemas.microsoft.com/office/drawing/2014/main" id="{BD7101AE-3C82-CFE2-20D0-8E54E4DE22D1}"/>
              </a:ext>
            </a:extLst>
          </p:cNvPr>
          <p:cNvSpPr>
            <a:spLocks noGrp="1"/>
          </p:cNvSpPr>
          <p:nvPr>
            <p:ph type="title"/>
          </p:nvPr>
        </p:nvSpPr>
        <p:spPr>
          <a:xfrm>
            <a:off x="827088" y="148396"/>
            <a:ext cx="10515600" cy="1325563"/>
          </a:xfrm>
        </p:spPr>
        <p:txBody>
          <a:bodyPr/>
          <a:lstStyle/>
          <a:p>
            <a:pPr algn="ctr"/>
            <a:r>
              <a:rPr lang="en-US" b="1" dirty="0">
                <a:solidFill>
                  <a:schemeClr val="accent1">
                    <a:lumMod val="60000"/>
                    <a:lumOff val="40000"/>
                  </a:schemeClr>
                </a:solidFill>
              </a:rPr>
              <a:t>PROPER LIGHT PLACEMENT POINTS DOWN</a:t>
            </a:r>
          </a:p>
        </p:txBody>
      </p:sp>
      <p:sp>
        <p:nvSpPr>
          <p:cNvPr id="5" name="Text Placeholder 4">
            <a:extLst>
              <a:ext uri="{FF2B5EF4-FFF2-40B4-BE49-F238E27FC236}">
                <a16:creationId xmlns:a16="http://schemas.microsoft.com/office/drawing/2014/main" id="{96D23639-42B1-89BA-49FD-8ADB68C99B68}"/>
              </a:ext>
            </a:extLst>
          </p:cNvPr>
          <p:cNvSpPr>
            <a:spLocks noGrp="1"/>
          </p:cNvSpPr>
          <p:nvPr>
            <p:ph type="body" idx="1"/>
          </p:nvPr>
        </p:nvSpPr>
        <p:spPr>
          <a:xfrm>
            <a:off x="839788" y="1473959"/>
            <a:ext cx="5157787" cy="682388"/>
          </a:xfrm>
        </p:spPr>
        <p:txBody>
          <a:bodyPr>
            <a:normAutofit/>
          </a:bodyPr>
          <a:lstStyle/>
          <a:p>
            <a:pPr algn="ctr"/>
            <a:r>
              <a:rPr lang="en-US" sz="3200" dirty="0">
                <a:solidFill>
                  <a:schemeClr val="bg1"/>
                </a:solidFill>
              </a:rPr>
              <a:t>BEFORE	</a:t>
            </a:r>
          </a:p>
        </p:txBody>
      </p:sp>
      <p:pic>
        <p:nvPicPr>
          <p:cNvPr id="11" name="Content Placeholder 10">
            <a:extLst>
              <a:ext uri="{FF2B5EF4-FFF2-40B4-BE49-F238E27FC236}">
                <a16:creationId xmlns:a16="http://schemas.microsoft.com/office/drawing/2014/main" id="{FE313B54-E99D-07E4-7A08-A86C79D8A067}"/>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839788" y="2251882"/>
            <a:ext cx="5157787" cy="4240994"/>
          </a:xfrm>
        </p:spPr>
      </p:pic>
      <p:sp>
        <p:nvSpPr>
          <p:cNvPr id="8" name="Text Placeholder 7">
            <a:extLst>
              <a:ext uri="{FF2B5EF4-FFF2-40B4-BE49-F238E27FC236}">
                <a16:creationId xmlns:a16="http://schemas.microsoft.com/office/drawing/2014/main" id="{1DA969D7-5730-4D53-AF4D-C293F376A67B}"/>
              </a:ext>
            </a:extLst>
          </p:cNvPr>
          <p:cNvSpPr>
            <a:spLocks noGrp="1"/>
          </p:cNvSpPr>
          <p:nvPr>
            <p:ph type="body" sz="quarter" idx="3"/>
          </p:nvPr>
        </p:nvSpPr>
        <p:spPr>
          <a:xfrm>
            <a:off x="6172200" y="1473959"/>
            <a:ext cx="5183188" cy="682388"/>
          </a:xfrm>
        </p:spPr>
        <p:txBody>
          <a:bodyPr>
            <a:normAutofit/>
          </a:bodyPr>
          <a:lstStyle/>
          <a:p>
            <a:pPr algn="ctr"/>
            <a:r>
              <a:rPr lang="en-US" sz="3200" dirty="0">
                <a:solidFill>
                  <a:schemeClr val="bg1"/>
                </a:solidFill>
              </a:rPr>
              <a:t>AFTER</a:t>
            </a:r>
          </a:p>
        </p:txBody>
      </p:sp>
      <p:pic>
        <p:nvPicPr>
          <p:cNvPr id="13" name="Content Placeholder 12">
            <a:extLst>
              <a:ext uri="{FF2B5EF4-FFF2-40B4-BE49-F238E27FC236}">
                <a16:creationId xmlns:a16="http://schemas.microsoft.com/office/drawing/2014/main" id="{DF6AF61E-E510-30FE-4662-4DB59E16779E}"/>
              </a:ext>
            </a:extLst>
          </p:cNvPr>
          <p:cNvPicPr>
            <a:picLocks noGrp="1" noChangeAspect="1"/>
          </p:cNvPicPr>
          <p:nvPr>
            <p:ph sz="quarter" idx="4"/>
          </p:nvPr>
        </p:nvPicPr>
        <p:blipFill>
          <a:blip r:embed="rId4" cstate="screen">
            <a:extLst>
              <a:ext uri="{28A0092B-C50C-407E-A947-70E740481C1C}">
                <a14:useLocalDpi xmlns:a14="http://schemas.microsoft.com/office/drawing/2010/main"/>
              </a:ext>
            </a:extLst>
          </a:blip>
          <a:stretch>
            <a:fillRect/>
          </a:stretch>
        </p:blipFill>
        <p:spPr>
          <a:xfrm>
            <a:off x="6194427" y="2347416"/>
            <a:ext cx="5619466" cy="4240993"/>
          </a:xfrm>
        </p:spPr>
      </p:pic>
    </p:spTree>
    <p:extLst>
      <p:ext uri="{BB962C8B-B14F-4D97-AF65-F5344CB8AC3E}">
        <p14:creationId xmlns:p14="http://schemas.microsoft.com/office/powerpoint/2010/main" val="661644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AE870C5-95E5-C1E4-9432-35C8736EC3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F4C5A7-65F4-FD5B-3699-C5848D1F8368}"/>
              </a:ext>
            </a:extLst>
          </p:cNvPr>
          <p:cNvSpPr>
            <a:spLocks noGrp="1"/>
          </p:cNvSpPr>
          <p:nvPr>
            <p:ph type="title"/>
          </p:nvPr>
        </p:nvSpPr>
        <p:spPr>
          <a:xfrm>
            <a:off x="0" y="172718"/>
            <a:ext cx="12192000" cy="873761"/>
          </a:xfrm>
          <a:solidFill>
            <a:schemeClr val="accent1">
              <a:lumMod val="60000"/>
              <a:lumOff val="40000"/>
            </a:schemeClr>
          </a:solidFill>
        </p:spPr>
        <p:txBody>
          <a:bodyPr>
            <a:normAutofit/>
          </a:bodyPr>
          <a:lstStyle/>
          <a:p>
            <a:pPr algn="ctr"/>
            <a:r>
              <a:rPr lang="en-US" b="1" dirty="0"/>
              <a:t>CRITICAL WINDOW OF OPPORTUNITY</a:t>
            </a:r>
          </a:p>
        </p:txBody>
      </p:sp>
      <p:sp>
        <p:nvSpPr>
          <p:cNvPr id="3" name="Content Placeholder 2">
            <a:extLst>
              <a:ext uri="{FF2B5EF4-FFF2-40B4-BE49-F238E27FC236}">
                <a16:creationId xmlns:a16="http://schemas.microsoft.com/office/drawing/2014/main" id="{A4C526F5-E36D-E6F2-191A-346D81058A29}"/>
              </a:ext>
            </a:extLst>
          </p:cNvPr>
          <p:cNvSpPr>
            <a:spLocks noGrp="1"/>
          </p:cNvSpPr>
          <p:nvPr>
            <p:ph sz="half" idx="1"/>
          </p:nvPr>
        </p:nvSpPr>
        <p:spPr>
          <a:xfrm>
            <a:off x="5684192" y="1234526"/>
            <a:ext cx="6326702" cy="5393649"/>
          </a:xfrm>
        </p:spPr>
        <p:txBody>
          <a:bodyPr>
            <a:noAutofit/>
          </a:bodyPr>
          <a:lstStyle/>
          <a:p>
            <a:pPr marL="0" indent="0">
              <a:buNone/>
            </a:pPr>
            <a:r>
              <a:rPr lang="en-US" sz="2800" dirty="0">
                <a:solidFill>
                  <a:schemeClr val="bg1"/>
                </a:solidFill>
              </a:rPr>
              <a:t>Dominion Energy </a:t>
            </a:r>
            <a:r>
              <a:rPr lang="en-US" dirty="0">
                <a:solidFill>
                  <a:schemeClr val="bg1"/>
                </a:solidFill>
              </a:rPr>
              <a:t>has chosen </a:t>
            </a:r>
            <a:r>
              <a:rPr lang="en-US" sz="2800" dirty="0">
                <a:solidFill>
                  <a:schemeClr val="accent1">
                    <a:lumMod val="60000"/>
                    <a:lumOff val="40000"/>
                  </a:schemeClr>
                </a:solidFill>
              </a:rPr>
              <a:t>3000K and 4000K </a:t>
            </a:r>
            <a:r>
              <a:rPr lang="en-US" sz="2800" dirty="0">
                <a:solidFill>
                  <a:schemeClr val="bg1"/>
                </a:solidFill>
              </a:rPr>
              <a:t>LEDs for our streetlights, which emit up to </a:t>
            </a:r>
            <a:r>
              <a:rPr lang="en-US" sz="2800" dirty="0">
                <a:solidFill>
                  <a:schemeClr val="accent1">
                    <a:lumMod val="60000"/>
                    <a:lumOff val="40000"/>
                  </a:schemeClr>
                </a:solidFill>
              </a:rPr>
              <a:t>21% &amp; 30% </a:t>
            </a:r>
            <a:r>
              <a:rPr lang="en-US" sz="2800" dirty="0">
                <a:solidFill>
                  <a:schemeClr val="bg1"/>
                </a:solidFill>
              </a:rPr>
              <a:t>blue light.</a:t>
            </a:r>
          </a:p>
          <a:p>
            <a:pPr marL="0" indent="0">
              <a:buNone/>
            </a:pPr>
            <a:endParaRPr lang="en-US" sz="1050" dirty="0">
              <a:solidFill>
                <a:schemeClr val="bg1"/>
              </a:solidFill>
            </a:endParaRPr>
          </a:p>
          <a:p>
            <a:pPr marL="0" indent="0">
              <a:buNone/>
            </a:pPr>
            <a:r>
              <a:rPr lang="en-US" dirty="0">
                <a:solidFill>
                  <a:schemeClr val="bg1"/>
                </a:solidFill>
              </a:rPr>
              <a:t>Citizens for Responsible Lighting</a:t>
            </a:r>
            <a:r>
              <a:rPr lang="en-US" sz="2800" dirty="0">
                <a:solidFill>
                  <a:schemeClr val="bg1"/>
                </a:solidFill>
              </a:rPr>
              <a:t> propose:</a:t>
            </a:r>
          </a:p>
          <a:p>
            <a:pPr>
              <a:buFont typeface="Wingdings" panose="05000000000000000000" pitchFamily="2" charset="2"/>
              <a:buChar char="v"/>
            </a:pPr>
            <a:r>
              <a:rPr lang="en-US" dirty="0">
                <a:solidFill>
                  <a:srgbClr val="FFC000"/>
                </a:solidFill>
              </a:rPr>
              <a:t>2700K or </a:t>
            </a:r>
            <a:r>
              <a:rPr lang="en-US" u="sng" dirty="0">
                <a:solidFill>
                  <a:srgbClr val="FFC000"/>
                </a:solidFill>
              </a:rPr>
              <a:t>lower</a:t>
            </a:r>
            <a:r>
              <a:rPr lang="en-US" dirty="0">
                <a:solidFill>
                  <a:schemeClr val="bg1"/>
                </a:solidFill>
              </a:rPr>
              <a:t> for neighborhoods</a:t>
            </a:r>
          </a:p>
          <a:p>
            <a:pPr>
              <a:buFont typeface="Wingdings" panose="05000000000000000000" pitchFamily="2" charset="2"/>
              <a:buChar char="v"/>
            </a:pPr>
            <a:r>
              <a:rPr lang="en-US" dirty="0">
                <a:solidFill>
                  <a:srgbClr val="FFC000"/>
                </a:solidFill>
              </a:rPr>
              <a:t>2200K or </a:t>
            </a:r>
            <a:r>
              <a:rPr lang="en-US" u="sng" dirty="0">
                <a:solidFill>
                  <a:srgbClr val="FFC000"/>
                </a:solidFill>
              </a:rPr>
              <a:t>lower</a:t>
            </a:r>
            <a:r>
              <a:rPr lang="en-US" dirty="0">
                <a:solidFill>
                  <a:schemeClr val="bg1"/>
                </a:solidFill>
              </a:rPr>
              <a:t> for wetlands and wildlife areas</a:t>
            </a:r>
          </a:p>
          <a:p>
            <a:pPr>
              <a:buFont typeface="Wingdings" panose="05000000000000000000" pitchFamily="2" charset="2"/>
              <a:buChar char="v"/>
            </a:pPr>
            <a:r>
              <a:rPr lang="en-US" dirty="0">
                <a:solidFill>
                  <a:srgbClr val="FFC000"/>
                </a:solidFill>
              </a:rPr>
              <a:t>Zero Uplighting</a:t>
            </a:r>
            <a:r>
              <a:rPr lang="en-US" dirty="0">
                <a:solidFill>
                  <a:schemeClr val="bg1"/>
                </a:solidFill>
              </a:rPr>
              <a:t> </a:t>
            </a:r>
            <a:endParaRPr lang="en-US" dirty="0">
              <a:solidFill>
                <a:srgbClr val="FFC000"/>
              </a:solidFill>
            </a:endParaRPr>
          </a:p>
          <a:p>
            <a:pPr>
              <a:buFont typeface="Wingdings" panose="05000000000000000000" pitchFamily="2" charset="2"/>
              <a:buChar char="v"/>
            </a:pPr>
            <a:r>
              <a:rPr lang="en-US" dirty="0">
                <a:solidFill>
                  <a:srgbClr val="FFC000"/>
                </a:solidFill>
              </a:rPr>
              <a:t>Adaptive Controls </a:t>
            </a:r>
            <a:r>
              <a:rPr lang="en-US" dirty="0">
                <a:solidFill>
                  <a:schemeClr val="bg1"/>
                </a:solidFill>
              </a:rPr>
              <a:t>to dim lights or turn off when possible</a:t>
            </a:r>
          </a:p>
          <a:p>
            <a:pPr lvl="1">
              <a:buFont typeface="Wingdings" panose="05000000000000000000" pitchFamily="2" charset="2"/>
              <a:buChar char="v"/>
            </a:pPr>
            <a:endParaRPr lang="en-US" sz="2800" dirty="0">
              <a:solidFill>
                <a:schemeClr val="accent1">
                  <a:lumMod val="60000"/>
                  <a:lumOff val="40000"/>
                </a:schemeClr>
              </a:solidFill>
            </a:endParaRPr>
          </a:p>
          <a:p>
            <a:pPr lvl="1">
              <a:buFont typeface="Wingdings" panose="05000000000000000000" pitchFamily="2" charset="2"/>
              <a:buChar char="v"/>
            </a:pPr>
            <a:endParaRPr lang="en-US" sz="2800" dirty="0">
              <a:solidFill>
                <a:schemeClr val="bg1"/>
              </a:solidFill>
            </a:endParaRPr>
          </a:p>
          <a:p>
            <a:pPr>
              <a:buFont typeface="Wingdings" panose="05000000000000000000" pitchFamily="2" charset="2"/>
              <a:buChar char="Ø"/>
            </a:pPr>
            <a:endParaRPr lang="en-US" sz="2800" dirty="0"/>
          </a:p>
        </p:txBody>
      </p:sp>
      <p:pic>
        <p:nvPicPr>
          <p:cNvPr id="11" name="Content Placeholder 10">
            <a:extLst>
              <a:ext uri="{FF2B5EF4-FFF2-40B4-BE49-F238E27FC236}">
                <a16:creationId xmlns:a16="http://schemas.microsoft.com/office/drawing/2014/main" id="{F7D9016E-DB08-7D0E-4069-FCE4BDE81E0F}"/>
              </a:ext>
            </a:extLst>
          </p:cNvPr>
          <p:cNvPicPr>
            <a:picLocks noGrp="1" noChangeAspect="1"/>
          </p:cNvPicPr>
          <p:nvPr>
            <p:ph sz="half" idx="2"/>
          </p:nvPr>
        </p:nvPicPr>
        <p:blipFill>
          <a:blip r:embed="rId3"/>
          <a:stretch>
            <a:fillRect/>
          </a:stretch>
        </p:blipFill>
        <p:spPr>
          <a:xfrm>
            <a:off x="378372" y="1186530"/>
            <a:ext cx="5181600" cy="5088146"/>
          </a:xfrm>
          <a:prstGeom prst="rect">
            <a:avLst/>
          </a:prstGeom>
        </p:spPr>
      </p:pic>
    </p:spTree>
    <p:extLst>
      <p:ext uri="{BB962C8B-B14F-4D97-AF65-F5344CB8AC3E}">
        <p14:creationId xmlns:p14="http://schemas.microsoft.com/office/powerpoint/2010/main" val="2760049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C784314-1D89-D7FA-5254-6DEF3527DD79}"/>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ECAC3E7-CB5E-FD0C-3A1A-776F90714DC1}"/>
              </a:ext>
            </a:extLst>
          </p:cNvPr>
          <p:cNvSpPr>
            <a:spLocks noGrp="1"/>
          </p:cNvSpPr>
          <p:nvPr>
            <p:ph sz="half" idx="1"/>
          </p:nvPr>
        </p:nvSpPr>
        <p:spPr>
          <a:xfrm>
            <a:off x="180702" y="1096782"/>
            <a:ext cx="5734597" cy="4956810"/>
          </a:xfrm>
        </p:spPr>
        <p:txBody>
          <a:bodyPr>
            <a:noAutofit/>
          </a:bodyPr>
          <a:lstStyle/>
          <a:p>
            <a:pPr marL="0" indent="0">
              <a:buNone/>
            </a:pPr>
            <a:r>
              <a:rPr lang="en-US" dirty="0">
                <a:solidFill>
                  <a:schemeClr val="bg1"/>
                </a:solidFill>
              </a:rPr>
              <a:t>The City is asking for your input and support.  Let the Mayor and City Council know you:</a:t>
            </a:r>
          </a:p>
          <a:p>
            <a:pPr marL="514350" indent="-514350">
              <a:buFont typeface="+mj-lt"/>
              <a:buAutoNum type="arabicPeriod"/>
            </a:pPr>
            <a:r>
              <a:rPr lang="en-US" dirty="0">
                <a:solidFill>
                  <a:schemeClr val="bg1"/>
                </a:solidFill>
              </a:rPr>
              <a:t>Want Norfolk to </a:t>
            </a:r>
            <a:r>
              <a:rPr lang="en-US" dirty="0">
                <a:solidFill>
                  <a:srgbClr val="FFC000"/>
                </a:solidFill>
              </a:rPr>
              <a:t>hire Experts </a:t>
            </a:r>
            <a:r>
              <a:rPr lang="en-US" dirty="0">
                <a:solidFill>
                  <a:schemeClr val="bg1"/>
                </a:solidFill>
              </a:rPr>
              <a:t>to design a healthy LED streetlight plan that reflects the </a:t>
            </a:r>
            <a:r>
              <a:rPr lang="en-US" i="1" dirty="0">
                <a:solidFill>
                  <a:schemeClr val="bg1"/>
                </a:solidFill>
              </a:rPr>
              <a:t>individual needs </a:t>
            </a:r>
            <a:r>
              <a:rPr lang="en-US" dirty="0">
                <a:solidFill>
                  <a:schemeClr val="bg1"/>
                </a:solidFill>
              </a:rPr>
              <a:t>of </a:t>
            </a:r>
            <a:r>
              <a:rPr lang="en-US" u="sng" dirty="0">
                <a:solidFill>
                  <a:schemeClr val="bg1"/>
                </a:solidFill>
              </a:rPr>
              <a:t>each</a:t>
            </a:r>
            <a:r>
              <a:rPr lang="en-US" dirty="0">
                <a:solidFill>
                  <a:schemeClr val="bg1"/>
                </a:solidFill>
              </a:rPr>
              <a:t> of our neighborhoods.</a:t>
            </a:r>
          </a:p>
          <a:p>
            <a:pPr marL="514350" indent="-514350">
              <a:buFont typeface="+mj-lt"/>
              <a:buAutoNum type="arabicPeriod"/>
            </a:pPr>
            <a:r>
              <a:rPr lang="en-US" dirty="0">
                <a:solidFill>
                  <a:schemeClr val="bg1"/>
                </a:solidFill>
              </a:rPr>
              <a:t>This plan should include the 5 Principles for Responsible Outdoor Lighting where possible.</a:t>
            </a:r>
          </a:p>
          <a:p>
            <a:pPr marL="514350" indent="-514350">
              <a:buFont typeface="+mj-lt"/>
              <a:buAutoNum type="arabicPeriod"/>
            </a:pPr>
            <a:r>
              <a:rPr lang="en-US" dirty="0">
                <a:solidFill>
                  <a:schemeClr val="bg1"/>
                </a:solidFill>
              </a:rPr>
              <a:t>All future conversions stopped until a design plan is produced.</a:t>
            </a:r>
          </a:p>
          <a:p>
            <a:pPr marL="514350" indent="-514350">
              <a:buFont typeface="+mj-lt"/>
              <a:buAutoNum type="arabicPeriod"/>
            </a:pPr>
            <a:endParaRPr lang="en-US" dirty="0">
              <a:solidFill>
                <a:schemeClr val="bg1"/>
              </a:solidFill>
            </a:endParaRPr>
          </a:p>
          <a:p>
            <a:pPr>
              <a:buFont typeface="Wingdings" panose="05000000000000000000" pitchFamily="2" charset="2"/>
              <a:buChar char="v"/>
            </a:pPr>
            <a:endParaRPr lang="en-US" sz="2800" dirty="0">
              <a:solidFill>
                <a:schemeClr val="bg1"/>
              </a:solidFill>
            </a:endParaRPr>
          </a:p>
        </p:txBody>
      </p:sp>
      <p:sp>
        <p:nvSpPr>
          <p:cNvPr id="5" name="Content Placeholder 4">
            <a:extLst>
              <a:ext uri="{FF2B5EF4-FFF2-40B4-BE49-F238E27FC236}">
                <a16:creationId xmlns:a16="http://schemas.microsoft.com/office/drawing/2014/main" id="{9D6271BF-EBBC-E1AE-201A-057CC71343DE}"/>
              </a:ext>
            </a:extLst>
          </p:cNvPr>
          <p:cNvSpPr>
            <a:spLocks noGrp="1"/>
          </p:cNvSpPr>
          <p:nvPr>
            <p:ph sz="half" idx="2"/>
          </p:nvPr>
        </p:nvSpPr>
        <p:spPr>
          <a:xfrm>
            <a:off x="6276701" y="1096782"/>
            <a:ext cx="5734597" cy="5806654"/>
          </a:xfrm>
        </p:spPr>
        <p:txBody>
          <a:bodyPr>
            <a:normAutofit/>
          </a:bodyPr>
          <a:lstStyle/>
          <a:p>
            <a:pPr marL="0" indent="0">
              <a:buNone/>
            </a:pPr>
            <a:r>
              <a:rPr lang="en-US" b="1" dirty="0">
                <a:solidFill>
                  <a:schemeClr val="bg1"/>
                </a:solidFill>
              </a:rPr>
              <a:t>Link to City Council: </a:t>
            </a:r>
            <a:r>
              <a:rPr lang="en-US" b="1" dirty="0">
                <a:solidFill>
                  <a:schemeClr val="accent1">
                    <a:lumMod val="60000"/>
                    <a:lumOff val="40000"/>
                  </a:schemeClr>
                </a:solidFill>
              </a:rPr>
              <a:t>https://www.norfolk.gov/200/City-Council</a:t>
            </a:r>
            <a:endParaRPr lang="en-US" dirty="0">
              <a:solidFill>
                <a:schemeClr val="bg1"/>
              </a:solidFill>
            </a:endParaRPr>
          </a:p>
          <a:p>
            <a:pPr marL="0" indent="0">
              <a:buNone/>
            </a:pPr>
            <a:endParaRPr lang="en-US" dirty="0">
              <a:solidFill>
                <a:schemeClr val="bg1"/>
              </a:solidFill>
            </a:endParaRPr>
          </a:p>
          <a:p>
            <a:pPr marL="0" indent="0">
              <a:buNone/>
            </a:pPr>
            <a:r>
              <a:rPr lang="en-US" dirty="0">
                <a:solidFill>
                  <a:srgbClr val="FFC000"/>
                </a:solidFill>
              </a:rPr>
              <a:t>In addition, be a good neighbor. </a:t>
            </a:r>
          </a:p>
          <a:p>
            <a:pPr marL="457200" lvl="1" indent="0">
              <a:buNone/>
            </a:pPr>
            <a:r>
              <a:rPr lang="en-US" sz="2800" dirty="0">
                <a:solidFill>
                  <a:schemeClr val="bg1"/>
                </a:solidFill>
              </a:rPr>
              <a:t>How do your lights at home, work or church affect your neighbors and the environment? </a:t>
            </a:r>
          </a:p>
          <a:p>
            <a:pPr>
              <a:buFont typeface="Wingdings" panose="05000000000000000000" pitchFamily="2" charset="2"/>
              <a:buChar char="v"/>
            </a:pPr>
            <a:endParaRPr lang="en-US" dirty="0"/>
          </a:p>
        </p:txBody>
      </p:sp>
      <p:sp>
        <p:nvSpPr>
          <p:cNvPr id="6" name="TextBox 5">
            <a:extLst>
              <a:ext uri="{FF2B5EF4-FFF2-40B4-BE49-F238E27FC236}">
                <a16:creationId xmlns:a16="http://schemas.microsoft.com/office/drawing/2014/main" id="{F98BE81D-E51A-B5BC-2B1D-55E471F08E12}"/>
              </a:ext>
            </a:extLst>
          </p:cNvPr>
          <p:cNvSpPr txBox="1"/>
          <p:nvPr/>
        </p:nvSpPr>
        <p:spPr>
          <a:xfrm>
            <a:off x="-1" y="87596"/>
            <a:ext cx="12192001" cy="769441"/>
          </a:xfrm>
          <a:prstGeom prst="rect">
            <a:avLst/>
          </a:prstGeom>
          <a:solidFill>
            <a:schemeClr val="accent1">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Light" panose="020F0302020204030204"/>
                <a:ea typeface="+mn-ea"/>
                <a:cs typeface="+mn-cs"/>
              </a:rPr>
              <a:t>YOUR VOICE AND ACTIONS MATTER</a:t>
            </a:r>
          </a:p>
        </p:txBody>
      </p:sp>
    </p:spTree>
    <p:extLst>
      <p:ext uri="{BB962C8B-B14F-4D97-AF65-F5344CB8AC3E}">
        <p14:creationId xmlns:p14="http://schemas.microsoft.com/office/powerpoint/2010/main" val="215896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AE328-C331-23EB-6290-1684C72680C8}"/>
              </a:ext>
            </a:extLst>
          </p:cNvPr>
          <p:cNvSpPr>
            <a:spLocks noGrp="1"/>
          </p:cNvSpPr>
          <p:nvPr>
            <p:ph type="title"/>
          </p:nvPr>
        </p:nvSpPr>
        <p:spPr>
          <a:xfrm>
            <a:off x="0" y="121920"/>
            <a:ext cx="12192000" cy="1044728"/>
          </a:xfrm>
          <a:gradFill>
            <a:gsLst>
              <a:gs pos="0">
                <a:schemeClr val="tx1"/>
              </a:gs>
              <a:gs pos="1000">
                <a:schemeClr val="accent1">
                  <a:lumMod val="45000"/>
                  <a:lumOff val="55000"/>
                </a:schemeClr>
              </a:gs>
              <a:gs pos="0">
                <a:schemeClr val="accent1">
                  <a:lumMod val="45000"/>
                  <a:lumOff val="55000"/>
                </a:schemeClr>
              </a:gs>
              <a:gs pos="500">
                <a:schemeClr val="tx1"/>
              </a:gs>
              <a:gs pos="0">
                <a:schemeClr val="accent1">
                  <a:lumMod val="30000"/>
                  <a:lumOff val="70000"/>
                </a:schemeClr>
              </a:gs>
            </a:gsLst>
            <a:lin ang="5400000" scaled="1"/>
          </a:gradFill>
        </p:spPr>
        <p:txBody>
          <a:bodyPr>
            <a:normAutofit/>
          </a:bodyPr>
          <a:lstStyle/>
          <a:p>
            <a:pPr algn="ctr"/>
            <a:r>
              <a:rPr lang="en-US" b="1" dirty="0"/>
              <a:t>THE CIRCADIAN RHYTHM</a:t>
            </a:r>
          </a:p>
        </p:txBody>
      </p:sp>
      <p:sp>
        <p:nvSpPr>
          <p:cNvPr id="3" name="Content Placeholder 2">
            <a:extLst>
              <a:ext uri="{FF2B5EF4-FFF2-40B4-BE49-F238E27FC236}">
                <a16:creationId xmlns:a16="http://schemas.microsoft.com/office/drawing/2014/main" id="{9F88739F-61E9-87C9-1356-73E1E283113A}"/>
              </a:ext>
            </a:extLst>
          </p:cNvPr>
          <p:cNvSpPr>
            <a:spLocks noGrp="1"/>
          </p:cNvSpPr>
          <p:nvPr>
            <p:ph sz="half" idx="1"/>
          </p:nvPr>
        </p:nvSpPr>
        <p:spPr>
          <a:xfrm>
            <a:off x="5811521" y="1717040"/>
            <a:ext cx="5303520" cy="4580032"/>
          </a:xfrm>
        </p:spPr>
        <p:txBody>
          <a:bodyPr>
            <a:noAutofit/>
          </a:bodyPr>
          <a:lstStyle/>
          <a:p>
            <a:pPr marL="0" indent="0">
              <a:buNone/>
            </a:pPr>
            <a:r>
              <a:rPr lang="en-US" sz="2800" dirty="0">
                <a:solidFill>
                  <a:schemeClr val="bg1"/>
                </a:solidFill>
              </a:rPr>
              <a:t>ALL organisms have acclimated their </a:t>
            </a:r>
            <a:r>
              <a:rPr lang="en-US" sz="2800" i="1" dirty="0">
                <a:solidFill>
                  <a:schemeClr val="accent1">
                    <a:lumMod val="60000"/>
                    <a:lumOff val="40000"/>
                  </a:schemeClr>
                </a:solidFill>
              </a:rPr>
              <a:t>physical</a:t>
            </a:r>
            <a:r>
              <a:rPr lang="en-US" sz="2800" dirty="0">
                <a:solidFill>
                  <a:schemeClr val="accent1">
                    <a:lumMod val="60000"/>
                    <a:lumOff val="40000"/>
                  </a:schemeClr>
                </a:solidFill>
              </a:rPr>
              <a:t>, </a:t>
            </a:r>
            <a:r>
              <a:rPr lang="en-US" sz="2800" i="1" dirty="0">
                <a:solidFill>
                  <a:schemeClr val="accent1">
                    <a:lumMod val="60000"/>
                    <a:lumOff val="40000"/>
                  </a:schemeClr>
                </a:solidFill>
              </a:rPr>
              <a:t>mental</a:t>
            </a:r>
            <a:r>
              <a:rPr lang="en-US" sz="2800" dirty="0">
                <a:solidFill>
                  <a:schemeClr val="accent1">
                    <a:lumMod val="60000"/>
                    <a:lumOff val="40000"/>
                  </a:schemeClr>
                </a:solidFill>
              </a:rPr>
              <a:t> and </a:t>
            </a:r>
            <a:r>
              <a:rPr lang="en-US" sz="2800" i="1" dirty="0">
                <a:solidFill>
                  <a:schemeClr val="accent1">
                    <a:lumMod val="60000"/>
                    <a:lumOff val="40000"/>
                  </a:schemeClr>
                </a:solidFill>
              </a:rPr>
              <a:t>behavioral changes </a:t>
            </a:r>
            <a:r>
              <a:rPr lang="en-US" sz="2800" dirty="0">
                <a:solidFill>
                  <a:schemeClr val="accent1">
                    <a:lumMod val="60000"/>
                    <a:lumOff val="40000"/>
                  </a:schemeClr>
                </a:solidFill>
              </a:rPr>
              <a:t>to follow a 24-hour cycle </a:t>
            </a:r>
            <a:r>
              <a:rPr lang="en-US" sz="2800" dirty="0">
                <a:solidFill>
                  <a:schemeClr val="bg1"/>
                </a:solidFill>
              </a:rPr>
              <a:t>- the Circadian Rhythm.  </a:t>
            </a:r>
          </a:p>
          <a:p>
            <a:pPr marL="0" indent="0">
              <a:buNone/>
            </a:pPr>
            <a:endParaRPr lang="en-US" sz="900" dirty="0">
              <a:solidFill>
                <a:schemeClr val="bg1"/>
              </a:solidFill>
            </a:endParaRPr>
          </a:p>
          <a:p>
            <a:pPr marL="0" indent="0">
              <a:buNone/>
            </a:pPr>
            <a:r>
              <a:rPr lang="en-US" sz="2800" dirty="0">
                <a:solidFill>
                  <a:schemeClr val="bg1"/>
                </a:solidFill>
              </a:rPr>
              <a:t>This </a:t>
            </a:r>
            <a:r>
              <a:rPr lang="en-US" dirty="0">
                <a:solidFill>
                  <a:schemeClr val="bg1"/>
                </a:solidFill>
              </a:rPr>
              <a:t>cycle</a:t>
            </a:r>
            <a:r>
              <a:rPr lang="en-US" sz="2800" dirty="0">
                <a:solidFill>
                  <a:schemeClr val="bg1"/>
                </a:solidFill>
              </a:rPr>
              <a:t> has </a:t>
            </a:r>
            <a:r>
              <a:rPr lang="en-US" sz="2800" dirty="0">
                <a:solidFill>
                  <a:schemeClr val="accent1">
                    <a:lumMod val="60000"/>
                    <a:lumOff val="40000"/>
                  </a:schemeClr>
                </a:solidFill>
              </a:rPr>
              <a:t>processes</a:t>
            </a:r>
            <a:r>
              <a:rPr lang="en-US" sz="2800" dirty="0">
                <a:solidFill>
                  <a:schemeClr val="bg1"/>
                </a:solidFill>
              </a:rPr>
              <a:t> </a:t>
            </a:r>
            <a:r>
              <a:rPr lang="en-US" sz="2800" dirty="0">
                <a:solidFill>
                  <a:schemeClr val="accent1">
                    <a:lumMod val="60000"/>
                    <a:lumOff val="40000"/>
                  </a:schemeClr>
                </a:solidFill>
              </a:rPr>
              <a:t>that respond to both daylight and </a:t>
            </a:r>
            <a:r>
              <a:rPr lang="en-US" sz="2800" u="sng" dirty="0">
                <a:solidFill>
                  <a:schemeClr val="accent1">
                    <a:lumMod val="60000"/>
                    <a:lumOff val="40000"/>
                  </a:schemeClr>
                </a:solidFill>
              </a:rPr>
              <a:t>darkness</a:t>
            </a:r>
            <a:r>
              <a:rPr lang="en-US" sz="2800" dirty="0">
                <a:solidFill>
                  <a:schemeClr val="accent1">
                    <a:lumMod val="60000"/>
                    <a:lumOff val="40000"/>
                  </a:schemeClr>
                </a:solidFill>
              </a:rPr>
              <a:t> </a:t>
            </a:r>
            <a:r>
              <a:rPr lang="en-US" sz="2800" dirty="0">
                <a:solidFill>
                  <a:schemeClr val="bg1"/>
                </a:solidFill>
              </a:rPr>
              <a:t>and has taken thousands of years to develop. </a:t>
            </a:r>
          </a:p>
          <a:p>
            <a:pPr marL="0" indent="0">
              <a:buNone/>
            </a:pPr>
            <a:endParaRPr lang="en-US" sz="2800" dirty="0">
              <a:solidFill>
                <a:schemeClr val="bg1"/>
              </a:solidFill>
            </a:endParaRPr>
          </a:p>
          <a:p>
            <a:br>
              <a:rPr lang="en-US" sz="2000" dirty="0"/>
            </a:br>
            <a:endParaRPr lang="en-US" sz="2800" dirty="0">
              <a:solidFill>
                <a:schemeClr val="bg1"/>
              </a:solidFill>
            </a:endParaRPr>
          </a:p>
        </p:txBody>
      </p:sp>
      <p:pic>
        <p:nvPicPr>
          <p:cNvPr id="6" name="Content Placeholder 5">
            <a:extLst>
              <a:ext uri="{FF2B5EF4-FFF2-40B4-BE49-F238E27FC236}">
                <a16:creationId xmlns:a16="http://schemas.microsoft.com/office/drawing/2014/main" id="{17D3F1BA-7863-979B-AE00-2F65FFED9656}"/>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208280" y="1576552"/>
            <a:ext cx="4831080" cy="4720520"/>
          </a:xfrm>
        </p:spPr>
      </p:pic>
    </p:spTree>
    <p:extLst>
      <p:ext uri="{BB962C8B-B14F-4D97-AF65-F5344CB8AC3E}">
        <p14:creationId xmlns:p14="http://schemas.microsoft.com/office/powerpoint/2010/main" val="1873080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67982B-04BA-B116-0C4B-88BF15A5A7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9BD18-EBC6-574B-2690-0068AF43980C}"/>
              </a:ext>
            </a:extLst>
          </p:cNvPr>
          <p:cNvSpPr>
            <a:spLocks noGrp="1"/>
          </p:cNvSpPr>
          <p:nvPr>
            <p:ph type="title"/>
          </p:nvPr>
        </p:nvSpPr>
        <p:spPr>
          <a:xfrm>
            <a:off x="0" y="172718"/>
            <a:ext cx="12192000" cy="1105534"/>
          </a:xfrm>
          <a:solidFill>
            <a:schemeClr val="accent1">
              <a:lumMod val="60000"/>
              <a:lumOff val="40000"/>
            </a:schemeClr>
          </a:solidFill>
        </p:spPr>
        <p:txBody>
          <a:bodyPr>
            <a:normAutofit fontScale="90000"/>
          </a:bodyPr>
          <a:lstStyle/>
          <a:p>
            <a:pPr algn="ctr"/>
            <a:r>
              <a:rPr lang="en-US" b="1" dirty="0"/>
              <a:t>BY PROTECTING OUR WILDLIFE HABITAT, </a:t>
            </a:r>
            <a:br>
              <a:rPr lang="en-US" b="1" dirty="0"/>
            </a:br>
            <a:r>
              <a:rPr lang="en-US" b="1" dirty="0"/>
              <a:t>WE PROTECT OURSELVES</a:t>
            </a:r>
          </a:p>
        </p:txBody>
      </p:sp>
      <p:pic>
        <p:nvPicPr>
          <p:cNvPr id="1028" name="Picture 4" descr="Great Egret">
            <a:extLst>
              <a:ext uri="{FF2B5EF4-FFF2-40B4-BE49-F238E27FC236}">
                <a16:creationId xmlns:a16="http://schemas.microsoft.com/office/drawing/2014/main" id="{521AC0E0-C26D-7FDA-AC62-770342C644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1238" y="342423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8" name="Content Placeholder 7">
            <a:extLst>
              <a:ext uri="{FF2B5EF4-FFF2-40B4-BE49-F238E27FC236}">
                <a16:creationId xmlns:a16="http://schemas.microsoft.com/office/drawing/2014/main" id="{0D0A87C4-D8B4-46F7-23EC-68827A062B3A}"/>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327292" y="1440813"/>
            <a:ext cx="5594044" cy="4628462"/>
          </a:xfrm>
        </p:spPr>
      </p:pic>
      <p:pic>
        <p:nvPicPr>
          <p:cNvPr id="1032" name="Picture 8">
            <a:extLst>
              <a:ext uri="{FF2B5EF4-FFF2-40B4-BE49-F238E27FC236}">
                <a16:creationId xmlns:a16="http://schemas.microsoft.com/office/drawing/2014/main" id="{9CF48864-2BEC-C42F-6BCB-E8C1E296F814}"/>
              </a:ext>
            </a:extLst>
          </p:cNvP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383930" y="1450337"/>
            <a:ext cx="5594044" cy="460941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234764D-55E5-8F1E-88FB-65DC9A42BBA6}"/>
              </a:ext>
            </a:extLst>
          </p:cNvPr>
          <p:cNvSpPr txBox="1"/>
          <p:nvPr/>
        </p:nvSpPr>
        <p:spPr>
          <a:xfrm>
            <a:off x="344300" y="6212787"/>
            <a:ext cx="5849109" cy="461665"/>
          </a:xfrm>
          <a:prstGeom prst="rect">
            <a:avLst/>
          </a:prstGeom>
          <a:noFill/>
        </p:spPr>
        <p:txBody>
          <a:bodyPr wrap="square" rtlCol="0">
            <a:spAutoFit/>
          </a:bodyPr>
          <a:lstStyle/>
          <a:p>
            <a:pPr algn="ctr"/>
            <a:r>
              <a:rPr lang="en-US" sz="2400" dirty="0">
                <a:solidFill>
                  <a:schemeClr val="bg1"/>
                </a:solidFill>
              </a:rPr>
              <a:t>The disappearing Fireflies </a:t>
            </a:r>
          </a:p>
        </p:txBody>
      </p:sp>
      <p:sp>
        <p:nvSpPr>
          <p:cNvPr id="3" name="TextBox 2">
            <a:extLst>
              <a:ext uri="{FF2B5EF4-FFF2-40B4-BE49-F238E27FC236}">
                <a16:creationId xmlns:a16="http://schemas.microsoft.com/office/drawing/2014/main" id="{13C3848A-E30A-956A-5E8C-1FB692E18F41}"/>
              </a:ext>
            </a:extLst>
          </p:cNvPr>
          <p:cNvSpPr txBox="1"/>
          <p:nvPr/>
        </p:nvSpPr>
        <p:spPr>
          <a:xfrm>
            <a:off x="8929961" y="6212786"/>
            <a:ext cx="837793" cy="461665"/>
          </a:xfrm>
          <a:prstGeom prst="rect">
            <a:avLst/>
          </a:prstGeom>
          <a:noFill/>
        </p:spPr>
        <p:txBody>
          <a:bodyPr wrap="none" rtlCol="0">
            <a:spAutoFit/>
          </a:bodyPr>
          <a:lstStyle/>
          <a:p>
            <a:r>
              <a:rPr lang="en-US" sz="2400" dirty="0">
                <a:solidFill>
                  <a:schemeClr val="bg1"/>
                </a:solidFill>
              </a:rPr>
              <a:t>Egret</a:t>
            </a:r>
          </a:p>
        </p:txBody>
      </p:sp>
    </p:spTree>
    <p:extLst>
      <p:ext uri="{BB962C8B-B14F-4D97-AF65-F5344CB8AC3E}">
        <p14:creationId xmlns:p14="http://schemas.microsoft.com/office/powerpoint/2010/main" val="2055134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285B5BE-4AC1-BB29-A5CC-2767654B7C5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49E9DA8-F179-CE0E-71DE-3AA8449459F6}"/>
              </a:ext>
            </a:extLst>
          </p:cNvPr>
          <p:cNvSpPr>
            <a:spLocks noGrp="1"/>
          </p:cNvSpPr>
          <p:nvPr>
            <p:ph type="title"/>
          </p:nvPr>
        </p:nvSpPr>
        <p:spPr>
          <a:xfrm>
            <a:off x="291548" y="987425"/>
            <a:ext cx="4480477" cy="937177"/>
          </a:xfrm>
        </p:spPr>
        <p:txBody>
          <a:bodyPr>
            <a:normAutofit/>
          </a:bodyPr>
          <a:lstStyle/>
          <a:p>
            <a:r>
              <a:rPr lang="en-US" sz="3600" b="1" dirty="0">
                <a:solidFill>
                  <a:srgbClr val="FFC000"/>
                </a:solidFill>
              </a:rPr>
              <a:t>Social Media:</a:t>
            </a:r>
          </a:p>
        </p:txBody>
      </p:sp>
      <p:sp>
        <p:nvSpPr>
          <p:cNvPr id="13" name="Content Placeholder 12">
            <a:extLst>
              <a:ext uri="{FF2B5EF4-FFF2-40B4-BE49-F238E27FC236}">
                <a16:creationId xmlns:a16="http://schemas.microsoft.com/office/drawing/2014/main" id="{A91309BD-C2A3-3BAF-518C-6CF7900E4F4F}"/>
              </a:ext>
            </a:extLst>
          </p:cNvPr>
          <p:cNvSpPr>
            <a:spLocks noGrp="1"/>
          </p:cNvSpPr>
          <p:nvPr>
            <p:ph idx="1"/>
          </p:nvPr>
        </p:nvSpPr>
        <p:spPr>
          <a:xfrm>
            <a:off x="5627549" y="1199460"/>
            <a:ext cx="5283477" cy="4873625"/>
          </a:xfrm>
        </p:spPr>
        <p:txBody>
          <a:bodyPr/>
          <a:lstStyle/>
          <a:p>
            <a:endParaRPr lang="en-US"/>
          </a:p>
        </p:txBody>
      </p:sp>
      <p:sp>
        <p:nvSpPr>
          <p:cNvPr id="5" name="Content Placeholder 4">
            <a:extLst>
              <a:ext uri="{FF2B5EF4-FFF2-40B4-BE49-F238E27FC236}">
                <a16:creationId xmlns:a16="http://schemas.microsoft.com/office/drawing/2014/main" id="{488209C9-EEA3-030C-257C-7C4DD15FE5E2}"/>
              </a:ext>
            </a:extLst>
          </p:cNvPr>
          <p:cNvSpPr>
            <a:spLocks noGrp="1"/>
          </p:cNvSpPr>
          <p:nvPr>
            <p:ph type="body" sz="half" idx="2"/>
          </p:nvPr>
        </p:nvSpPr>
        <p:spPr>
          <a:xfrm>
            <a:off x="291548" y="2057399"/>
            <a:ext cx="4982817" cy="4449417"/>
          </a:xfrm>
        </p:spPr>
        <p:txBody>
          <a:bodyPr>
            <a:normAutofit/>
          </a:bodyPr>
          <a:lstStyle/>
          <a:p>
            <a:pPr>
              <a:buFont typeface="Wingdings" panose="05000000000000000000" pitchFamily="2" charset="2"/>
              <a:buChar char="v"/>
            </a:pPr>
            <a:r>
              <a:rPr lang="en-US" sz="3200" dirty="0">
                <a:solidFill>
                  <a:schemeClr val="bg1"/>
                </a:solidFill>
              </a:rPr>
              <a:t>Follow Citizens for Responsible Lighting on Facebook: </a:t>
            </a:r>
            <a:r>
              <a:rPr lang="en-US" sz="3200" dirty="0" err="1">
                <a:solidFill>
                  <a:srgbClr val="FFC000"/>
                </a:solidFill>
              </a:rPr>
              <a:t>CRLNorfolk</a:t>
            </a:r>
            <a:r>
              <a:rPr lang="en-US" sz="3200" dirty="0">
                <a:solidFill>
                  <a:schemeClr val="bg1"/>
                </a:solidFill>
              </a:rPr>
              <a:t> &amp; Instagram</a:t>
            </a:r>
            <a:r>
              <a:rPr lang="en-US" sz="3200" dirty="0">
                <a:solidFill>
                  <a:srgbClr val="FFC000"/>
                </a:solidFill>
              </a:rPr>
              <a:t>: </a:t>
            </a:r>
            <a:r>
              <a:rPr lang="en-US" sz="3200" dirty="0" err="1">
                <a:solidFill>
                  <a:srgbClr val="FFC000"/>
                </a:solidFill>
              </a:rPr>
              <a:t>CRL_Norfolk</a:t>
            </a:r>
            <a:endParaRPr lang="en-US" sz="3200" dirty="0">
              <a:solidFill>
                <a:srgbClr val="FFC000"/>
              </a:solidFill>
            </a:endParaRPr>
          </a:p>
          <a:p>
            <a:pPr>
              <a:buFont typeface="Wingdings" panose="05000000000000000000" pitchFamily="2" charset="2"/>
              <a:buChar char="v"/>
            </a:pPr>
            <a:endParaRPr lang="en-US" sz="3200" dirty="0">
              <a:solidFill>
                <a:srgbClr val="FFC000"/>
              </a:solidFill>
            </a:endParaRPr>
          </a:p>
          <a:p>
            <a:r>
              <a:rPr lang="en-US" sz="3200" dirty="0">
                <a:solidFill>
                  <a:schemeClr val="bg1"/>
                </a:solidFill>
              </a:rPr>
              <a:t>Email:</a:t>
            </a:r>
          </a:p>
          <a:p>
            <a:pPr>
              <a:buFont typeface="Wingdings" panose="05000000000000000000" pitchFamily="2" charset="2"/>
              <a:buChar char="v"/>
            </a:pPr>
            <a:r>
              <a:rPr lang="en-US" sz="3200" dirty="0">
                <a:solidFill>
                  <a:srgbClr val="FFC000"/>
                </a:solidFill>
              </a:rPr>
              <a:t>CRL.Norfolk@gmail.com </a:t>
            </a:r>
          </a:p>
          <a:p>
            <a:pPr>
              <a:buFont typeface="Wingdings" panose="05000000000000000000" pitchFamily="2" charset="2"/>
              <a:buChar char="v"/>
            </a:pPr>
            <a:endParaRPr lang="en-US" sz="1100" dirty="0">
              <a:solidFill>
                <a:srgbClr val="FFC000"/>
              </a:solidFill>
            </a:endParaRPr>
          </a:p>
          <a:p>
            <a:endParaRPr lang="en-US" dirty="0"/>
          </a:p>
        </p:txBody>
      </p:sp>
      <p:sp>
        <p:nvSpPr>
          <p:cNvPr id="6" name="TextBox 5">
            <a:extLst>
              <a:ext uri="{FF2B5EF4-FFF2-40B4-BE49-F238E27FC236}">
                <a16:creationId xmlns:a16="http://schemas.microsoft.com/office/drawing/2014/main" id="{F5B1D41A-899A-CA14-99B2-4599CAB886E6}"/>
              </a:ext>
            </a:extLst>
          </p:cNvPr>
          <p:cNvSpPr txBox="1"/>
          <p:nvPr/>
        </p:nvSpPr>
        <p:spPr>
          <a:xfrm>
            <a:off x="-1" y="87596"/>
            <a:ext cx="12192001" cy="769441"/>
          </a:xfrm>
          <a:prstGeom prst="rect">
            <a:avLst/>
          </a:prstGeom>
          <a:solidFill>
            <a:schemeClr val="accent1">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Light" panose="020F0302020204030204"/>
                <a:ea typeface="+mn-ea"/>
                <a:cs typeface="+mn-cs"/>
              </a:rPr>
              <a:t>Citizens for Responsible Lighting Contact Info</a:t>
            </a:r>
          </a:p>
        </p:txBody>
      </p:sp>
      <p:pic>
        <p:nvPicPr>
          <p:cNvPr id="4" name="Picture 2">
            <a:extLst>
              <a:ext uri="{FF2B5EF4-FFF2-40B4-BE49-F238E27FC236}">
                <a16:creationId xmlns:a16="http://schemas.microsoft.com/office/drawing/2014/main" id="{97FE07CD-EA60-0D56-CF89-2B79C198C2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7361" y="987425"/>
            <a:ext cx="5363666" cy="5519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5536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9DEDE-A87C-E692-C1ED-C12C423A0E19}"/>
              </a:ext>
            </a:extLst>
          </p:cNvPr>
          <p:cNvSpPr>
            <a:spLocks noGrp="1"/>
          </p:cNvSpPr>
          <p:nvPr>
            <p:ph type="title"/>
          </p:nvPr>
        </p:nvSpPr>
        <p:spPr>
          <a:xfrm>
            <a:off x="0" y="215462"/>
            <a:ext cx="12192000" cy="1487213"/>
          </a:xfrm>
          <a:solidFill>
            <a:schemeClr val="accent1">
              <a:lumMod val="60000"/>
              <a:lumOff val="40000"/>
            </a:schemeClr>
          </a:solidFill>
        </p:spPr>
        <p:txBody>
          <a:bodyPr/>
          <a:lstStyle/>
          <a:p>
            <a:pPr algn="ctr"/>
            <a:r>
              <a:rPr lang="en-US" b="1" dirty="0">
                <a:solidFill>
                  <a:schemeClr val="tx1"/>
                </a:solidFill>
              </a:rPr>
              <a:t>Additional LINKS</a:t>
            </a:r>
          </a:p>
        </p:txBody>
      </p:sp>
      <p:sp>
        <p:nvSpPr>
          <p:cNvPr id="3" name="Content Placeholder 2">
            <a:extLst>
              <a:ext uri="{FF2B5EF4-FFF2-40B4-BE49-F238E27FC236}">
                <a16:creationId xmlns:a16="http://schemas.microsoft.com/office/drawing/2014/main" id="{8E164B10-20F5-907B-9A31-FE169888BE08}"/>
              </a:ext>
            </a:extLst>
          </p:cNvPr>
          <p:cNvSpPr>
            <a:spLocks noGrp="1"/>
          </p:cNvSpPr>
          <p:nvPr>
            <p:ph idx="1"/>
          </p:nvPr>
        </p:nvSpPr>
        <p:spPr>
          <a:xfrm>
            <a:off x="904126" y="1952091"/>
            <a:ext cx="9840076" cy="4753510"/>
          </a:xfrm>
        </p:spPr>
        <p:txBody>
          <a:bodyPr>
            <a:normAutofit fontScale="47500" lnSpcReduction="20000"/>
          </a:bodyPr>
          <a:lstStyle/>
          <a:p>
            <a:pPr algn="l"/>
            <a:r>
              <a:rPr lang="en-US" sz="4500" b="0" i="0" dirty="0">
                <a:solidFill>
                  <a:schemeClr val="bg1"/>
                </a:solidFill>
                <a:effectLst/>
                <a:latin typeface="Arial" panose="020B0604020202020204" pitchFamily="34" charset="0"/>
                <a:cs typeface="Arial" panose="020B0604020202020204" pitchFamily="34" charset="0"/>
              </a:rPr>
              <a:t>Safety &amp; Crime: </a:t>
            </a:r>
          </a:p>
          <a:p>
            <a:pPr algn="l"/>
            <a:r>
              <a:rPr lang="en-US" sz="4500" b="0" i="0" u="sng" dirty="0">
                <a:solidFill>
                  <a:schemeClr val="accent1">
                    <a:lumMod val="60000"/>
                    <a:lumOff val="40000"/>
                  </a:schemeClr>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https://darksky.org/resources/what-is-light-pollution/effects/safety/</a:t>
            </a:r>
            <a:endParaRPr lang="en-US" sz="4500" b="0" i="0" u="sng" dirty="0">
              <a:solidFill>
                <a:schemeClr val="accent1">
                  <a:lumMod val="60000"/>
                  <a:lumOff val="40000"/>
                </a:schemeClr>
              </a:solidFill>
              <a:effectLst/>
              <a:latin typeface="Arial" panose="020B0604020202020204" pitchFamily="34" charset="0"/>
              <a:cs typeface="Arial" panose="020B0604020202020204" pitchFamily="34" charset="0"/>
            </a:endParaRPr>
          </a:p>
          <a:p>
            <a:r>
              <a:rPr lang="en-US" sz="4500" dirty="0">
                <a:solidFill>
                  <a:schemeClr val="accent1">
                    <a:lumMod val="60000"/>
                    <a:lumOff val="40000"/>
                  </a:schemeClr>
                </a:solidFill>
                <a:latin typeface="Arial" panose="020B0604020202020204" pitchFamily="34" charset="0"/>
                <a:cs typeface="Arial" panose="020B0604020202020204" pitchFamily="34" charset="0"/>
              </a:rPr>
              <a:t>https://uscpted.com/dark-sky-international-us-cpted-association/</a:t>
            </a:r>
          </a:p>
          <a:p>
            <a:pPr algn="l"/>
            <a:r>
              <a:rPr lang="en-US" sz="4500" b="0" i="0" dirty="0">
                <a:solidFill>
                  <a:schemeClr val="bg1"/>
                </a:solidFill>
                <a:effectLst/>
                <a:latin typeface="Arial" panose="020B0604020202020204" pitchFamily="34" charset="0"/>
                <a:cs typeface="Arial" panose="020B0604020202020204" pitchFamily="34" charset="0"/>
              </a:rPr>
              <a:t>How to find </a:t>
            </a:r>
            <a:r>
              <a:rPr lang="en-US" sz="4500" b="0" i="0" dirty="0" err="1">
                <a:solidFill>
                  <a:schemeClr val="bg1"/>
                </a:solidFill>
                <a:effectLst/>
                <a:latin typeface="Arial" panose="020B0604020202020204" pitchFamily="34" charset="0"/>
                <a:cs typeface="Arial" panose="020B0604020202020204" pitchFamily="34" charset="0"/>
              </a:rPr>
              <a:t>DarkSky</a:t>
            </a:r>
            <a:r>
              <a:rPr lang="en-US" sz="4500" b="0" i="0" dirty="0">
                <a:solidFill>
                  <a:schemeClr val="bg1"/>
                </a:solidFill>
                <a:effectLst/>
                <a:latin typeface="Arial" panose="020B0604020202020204" pitchFamily="34" charset="0"/>
                <a:cs typeface="Arial" panose="020B0604020202020204" pitchFamily="34" charset="0"/>
              </a:rPr>
              <a:t> Approved lighting:			</a:t>
            </a:r>
          </a:p>
          <a:p>
            <a:pPr algn="l"/>
            <a:r>
              <a:rPr lang="en-US" sz="4500" b="0" i="0" dirty="0" err="1">
                <a:solidFill>
                  <a:schemeClr val="accent1">
                    <a:lumMod val="60000"/>
                    <a:lumOff val="4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DarkSky</a:t>
            </a:r>
            <a:r>
              <a:rPr lang="en-US" sz="4500" b="0" i="0" dirty="0">
                <a:solidFill>
                  <a:schemeClr val="accent1">
                    <a:lumMod val="60000"/>
                    <a:lumOff val="4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Approved | </a:t>
            </a:r>
            <a:r>
              <a:rPr lang="en-US" sz="4500" b="0" i="0" dirty="0" err="1">
                <a:solidFill>
                  <a:schemeClr val="accent1">
                    <a:lumMod val="60000"/>
                    <a:lumOff val="4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DarkSky</a:t>
            </a:r>
            <a:r>
              <a:rPr lang="en-US" sz="4500" b="0" i="0" dirty="0">
                <a:solidFill>
                  <a:schemeClr val="accent1">
                    <a:lumMod val="60000"/>
                    <a:lumOff val="4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International</a:t>
            </a:r>
            <a:endParaRPr lang="en-US" sz="4500" b="0" i="0" dirty="0">
              <a:solidFill>
                <a:schemeClr val="accent1">
                  <a:lumMod val="60000"/>
                  <a:lumOff val="40000"/>
                </a:schemeClr>
              </a:solidFill>
              <a:effectLst/>
              <a:latin typeface="Arial" panose="020B0604020202020204" pitchFamily="34" charset="0"/>
              <a:cs typeface="Arial" panose="020B0604020202020204" pitchFamily="34" charset="0"/>
            </a:endParaRPr>
          </a:p>
          <a:p>
            <a:pPr algn="l"/>
            <a:r>
              <a:rPr lang="en-US" sz="4500" b="0" i="0" dirty="0">
                <a:solidFill>
                  <a:schemeClr val="bg1"/>
                </a:solidFill>
                <a:effectLst/>
                <a:latin typeface="Arial" panose="020B0604020202020204" pitchFamily="34" charset="0"/>
                <a:cs typeface="Arial" panose="020B0604020202020204" pitchFamily="34" charset="0"/>
              </a:rPr>
              <a:t>2024 State of the Science Report:</a:t>
            </a:r>
          </a:p>
          <a:p>
            <a:pPr algn="l"/>
            <a:r>
              <a:rPr lang="en-US" sz="4500" b="0" i="0" dirty="0">
                <a:solidFill>
                  <a:schemeClr val="accent1">
                    <a:lumMod val="60000"/>
                    <a:lumOff val="40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Artificial Light at Night: State of the Science 2024 | </a:t>
            </a:r>
            <a:r>
              <a:rPr lang="en-US" sz="4500" b="0" i="0" dirty="0" err="1">
                <a:solidFill>
                  <a:schemeClr val="accent1">
                    <a:lumMod val="60000"/>
                    <a:lumOff val="40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DarkSky</a:t>
            </a:r>
            <a:r>
              <a:rPr lang="en-US" sz="4500" b="0" i="0" dirty="0">
                <a:solidFill>
                  <a:schemeClr val="accent1">
                    <a:lumMod val="60000"/>
                    <a:lumOff val="40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 International</a:t>
            </a:r>
            <a:endParaRPr lang="en-US" sz="4500" b="0" i="0" dirty="0">
              <a:solidFill>
                <a:schemeClr val="accent1">
                  <a:lumMod val="60000"/>
                  <a:lumOff val="40000"/>
                </a:schemeClr>
              </a:solidFill>
              <a:effectLst/>
              <a:latin typeface="Arial" panose="020B0604020202020204" pitchFamily="34" charset="0"/>
              <a:cs typeface="Arial" panose="020B0604020202020204" pitchFamily="34" charset="0"/>
            </a:endParaRPr>
          </a:p>
          <a:p>
            <a:pPr algn="l"/>
            <a:r>
              <a:rPr lang="en-US" sz="4500" b="0" i="0" dirty="0">
                <a:solidFill>
                  <a:schemeClr val="bg1"/>
                </a:solidFill>
                <a:effectLst/>
                <a:latin typeface="Arial" panose="020B0604020202020204" pitchFamily="34" charset="0"/>
                <a:cs typeface="Arial" panose="020B0604020202020204" pitchFamily="34" charset="0"/>
              </a:rPr>
              <a:t>Bird Safe Hampton Roads:</a:t>
            </a:r>
          </a:p>
          <a:p>
            <a:pPr algn="l"/>
            <a:r>
              <a:rPr lang="en-US" sz="4500" b="0" i="0" dirty="0">
                <a:solidFill>
                  <a:schemeClr val="accent1">
                    <a:lumMod val="60000"/>
                    <a:lumOff val="40000"/>
                  </a:schemeClr>
                </a:solidFill>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Bird Safe Hampton Roads (birdsafehr.org)</a:t>
            </a:r>
            <a:endParaRPr lang="en-US" sz="4500" b="0" i="0" dirty="0">
              <a:solidFill>
                <a:schemeClr val="accent1">
                  <a:lumMod val="60000"/>
                  <a:lumOff val="40000"/>
                </a:schemeClr>
              </a:solidFill>
              <a:effectLst/>
              <a:latin typeface="Arial" panose="020B0604020202020204" pitchFamily="34" charset="0"/>
              <a:cs typeface="Arial" panose="020B0604020202020204" pitchFamily="34" charset="0"/>
            </a:endParaRPr>
          </a:p>
          <a:p>
            <a:pPr algn="l"/>
            <a:r>
              <a:rPr lang="en-US" sz="4500" b="0" i="0" dirty="0" err="1">
                <a:solidFill>
                  <a:schemeClr val="bg1"/>
                </a:solidFill>
                <a:effectLst/>
                <a:latin typeface="Arial" panose="020B0604020202020204" pitchFamily="34" charset="0"/>
                <a:cs typeface="Arial" panose="020B0604020202020204" pitchFamily="34" charset="0"/>
              </a:rPr>
              <a:t>DarkSky’s</a:t>
            </a:r>
            <a:r>
              <a:rPr lang="en-US" sz="4500" b="0" i="0" dirty="0">
                <a:solidFill>
                  <a:schemeClr val="bg1"/>
                </a:solidFill>
                <a:effectLst/>
                <a:latin typeface="Arial" panose="020B0604020202020204" pitchFamily="34" charset="0"/>
                <a:cs typeface="Arial" panose="020B0604020202020204" pitchFamily="34" charset="0"/>
              </a:rPr>
              <a:t> webpage on ecological impacts:  </a:t>
            </a:r>
          </a:p>
          <a:p>
            <a:pPr algn="l"/>
            <a:r>
              <a:rPr lang="en-US" sz="4500" b="0" i="0" dirty="0">
                <a:solidFill>
                  <a:schemeClr val="accent1">
                    <a:lumMod val="60000"/>
                    <a:lumOff val="40000"/>
                  </a:schemeClr>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Light pollution harms wildlife and ecosystems | </a:t>
            </a:r>
            <a:r>
              <a:rPr lang="en-US" sz="4500" b="0" i="0" dirty="0" err="1">
                <a:solidFill>
                  <a:schemeClr val="accent1">
                    <a:lumMod val="60000"/>
                    <a:lumOff val="40000"/>
                  </a:schemeClr>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DarkSky</a:t>
            </a:r>
            <a:r>
              <a:rPr lang="en-US" sz="4500" b="0" i="0" dirty="0">
                <a:solidFill>
                  <a:schemeClr val="accent1">
                    <a:lumMod val="60000"/>
                    <a:lumOff val="40000"/>
                  </a:schemeClr>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 International</a:t>
            </a:r>
            <a:endParaRPr lang="en-US" sz="4500" b="0" i="0" dirty="0">
              <a:solidFill>
                <a:schemeClr val="accent1">
                  <a:lumMod val="60000"/>
                  <a:lumOff val="40000"/>
                </a:schemeClr>
              </a:solidFill>
              <a:effectLst/>
              <a:latin typeface="Arial" panose="020B0604020202020204" pitchFamily="34" charset="0"/>
              <a:cs typeface="Arial" panose="020B0604020202020204" pitchFamily="34" charset="0"/>
            </a:endParaRPr>
          </a:p>
          <a:p>
            <a:pPr algn="l"/>
            <a:r>
              <a:rPr lang="en-US" sz="4500" b="0" i="0" dirty="0">
                <a:solidFill>
                  <a:schemeClr val="bg1"/>
                </a:solidFill>
                <a:effectLst/>
                <a:latin typeface="Arial" panose="020B0604020202020204" pitchFamily="34" charset="0"/>
                <a:cs typeface="Arial" panose="020B0604020202020204" pitchFamily="34" charset="0"/>
              </a:rPr>
              <a:t>Homeowner’s Association guidelines:</a:t>
            </a:r>
          </a:p>
          <a:p>
            <a:pPr algn="l"/>
            <a:r>
              <a:rPr lang="en-US" sz="4500" b="0" i="0" dirty="0">
                <a:solidFill>
                  <a:schemeClr val="accent1">
                    <a:lumMod val="60000"/>
                    <a:lumOff val="40000"/>
                  </a:schemeClr>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Guidance for U.S. homeowners associations | </a:t>
            </a:r>
            <a:r>
              <a:rPr lang="en-US" sz="4500" b="0" i="0" dirty="0" err="1">
                <a:solidFill>
                  <a:schemeClr val="accent1">
                    <a:lumMod val="60000"/>
                    <a:lumOff val="40000"/>
                  </a:schemeClr>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DarkSky</a:t>
            </a:r>
            <a:r>
              <a:rPr lang="en-US" sz="4500" b="0" i="0" dirty="0">
                <a:solidFill>
                  <a:schemeClr val="accent1">
                    <a:lumMod val="60000"/>
                    <a:lumOff val="40000"/>
                  </a:schemeClr>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 International</a:t>
            </a:r>
            <a:endParaRPr lang="en-US" sz="4500" b="0" i="0" dirty="0">
              <a:solidFill>
                <a:schemeClr val="accent1">
                  <a:lumMod val="60000"/>
                  <a:lumOff val="40000"/>
                </a:schemeClr>
              </a:solidFill>
              <a:effectLst/>
              <a:latin typeface="Arial" panose="020B0604020202020204" pitchFamily="34" charset="0"/>
              <a:cs typeface="Arial" panose="020B0604020202020204" pitchFamily="34" charset="0"/>
            </a:endParaRPr>
          </a:p>
          <a:p>
            <a:pPr marL="0" indent="0" algn="l">
              <a:buNone/>
            </a:pPr>
            <a:endParaRPr lang="en-US" sz="1800" dirty="0">
              <a:solidFill>
                <a:schemeClr val="accent1">
                  <a:lumMod val="60000"/>
                  <a:lumOff val="40000"/>
                </a:schemeClr>
              </a:solidFill>
              <a:latin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256773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6" name="Picture 4">
            <a:extLst>
              <a:ext uri="{FF2B5EF4-FFF2-40B4-BE49-F238E27FC236}">
                <a16:creationId xmlns:a16="http://schemas.microsoft.com/office/drawing/2014/main" id="{235E0484-4660-9E06-F083-4CBBCF773EA1}"/>
              </a:ext>
            </a:extLst>
          </p:cNvPr>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1205948" y="689113"/>
            <a:ext cx="9846366" cy="5565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3279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2C49BE5-7D5E-6942-9E0D-00FDFC870F8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DA15F9D-99C4-6D63-8BA1-C736D4C87B06}"/>
              </a:ext>
            </a:extLst>
          </p:cNvPr>
          <p:cNvSpPr>
            <a:spLocks noGrp="1"/>
          </p:cNvSpPr>
          <p:nvPr>
            <p:ph type="title"/>
          </p:nvPr>
        </p:nvSpPr>
        <p:spPr>
          <a:xfrm>
            <a:off x="838200" y="-119270"/>
            <a:ext cx="10515600" cy="1298714"/>
          </a:xfrm>
        </p:spPr>
        <p:txBody>
          <a:bodyPr>
            <a:normAutofit/>
          </a:bodyPr>
          <a:lstStyle/>
          <a:p>
            <a:pPr algn="ctr"/>
            <a:r>
              <a:rPr lang="en-US" b="1" dirty="0">
                <a:solidFill>
                  <a:schemeClr val="bg1"/>
                </a:solidFill>
              </a:rPr>
              <a:t>NOCTURNAL POLLINATORS </a:t>
            </a:r>
          </a:p>
        </p:txBody>
      </p:sp>
      <p:pic>
        <p:nvPicPr>
          <p:cNvPr id="4" name="Content Placeholder 3">
            <a:extLst>
              <a:ext uri="{FF2B5EF4-FFF2-40B4-BE49-F238E27FC236}">
                <a16:creationId xmlns:a16="http://schemas.microsoft.com/office/drawing/2014/main" id="{92E4F977-EB3F-A9F5-12D1-C7B88D496EAA}"/>
              </a:ext>
            </a:extLst>
          </p:cNvPr>
          <p:cNvPicPr>
            <a:picLocks noGrp="1" noChangeAspect="1"/>
          </p:cNvPicPr>
          <p:nvPr>
            <p:ph idx="1"/>
          </p:nvPr>
        </p:nvPicPr>
        <p:blipFill>
          <a:blip r:embed="rId3">
            <a:extLst>
              <a:ext uri="{28A0092B-C50C-407E-A947-70E740481C1C}">
                <a14:useLocalDpi xmlns:a14="http://schemas.microsoft.com/office/drawing/2010/main"/>
              </a:ext>
            </a:extLst>
          </a:blip>
          <a:srcRect b="19943"/>
          <a:stretch/>
        </p:blipFill>
        <p:spPr>
          <a:xfrm>
            <a:off x="1174584" y="1330963"/>
            <a:ext cx="9475304" cy="4317998"/>
          </a:xfrm>
        </p:spPr>
      </p:pic>
      <p:sp>
        <p:nvSpPr>
          <p:cNvPr id="2" name="TextBox 1">
            <a:extLst>
              <a:ext uri="{FF2B5EF4-FFF2-40B4-BE49-F238E27FC236}">
                <a16:creationId xmlns:a16="http://schemas.microsoft.com/office/drawing/2014/main" id="{96AA7A76-DD6E-5D76-2584-DB529347782F}"/>
              </a:ext>
            </a:extLst>
          </p:cNvPr>
          <p:cNvSpPr txBox="1"/>
          <p:nvPr/>
        </p:nvSpPr>
        <p:spPr>
          <a:xfrm>
            <a:off x="9113520" y="5800480"/>
            <a:ext cx="229598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Photo by Tim Arthur</a:t>
            </a:r>
          </a:p>
        </p:txBody>
      </p:sp>
    </p:spTree>
    <p:extLst>
      <p:ext uri="{BB962C8B-B14F-4D97-AF65-F5344CB8AC3E}">
        <p14:creationId xmlns:p14="http://schemas.microsoft.com/office/powerpoint/2010/main" val="2892520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5C66045-144F-76BC-EC5A-204D3D1B366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AAC6DAC-873F-C837-9C4A-4F4A3DCA28F8}"/>
              </a:ext>
            </a:extLst>
          </p:cNvPr>
          <p:cNvSpPr txBox="1"/>
          <p:nvPr/>
        </p:nvSpPr>
        <p:spPr>
          <a:xfrm>
            <a:off x="10388378" y="4073306"/>
            <a:ext cx="216278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Photo from </a:t>
            </a:r>
            <a:r>
              <a:rPr kumimoji="0" lang="en-US" sz="1400" b="0" i="0" u="none" strike="noStrike" kern="1200" cap="none" spc="0" normalizeH="0" baseline="0" noProof="0" dirty="0" err="1">
                <a:ln>
                  <a:noFill/>
                </a:ln>
                <a:solidFill>
                  <a:prstClr val="white"/>
                </a:solidFill>
                <a:effectLst/>
                <a:uLnTx/>
                <a:uFillTx/>
                <a:latin typeface="Calibri" panose="020F0502020204030204"/>
                <a:ea typeface="+mn-ea"/>
                <a:cs typeface="+mn-cs"/>
              </a:rPr>
              <a:t>DarkSky</a:t>
            </a: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 International </a:t>
            </a:r>
          </a:p>
        </p:txBody>
      </p:sp>
      <p:sp>
        <p:nvSpPr>
          <p:cNvPr id="2" name="Title 1">
            <a:extLst>
              <a:ext uri="{FF2B5EF4-FFF2-40B4-BE49-F238E27FC236}">
                <a16:creationId xmlns:a16="http://schemas.microsoft.com/office/drawing/2014/main" id="{7B0C4F8A-2BBB-9F5C-C27D-B4DD6820EFB4}"/>
              </a:ext>
            </a:extLst>
          </p:cNvPr>
          <p:cNvSpPr>
            <a:spLocks noGrp="1"/>
          </p:cNvSpPr>
          <p:nvPr>
            <p:ph type="title"/>
          </p:nvPr>
        </p:nvSpPr>
        <p:spPr>
          <a:xfrm>
            <a:off x="914400" y="1"/>
            <a:ext cx="9963807" cy="1152938"/>
          </a:xfrm>
        </p:spPr>
        <p:txBody>
          <a:bodyPr>
            <a:normAutofit/>
          </a:bodyPr>
          <a:lstStyle/>
          <a:p>
            <a:pPr algn="ctr"/>
            <a:r>
              <a:rPr lang="en-US" b="1" dirty="0">
                <a:solidFill>
                  <a:schemeClr val="bg1"/>
                </a:solidFill>
              </a:rPr>
              <a:t>BIRD MIGRATION TAKES PLACE AT NIGHT</a:t>
            </a:r>
          </a:p>
        </p:txBody>
      </p:sp>
      <p:pic>
        <p:nvPicPr>
          <p:cNvPr id="8" name="Content Placeholder 7">
            <a:extLst>
              <a:ext uri="{FF2B5EF4-FFF2-40B4-BE49-F238E27FC236}">
                <a16:creationId xmlns:a16="http://schemas.microsoft.com/office/drawing/2014/main" id="{C7D60447-E260-7AD8-6458-38E470A674A5}"/>
              </a:ext>
            </a:extLst>
          </p:cNvPr>
          <p:cNvPicPr>
            <a:picLocks noGrp="1" noChangeAspect="1"/>
          </p:cNvPicPr>
          <p:nvPr>
            <p:ph idx="1"/>
          </p:nvPr>
        </p:nvPicPr>
        <p:blipFill rotWithShape="1">
          <a:blip r:embed="rId3">
            <a:extLst>
              <a:ext uri="{28A0092B-C50C-407E-A947-70E740481C1C}">
                <a14:useLocalDpi xmlns:a14="http://schemas.microsoft.com/office/drawing/2010/main"/>
              </a:ext>
            </a:extLst>
          </a:blip>
          <a:srcRect b="2752"/>
          <a:stretch/>
        </p:blipFill>
        <p:spPr>
          <a:xfrm>
            <a:off x="1765739" y="1152939"/>
            <a:ext cx="8059092" cy="4827447"/>
          </a:xfrm>
        </p:spPr>
      </p:pic>
    </p:spTree>
    <p:extLst>
      <p:ext uri="{BB962C8B-B14F-4D97-AF65-F5344CB8AC3E}">
        <p14:creationId xmlns:p14="http://schemas.microsoft.com/office/powerpoint/2010/main" val="344358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C310839-E42E-AE0C-EDC4-3B19D95122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84E58F-39B0-4121-C4F5-BA3BC7A97B36}"/>
              </a:ext>
            </a:extLst>
          </p:cNvPr>
          <p:cNvSpPr>
            <a:spLocks noGrp="1"/>
          </p:cNvSpPr>
          <p:nvPr>
            <p:ph type="title"/>
          </p:nvPr>
        </p:nvSpPr>
        <p:spPr>
          <a:xfrm>
            <a:off x="867537" y="98496"/>
            <a:ext cx="10036556" cy="794701"/>
          </a:xfrm>
          <a:gradFill>
            <a:gsLst>
              <a:gs pos="0">
                <a:schemeClr val="tx1"/>
              </a:gs>
              <a:gs pos="1000">
                <a:schemeClr val="accent1">
                  <a:lumMod val="45000"/>
                  <a:lumOff val="55000"/>
                </a:schemeClr>
              </a:gs>
              <a:gs pos="0">
                <a:schemeClr val="accent1">
                  <a:lumMod val="45000"/>
                  <a:lumOff val="55000"/>
                </a:schemeClr>
              </a:gs>
              <a:gs pos="500">
                <a:schemeClr val="tx1"/>
              </a:gs>
              <a:gs pos="0">
                <a:schemeClr val="accent1">
                  <a:lumMod val="30000"/>
                  <a:lumOff val="70000"/>
                </a:schemeClr>
              </a:gs>
            </a:gsLst>
            <a:lin ang="5400000" scaled="1"/>
          </a:gradFill>
        </p:spPr>
        <p:txBody>
          <a:bodyPr>
            <a:normAutofit/>
          </a:bodyPr>
          <a:lstStyle/>
          <a:p>
            <a:pPr algn="ctr"/>
            <a:r>
              <a:rPr lang="en-US" b="1" dirty="0"/>
              <a:t>THE DEADLY ATTRACTION TO LIGHT</a:t>
            </a:r>
          </a:p>
        </p:txBody>
      </p:sp>
      <p:sp>
        <p:nvSpPr>
          <p:cNvPr id="9" name="Text Placeholder 8">
            <a:extLst>
              <a:ext uri="{FF2B5EF4-FFF2-40B4-BE49-F238E27FC236}">
                <a16:creationId xmlns:a16="http://schemas.microsoft.com/office/drawing/2014/main" id="{F4751AD1-EEBF-5CD5-E7ED-589ED2B7D88E}"/>
              </a:ext>
            </a:extLst>
          </p:cNvPr>
          <p:cNvSpPr>
            <a:spLocks noGrp="1"/>
          </p:cNvSpPr>
          <p:nvPr>
            <p:ph type="body" idx="1"/>
          </p:nvPr>
        </p:nvSpPr>
        <p:spPr>
          <a:xfrm>
            <a:off x="693595" y="1095198"/>
            <a:ext cx="5100320" cy="579121"/>
          </a:xfrm>
        </p:spPr>
        <p:txBody>
          <a:bodyPr>
            <a:normAutofit fontScale="92500"/>
          </a:bodyPr>
          <a:lstStyle/>
          <a:p>
            <a:pPr algn="ctr"/>
            <a:r>
              <a:rPr lang="en-US" dirty="0">
                <a:solidFill>
                  <a:schemeClr val="bg1"/>
                </a:solidFill>
              </a:rPr>
              <a:t>  FALLEN BIRDS IN DOWNTOWN NORFOLK</a:t>
            </a:r>
          </a:p>
        </p:txBody>
      </p:sp>
      <p:sp>
        <p:nvSpPr>
          <p:cNvPr id="10" name="Text Placeholder 9">
            <a:extLst>
              <a:ext uri="{FF2B5EF4-FFF2-40B4-BE49-F238E27FC236}">
                <a16:creationId xmlns:a16="http://schemas.microsoft.com/office/drawing/2014/main" id="{674600BE-CD4A-6C37-8117-E292D91E69C4}"/>
              </a:ext>
            </a:extLst>
          </p:cNvPr>
          <p:cNvSpPr>
            <a:spLocks noGrp="1"/>
          </p:cNvSpPr>
          <p:nvPr>
            <p:ph type="body" sz="quarter" idx="3"/>
          </p:nvPr>
        </p:nvSpPr>
        <p:spPr>
          <a:xfrm>
            <a:off x="5885813" y="1142424"/>
            <a:ext cx="5899785" cy="505779"/>
          </a:xfrm>
        </p:spPr>
        <p:txBody>
          <a:bodyPr>
            <a:normAutofit fontScale="92500"/>
          </a:bodyPr>
          <a:lstStyle/>
          <a:p>
            <a:pPr algn="ctr"/>
            <a:r>
              <a:rPr lang="en-US" dirty="0">
                <a:solidFill>
                  <a:schemeClr val="bg1"/>
                </a:solidFill>
              </a:rPr>
              <a:t>NEW YORK’S TWIN TOWER LIGHT MEMORIAL </a:t>
            </a:r>
          </a:p>
        </p:txBody>
      </p:sp>
      <p:pic>
        <p:nvPicPr>
          <p:cNvPr id="1030" name="Picture 6">
            <a:extLst>
              <a:ext uri="{FF2B5EF4-FFF2-40B4-BE49-F238E27FC236}">
                <a16:creationId xmlns:a16="http://schemas.microsoft.com/office/drawing/2014/main" id="{AF0F650E-F314-4E17-2CAF-18AA92E8BF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537" y="1775780"/>
            <a:ext cx="5100321" cy="435412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45E6104-68E9-ADDF-92C1-A4D96319B80D}"/>
              </a:ext>
            </a:extLst>
          </p:cNvPr>
          <p:cNvSpPr txBox="1"/>
          <p:nvPr/>
        </p:nvSpPr>
        <p:spPr>
          <a:xfrm>
            <a:off x="9487944" y="6379129"/>
            <a:ext cx="221086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Photo: Thechive.com</a:t>
            </a:r>
          </a:p>
        </p:txBody>
      </p:sp>
      <p:sp>
        <p:nvSpPr>
          <p:cNvPr id="4" name="TextBox 3">
            <a:extLst>
              <a:ext uri="{FF2B5EF4-FFF2-40B4-BE49-F238E27FC236}">
                <a16:creationId xmlns:a16="http://schemas.microsoft.com/office/drawing/2014/main" id="{318C7C66-D090-54FB-C5B9-CC208A060EF4}"/>
              </a:ext>
            </a:extLst>
          </p:cNvPr>
          <p:cNvSpPr txBox="1"/>
          <p:nvPr/>
        </p:nvSpPr>
        <p:spPr>
          <a:xfrm>
            <a:off x="487680" y="6331903"/>
            <a:ext cx="28984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Photo: Pat Scanlon</a:t>
            </a:r>
          </a:p>
        </p:txBody>
      </p:sp>
      <p:pic>
        <p:nvPicPr>
          <p:cNvPr id="7" name="Content Placeholder 6">
            <a:extLst>
              <a:ext uri="{FF2B5EF4-FFF2-40B4-BE49-F238E27FC236}">
                <a16:creationId xmlns:a16="http://schemas.microsoft.com/office/drawing/2014/main" id="{EC660BAF-F463-3236-0146-70DAD8C936E1}"/>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461216" y="1818200"/>
            <a:ext cx="4748981" cy="4311702"/>
          </a:xfrm>
        </p:spPr>
      </p:pic>
    </p:spTree>
    <p:extLst>
      <p:ext uri="{BB962C8B-B14F-4D97-AF65-F5344CB8AC3E}">
        <p14:creationId xmlns:p14="http://schemas.microsoft.com/office/powerpoint/2010/main" val="1858156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004FFE9-1475-6D49-6479-59F438281673}"/>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822EC9E4-BB6F-0675-92EA-F4B8C9EAB2B4}"/>
              </a:ext>
            </a:extLst>
          </p:cNvPr>
          <p:cNvSpPr>
            <a:spLocks noGrp="1"/>
          </p:cNvSpPr>
          <p:nvPr>
            <p:ph type="title"/>
          </p:nvPr>
        </p:nvSpPr>
        <p:spPr/>
        <p:txBody>
          <a:bodyPr/>
          <a:lstStyle/>
          <a:p>
            <a:pPr algn="ctr"/>
            <a:r>
              <a:rPr lang="en-US" b="1" dirty="0">
                <a:solidFill>
                  <a:schemeClr val="bg1"/>
                </a:solidFill>
              </a:rPr>
              <a:t>DOWNTOWN NORFOLK AT NIGHT</a:t>
            </a:r>
          </a:p>
        </p:txBody>
      </p:sp>
      <p:pic>
        <p:nvPicPr>
          <p:cNvPr id="1028" name="Picture 4">
            <a:extLst>
              <a:ext uri="{FF2B5EF4-FFF2-40B4-BE49-F238E27FC236}">
                <a16:creationId xmlns:a16="http://schemas.microsoft.com/office/drawing/2014/main" id="{8F675625-CEAC-4699-C4F4-EEDA2A6A263D}"/>
              </a:ext>
            </a:extLst>
          </p:cNvPr>
          <p:cNvPicPr>
            <a:picLocks noGrp="1" noChangeAspect="1" noChangeArrowheads="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1603513" y="1825625"/>
            <a:ext cx="9090991" cy="4111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342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1C183D2-1636-AA4B-9798-3BC78FED98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ABE86F-8075-1E52-F98A-FCC53DC13B46}"/>
              </a:ext>
            </a:extLst>
          </p:cNvPr>
          <p:cNvSpPr>
            <a:spLocks noGrp="1"/>
          </p:cNvSpPr>
          <p:nvPr>
            <p:ph type="title"/>
          </p:nvPr>
        </p:nvSpPr>
        <p:spPr>
          <a:xfrm>
            <a:off x="406400" y="162559"/>
            <a:ext cx="5298661" cy="1087121"/>
          </a:xfrm>
        </p:spPr>
        <p:txBody>
          <a:bodyPr>
            <a:normAutofit/>
          </a:bodyPr>
          <a:lstStyle/>
          <a:p>
            <a:endParaRPr lang="en-US" dirty="0"/>
          </a:p>
        </p:txBody>
      </p:sp>
      <p:pic>
        <p:nvPicPr>
          <p:cNvPr id="5" name="Content Placeholder 4">
            <a:extLst>
              <a:ext uri="{FF2B5EF4-FFF2-40B4-BE49-F238E27FC236}">
                <a16:creationId xmlns:a16="http://schemas.microsoft.com/office/drawing/2014/main" id="{FCC0361B-AC82-8DB1-E18D-B92AE1B56813}"/>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1484244" y="0"/>
            <a:ext cx="8737600" cy="6177280"/>
          </a:xfrm>
        </p:spPr>
      </p:pic>
      <p:sp>
        <p:nvSpPr>
          <p:cNvPr id="6" name="TextBox 5">
            <a:extLst>
              <a:ext uri="{FF2B5EF4-FFF2-40B4-BE49-F238E27FC236}">
                <a16:creationId xmlns:a16="http://schemas.microsoft.com/office/drawing/2014/main" id="{89780E10-ABFE-885E-EE64-CD3F83789583}"/>
              </a:ext>
            </a:extLst>
          </p:cNvPr>
          <p:cNvSpPr txBox="1"/>
          <p:nvPr/>
        </p:nvSpPr>
        <p:spPr>
          <a:xfrm>
            <a:off x="501308" y="399829"/>
            <a:ext cx="10407505" cy="769441"/>
          </a:xfrm>
          <a:prstGeom prst="rect">
            <a:avLst/>
          </a:prstGeom>
          <a:noFill/>
        </p:spPr>
        <p:txBody>
          <a:bodyPr wrap="square" rtlCol="0">
            <a:spAutoFit/>
          </a:bodyPr>
          <a:lstStyle/>
          <a:p>
            <a:pPr algn="ctr"/>
            <a:r>
              <a:rPr lang="en-US" sz="4400" dirty="0">
                <a:solidFill>
                  <a:schemeClr val="bg1">
                    <a:lumMod val="95000"/>
                  </a:schemeClr>
                </a:solidFill>
              </a:rPr>
              <a:t>THE LIGHTING REVOLUTION – LED LIGHTS</a:t>
            </a:r>
          </a:p>
        </p:txBody>
      </p:sp>
    </p:spTree>
    <p:extLst>
      <p:ext uri="{BB962C8B-B14F-4D97-AF65-F5344CB8AC3E}">
        <p14:creationId xmlns:p14="http://schemas.microsoft.com/office/powerpoint/2010/main" val="2797250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89675</TotalTime>
  <Words>2785</Words>
  <Application>Microsoft Office PowerPoint</Application>
  <PresentationFormat>Widescreen</PresentationFormat>
  <Paragraphs>353</Paragraphs>
  <Slides>32</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Calibri Light</vt:lpstr>
      <vt:lpstr>Courier New</vt:lpstr>
      <vt:lpstr>TT Norms</vt:lpstr>
      <vt:lpstr>Wingdings</vt:lpstr>
      <vt:lpstr>Office Theme</vt:lpstr>
      <vt:lpstr>THE DISAPPEARING NIGHT SKY</vt:lpstr>
      <vt:lpstr>ARTIFICIAL LIGHT – THE MOST DRASTIC CHANGE IN OUR ENVIRONMENT</vt:lpstr>
      <vt:lpstr>THE CIRCADIAN RHYTHM</vt:lpstr>
      <vt:lpstr>PowerPoint Presentation</vt:lpstr>
      <vt:lpstr>NOCTURNAL POLLINATORS </vt:lpstr>
      <vt:lpstr>BIRD MIGRATION TAKES PLACE AT NIGHT</vt:lpstr>
      <vt:lpstr>THE DEADLY ATTRACTION TO LIGHT</vt:lpstr>
      <vt:lpstr>DOWNTOWN NORFOLK AT NIGHT</vt:lpstr>
      <vt:lpstr>PowerPoint Presentation</vt:lpstr>
      <vt:lpstr>CITIZENS FOR RESPONSIBLE LIGHTING</vt:lpstr>
      <vt:lpstr>BENEFITS OF LED LIGHTS IF IMPLEMENTED PROPERLY</vt:lpstr>
      <vt:lpstr>NOT ALL LED LIGHTS ARE CREATED EQUAL</vt:lpstr>
      <vt:lpstr>LED LIGHTS - THE KELVIN COLOR SCALE</vt:lpstr>
      <vt:lpstr>EXPERTS WARN AGAINST UNHEALTHY KELVIN LIGHTS</vt:lpstr>
      <vt:lpstr>WHY LOWER THAN 3000K</vt:lpstr>
      <vt:lpstr>MELATONIN IS AN IMPORTANT HORMONE</vt:lpstr>
      <vt:lpstr>BLUE LIGHT AT NIGHT DISRUPTS OUR CIRCADIAN RHYTHM</vt:lpstr>
      <vt:lpstr>PowerPoint Presentation</vt:lpstr>
      <vt:lpstr>EFFECTS OF LIGHT ON LIFE IN WETLANDS</vt:lpstr>
      <vt:lpstr>PowerPoint Presentation</vt:lpstr>
      <vt:lpstr> BLUE LIGHT WAVES INCREASE GLARE &amp; SAFETY ISSUES </vt:lpstr>
      <vt:lpstr> BLINDED BY THE LIGHT  </vt:lpstr>
      <vt:lpstr>PowerPoint Presentation</vt:lpstr>
      <vt:lpstr>BRIGHTER ISN’T ALWAYS SAFER</vt:lpstr>
      <vt:lpstr>PowerPoint Presentation</vt:lpstr>
      <vt:lpstr>THE FIVE PRINCIPLES OF RESPONSIBLE  OUTDOOR LIGHTING</vt:lpstr>
      <vt:lpstr>PROPER LIGHT PLACEMENT POINTS DOWN</vt:lpstr>
      <vt:lpstr>CRITICAL WINDOW OF OPPORTUNITY</vt:lpstr>
      <vt:lpstr>PowerPoint Presentation</vt:lpstr>
      <vt:lpstr>BY PROTECTING OUR WILDLIFE HABITAT,  WE PROTECT OURSELVES</vt:lpstr>
      <vt:lpstr>Social Media:</vt:lpstr>
      <vt:lpstr>Additional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Elizabeth Paiste</dc:creator>
  <cp:lastModifiedBy>Vanessa Sigmon</cp:lastModifiedBy>
  <cp:revision>11</cp:revision>
  <cp:lastPrinted>2025-01-15T18:45:13Z</cp:lastPrinted>
  <dcterms:created xsi:type="dcterms:W3CDTF">2024-10-15T21:49:32Z</dcterms:created>
  <dcterms:modified xsi:type="dcterms:W3CDTF">2025-06-04T10:16:10Z</dcterms:modified>
</cp:coreProperties>
</file>