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4"/>
  </p:notesMasterIdLst>
  <p:sldIdLst>
    <p:sldId id="294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1" r:id="rId10"/>
    <p:sldId id="301" r:id="rId11"/>
    <p:sldId id="293" r:id="rId12"/>
    <p:sldId id="264" r:id="rId13"/>
    <p:sldId id="265" r:id="rId14"/>
    <p:sldId id="266" r:id="rId15"/>
    <p:sldId id="267" r:id="rId16"/>
    <p:sldId id="268" r:id="rId17"/>
    <p:sldId id="302" r:id="rId18"/>
    <p:sldId id="290" r:id="rId19"/>
    <p:sldId id="270" r:id="rId20"/>
    <p:sldId id="272" r:id="rId21"/>
    <p:sldId id="271" r:id="rId22"/>
    <p:sldId id="273" r:id="rId23"/>
    <p:sldId id="274" r:id="rId24"/>
    <p:sldId id="275" r:id="rId25"/>
    <p:sldId id="276" r:id="rId26"/>
    <p:sldId id="277" r:id="rId27"/>
    <p:sldId id="278" r:id="rId28"/>
    <p:sldId id="295" r:id="rId29"/>
    <p:sldId id="280" r:id="rId30"/>
    <p:sldId id="281" r:id="rId31"/>
    <p:sldId id="282" r:id="rId32"/>
    <p:sldId id="283" r:id="rId33"/>
    <p:sldId id="284" r:id="rId34"/>
    <p:sldId id="296" r:id="rId35"/>
    <p:sldId id="297" r:id="rId36"/>
    <p:sldId id="287" r:id="rId37"/>
    <p:sldId id="286" r:id="rId38"/>
    <p:sldId id="299" r:id="rId39"/>
    <p:sldId id="288" r:id="rId40"/>
    <p:sldId id="300" r:id="rId41"/>
    <p:sldId id="298" r:id="rId42"/>
    <p:sldId id="291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5" autoAdjust="0"/>
    <p:restoredTop sz="94660"/>
  </p:normalViewPr>
  <p:slideViewPr>
    <p:cSldViewPr>
      <p:cViewPr varScale="1">
        <p:scale>
          <a:sx n="50" d="100"/>
          <a:sy n="50" d="100"/>
        </p:scale>
        <p:origin x="-70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F4FA3-1C34-4929-B709-B2304B91EDD8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E3124-258D-48C3-BD65-20449A43D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97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6-minute</a:t>
            </a:r>
            <a:r>
              <a:rPr lang="en-US" baseline="0" dirty="0" smtClean="0"/>
              <a:t> automated slide show with “Star Wars” music.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E3124-258D-48C3-BD65-20449A43DC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02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6D308-90AA-471B-B999-32367087C8B3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68DC25-5D2B-4B5C-8E28-099CA1BDD5E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6D308-90AA-471B-B999-32367087C8B3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8DC25-5D2B-4B5C-8E28-099CA1BDD5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6D308-90AA-471B-B999-32367087C8B3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8DC25-5D2B-4B5C-8E28-099CA1BDD5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FC6D308-90AA-471B-B999-32367087C8B3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568DC25-5D2B-4B5C-8E28-099CA1BDD5E5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6D308-90AA-471B-B999-32367087C8B3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68DC25-5D2B-4B5C-8E28-099CA1BDD5E5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FC6D308-90AA-471B-B999-32367087C8B3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568DC25-5D2B-4B5C-8E28-099CA1BDD5E5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FC6D308-90AA-471B-B999-32367087C8B3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568DC25-5D2B-4B5C-8E28-099CA1BDD5E5}" type="slidenum">
              <a:rPr lang="en-US" smtClean="0"/>
              <a:t>‹#›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6D308-90AA-471B-B999-32367087C8B3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68DC25-5D2B-4B5C-8E28-099CA1BDD5E5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6D308-90AA-471B-B999-32367087C8B3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68DC25-5D2B-4B5C-8E28-099CA1BDD5E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FC6D308-90AA-471B-B999-32367087C8B3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568DC25-5D2B-4B5C-8E28-099CA1BDD5E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FC6D308-90AA-471B-B999-32367087C8B3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568DC25-5D2B-4B5C-8E28-099CA1BDD5E5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3FC6D308-90AA-471B-B999-32367087C8B3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9568DC25-5D2B-4B5C-8E28-099CA1BDD5E5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norfolkbotanicalgarden.org/locations/norfolk-botanical-garden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norfolkbotanicalgarden.org/events/garden-stars-fridays-2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ma"/><Relationship Id="rId7" Type="http://schemas.openxmlformats.org/officeDocument/2006/relationships/image" Target="../media/image2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m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08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81000" y="1828800"/>
            <a:ext cx="4572000" cy="2819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Garden Stars</a:t>
            </a:r>
          </a:p>
          <a:p>
            <a:r>
              <a:rPr lang="en-US" dirty="0" smtClean="0"/>
              <a:t>Monthly </a:t>
            </a:r>
            <a:r>
              <a:rPr lang="en-US" dirty="0" err="1" smtClean="0"/>
              <a:t>Skywatch</a:t>
            </a:r>
            <a:endParaRPr lang="en-US" dirty="0" smtClean="0"/>
          </a:p>
          <a:p>
            <a:r>
              <a:rPr lang="en-US" dirty="0" smtClean="0"/>
              <a:t>Boardwalk Astronomy</a:t>
            </a:r>
          </a:p>
          <a:p>
            <a:r>
              <a:rPr lang="en-US" dirty="0" smtClean="0"/>
              <a:t>Saturday “Sun” Day</a:t>
            </a:r>
          </a:p>
          <a:p>
            <a:r>
              <a:rPr lang="en-US" dirty="0" smtClean="0"/>
              <a:t>Movie Nights at City Parks</a:t>
            </a:r>
          </a:p>
          <a:p>
            <a:r>
              <a:rPr lang="en-US" dirty="0" smtClean="0"/>
              <a:t>National Astronomy Day</a:t>
            </a:r>
          </a:p>
          <a:p>
            <a:r>
              <a:rPr lang="en-US" dirty="0" smtClean="0"/>
              <a:t>Special Requests – Scouts and others</a:t>
            </a:r>
          </a:p>
          <a:p>
            <a:r>
              <a:rPr lang="en-US" dirty="0" smtClean="0"/>
              <a:t>Scholarship Awards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685800"/>
            <a:ext cx="8029574" cy="1098996"/>
          </a:xfrm>
        </p:spPr>
        <p:txBody>
          <a:bodyPr/>
          <a:lstStyle/>
          <a:p>
            <a:r>
              <a:rPr lang="en-US" dirty="0" smtClean="0"/>
              <a:t>Astronomy “Outreach”</a:t>
            </a: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86178" y="4726547"/>
            <a:ext cx="8029574" cy="79419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0"/>
              </a:spcBef>
              <a:buNone/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z="4000" dirty="0" smtClean="0"/>
              <a:t>We also do some stargazing…</a:t>
            </a:r>
            <a:endParaRPr lang="en-US" sz="4000" dirty="0"/>
          </a:p>
        </p:txBody>
      </p:sp>
      <p:sp>
        <p:nvSpPr>
          <p:cNvPr id="5" name="Subtitle 1"/>
          <p:cNvSpPr txBox="1">
            <a:spLocks/>
          </p:cNvSpPr>
          <p:nvPr/>
        </p:nvSpPr>
        <p:spPr>
          <a:xfrm>
            <a:off x="533400" y="5521815"/>
            <a:ext cx="5638800" cy="13361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2000" b="0" i="1" kern="1200" cap="none" spc="12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“</a:t>
            </a:r>
            <a:r>
              <a:rPr lang="en-US" dirty="0" err="1"/>
              <a:t>Nightwatch</a:t>
            </a:r>
            <a:r>
              <a:rPr lang="en-US" dirty="0" smtClean="0"/>
              <a:t>”  -- Saturday closest to New Moon</a:t>
            </a:r>
            <a:endParaRPr lang="en-US" dirty="0"/>
          </a:p>
          <a:p>
            <a:r>
              <a:rPr lang="en-US" dirty="0" smtClean="0"/>
              <a:t>“</a:t>
            </a:r>
            <a:r>
              <a:rPr lang="en-US" dirty="0" err="1" smtClean="0"/>
              <a:t>Cornwatch</a:t>
            </a:r>
            <a:r>
              <a:rPr lang="en-US" dirty="0" smtClean="0"/>
              <a:t>” – two Friday nights a month</a:t>
            </a:r>
          </a:p>
          <a:p>
            <a:r>
              <a:rPr lang="en-US" dirty="0" smtClean="0"/>
              <a:t>Star Parties</a:t>
            </a:r>
          </a:p>
        </p:txBody>
      </p:sp>
    </p:spTree>
    <p:extLst>
      <p:ext uri="{BB962C8B-B14F-4D97-AF65-F5344CB8AC3E}">
        <p14:creationId xmlns:p14="http://schemas.microsoft.com/office/powerpoint/2010/main" val="46896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14400" y="1294839"/>
            <a:ext cx="19810825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EBGaramondSC"/>
                <a:cs typeface="Arial" pitchFamily="34" charset="0"/>
              </a:rPr>
              <a:t> Garden Stars </a:t>
            </a:r>
            <a:endParaRPr lang="en-US" sz="2400" dirty="0" smtClean="0">
              <a:solidFill>
                <a:srgbClr val="FF0000"/>
              </a:solidFill>
              <a:latin typeface="EBGaramondSC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EBGaramondSC"/>
                <a:cs typeface="Arial" pitchFamily="34" charset="0"/>
              </a:rPr>
              <a:t>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BGaramondSC"/>
                <a:cs typeface="Arial" pitchFamily="34" charset="0"/>
              </a:rPr>
              <a:t>t Norfolk Botanical Garden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cs typeface="Arial" pitchFamily="34" charset="0"/>
              </a:rPr>
              <a:t>Once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cs typeface="Arial" pitchFamily="34" charset="0"/>
              </a:rPr>
              <a:t> or twice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cs typeface="Arial" pitchFamily="34" charset="0"/>
              </a:rPr>
              <a:t>each quarter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Date and Time: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7:00 PM - 9:00 PM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b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Location: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AD074F"/>
                </a:solidFill>
                <a:effectLst/>
                <a:latin typeface="Arial" pitchFamily="34" charset="0"/>
                <a:cs typeface="Arial" pitchFamily="34" charset="0"/>
                <a:hlinkClick r:id="rId2" tooltip="Norfolk Botanical Garden"/>
              </a:rPr>
              <a:t>Norfolk Botanical Garden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Categories: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No Categories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42842D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M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2322175"/>
            <a:ext cx="3333750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681"/>
            <a:ext cx="333375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371600" y="4648201"/>
            <a:ext cx="48768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600" dirty="0">
                <a:latin typeface="Arial" pitchFamily="34" charset="0"/>
                <a:cs typeface="Arial" pitchFamily="34" charset="0"/>
              </a:rPr>
              <a:t> </a:t>
            </a:r>
            <a:r>
              <a:rPr lang="en-US" dirty="0"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                                        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99886" y="38100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 Come out for an evening under the stars &amp; join the Back Bay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Amateur Astronomers </a:t>
            </a:r>
            <a:r>
              <a:rPr lang="en-US" dirty="0">
                <a:latin typeface="Arial" pitchFamily="34" charset="0"/>
                <a:cs typeface="Arial" pitchFamily="34" charset="0"/>
              </a:rPr>
              <a:t>as they take us on a tour of the solar system. After a brief indoor presentation, step outside and observe the skies above us through high-powered telescopes. Bring a flashlight; involves some walking. (.2 </a:t>
            </a:r>
            <a:r>
              <a:rPr lang="en-US" u="sng" dirty="0">
                <a:solidFill>
                  <a:srgbClr val="AD074F"/>
                </a:solidFill>
                <a:latin typeface="Arial" pitchFamily="34" charset="0"/>
                <a:cs typeface="Arial" pitchFamily="34" charset="0"/>
                <a:hlinkClick r:id="rId4" tooltip="Click to Continue &gt; by Text-Enhance"/>
              </a:rPr>
              <a:t>CEU credit</a:t>
            </a:r>
            <a:r>
              <a:rPr lang="en-US" dirty="0">
                <a:latin typeface="Arial" pitchFamily="34" charset="0"/>
                <a:cs typeface="Arial" pitchFamily="34" charset="0"/>
              </a:rPr>
              <a:t> hours)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96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29000"/>
            <a:ext cx="4064000" cy="304800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73" y="1752600"/>
            <a:ext cx="4267200" cy="32004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Monthly </a:t>
            </a:r>
            <a:r>
              <a:rPr lang="en-US" dirty="0" err="1" smtClean="0"/>
              <a:t>Skywatch</a:t>
            </a:r>
            <a:r>
              <a:rPr lang="en-US" dirty="0" smtClean="0"/>
              <a:t> at Northwest River Park in Chesapeake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95800" y="4998864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One Saturday each month (weather permitting) on the Saturday nearest the </a:t>
            </a:r>
          </a:p>
          <a:p>
            <a:pPr algn="ctr"/>
            <a:r>
              <a:rPr lang="en-US" sz="2400" dirty="0" smtClean="0"/>
              <a:t>Last Quarter Moon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1165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360864"/>
            <a:ext cx="5979795" cy="4484846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207" y="1270818"/>
            <a:ext cx="4609793" cy="34573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228600"/>
            <a:ext cx="768096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Boardwalk Astronomy in the Summer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524375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81200"/>
            <a:ext cx="8001000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2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7" y="1694015"/>
            <a:ext cx="9160387" cy="51527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7" y="1828800"/>
            <a:ext cx="5502787" cy="35052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" y="2207342"/>
            <a:ext cx="5418668" cy="3126658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85800"/>
            <a:ext cx="768096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Boardwalk Astronomy</a:t>
            </a:r>
            <a:br>
              <a:rPr lang="en-US" dirty="0" smtClean="0"/>
            </a:br>
            <a:r>
              <a:rPr lang="en-US" dirty="0" smtClean="0"/>
              <a:t>one Tuesday each month from May to September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5334000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In cooperation with </a:t>
            </a:r>
            <a:r>
              <a:rPr lang="en-US" sz="2000" dirty="0" err="1" smtClean="0"/>
              <a:t>BeachEvents</a:t>
            </a:r>
            <a:endParaRPr lang="en-US" sz="2000" dirty="0" smtClean="0"/>
          </a:p>
          <a:p>
            <a:pPr algn="ctr"/>
            <a:r>
              <a:rPr lang="en-US" sz="2000" dirty="0" smtClean="0"/>
              <a:t> and Mr. Chuck </a:t>
            </a:r>
            <a:r>
              <a:rPr lang="en-US" sz="2000" dirty="0" err="1" smtClean="0"/>
              <a:t>Dibbs</a:t>
            </a:r>
            <a:r>
              <a:rPr lang="en-US" sz="2000" dirty="0" smtClean="0"/>
              <a:t>, Virginia Beach City Planetarium Director.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99" y="1635432"/>
            <a:ext cx="3905865" cy="520782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35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6781800" cy="2286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3429000"/>
            <a:ext cx="4307840" cy="32308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03272" y="1382751"/>
            <a:ext cx="1540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…behind the 24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Street stage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1"/>
            <a:ext cx="7633752" cy="2286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2426" y="228600"/>
            <a:ext cx="7877174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They turn out the lights for a block along the boardwalk from dusk to 11 pm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3582"/>
            <a:ext cx="4876800" cy="3040827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5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" y="1295400"/>
            <a:ext cx="4876800" cy="365760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3638550"/>
            <a:ext cx="4292600" cy="321945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2426" y="228600"/>
            <a:ext cx="8562974" cy="1066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Scout Groups, students, and families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" y="1295400"/>
            <a:ext cx="4876800" cy="365760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3638550"/>
            <a:ext cx="4292600" cy="321945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2426" y="228600"/>
            <a:ext cx="8562974" cy="1066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Saturday “Sun” Day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1304925"/>
            <a:ext cx="4953000" cy="3714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3067050"/>
            <a:ext cx="4857750" cy="3790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0" y="1304925"/>
            <a:ext cx="7404100" cy="55530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0" y="55626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We set up solar-filtered telescopes</a:t>
            </a:r>
          </a:p>
          <a:p>
            <a:r>
              <a:rPr lang="en-US" b="1" dirty="0">
                <a:solidFill>
                  <a:schemeClr val="bg1"/>
                </a:solidFill>
              </a:rPr>
              <a:t>a</a:t>
            </a:r>
            <a:r>
              <a:rPr lang="en-US" b="1" dirty="0" smtClean="0">
                <a:solidFill>
                  <a:schemeClr val="bg1"/>
                </a:solidFill>
              </a:rPr>
              <a:t>t Elizabeth River Park in Chesapeake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80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871903"/>
            <a:ext cx="5257800" cy="39433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2426" y="228600"/>
            <a:ext cx="8562974" cy="1066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Cub Scouts . . .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295400"/>
            <a:ext cx="3886200" cy="291465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3886200" cy="2914650"/>
          </a:xfrm>
        </p:spPr>
      </p:pic>
    </p:spTree>
    <p:extLst>
      <p:ext uri="{BB962C8B-B14F-4D97-AF65-F5344CB8AC3E}">
        <p14:creationId xmlns:p14="http://schemas.microsoft.com/office/powerpoint/2010/main" val="261217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5546"/>
            <a:ext cx="4368800" cy="327660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295399"/>
            <a:ext cx="5075663" cy="380674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Movie Nights at city parks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0" y="1295400"/>
            <a:ext cx="3163230" cy="237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5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800" dirty="0" smtClean="0"/>
              <a:t>The BBAA  . . . 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Who are the Back Bay Amateur Astronomers?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608" y="3048000"/>
            <a:ext cx="3585192" cy="3447300"/>
          </a:xfrm>
          <a:prstGeom prst="rect">
            <a:avLst/>
          </a:prstGeom>
        </p:spPr>
      </p:pic>
      <p:pic>
        <p:nvPicPr>
          <p:cNvPr id="5" name="01 Star Wars Main Title And The Arrival At Naboo (Episode Ⅰ- The Phantom Menace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35886" y="6248400"/>
            <a:ext cx="609600" cy="609600"/>
          </a:xfrm>
          <a:prstGeom prst="rect">
            <a:avLst/>
          </a:prstGeom>
        </p:spPr>
      </p:pic>
      <p:pic>
        <p:nvPicPr>
          <p:cNvPr id="6" name="13 End Title (From Star Wars- Episode Ⅵ), (Episode Ⅵ- Return Of The Jedi)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35886" y="3505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9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7">
                <p:cTn id="10" repeatCount="2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37">
                <p:cTn id="1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00" y="3429000"/>
            <a:ext cx="4292600" cy="321945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smtClean="0"/>
              <a:t>National Astronomy Day</a:t>
            </a:r>
            <a:endParaRPr lang="en-US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90" y="1447800"/>
            <a:ext cx="4267200" cy="3200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200" dirty="0" smtClean="0"/>
              <a:t>BBAA sets up solar-filtered telescopes and a display table at Central Library in Virginia Beach every spring for National Astronomy Day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50292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Special filters block most of the sun’s rays, making it safe to look at the sun and see sunspots and solar prominences and flares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88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360" y="1371599"/>
            <a:ext cx="4852639" cy="3639479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smtClean="0"/>
              <a:t>National Astronomy Day</a:t>
            </a:r>
            <a:endParaRPr lang="en-US" sz="4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9" y="3505200"/>
            <a:ext cx="4267200" cy="32004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200" dirty="0" smtClean="0"/>
              <a:t>The librarians set up a display of astronomy and space-related books inside, encouraging readers to check them out.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1142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124200"/>
            <a:ext cx="4931125" cy="3287418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2150269"/>
            <a:ext cx="3886200" cy="291465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National Astronomy Day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010988"/>
            <a:ext cx="4741816" cy="3161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982" y="2006600"/>
            <a:ext cx="3877490" cy="25849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1461410"/>
            <a:ext cx="3445328" cy="516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6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smtClean="0"/>
              <a:t>East Coast Star Party</a:t>
            </a:r>
            <a:endParaRPr lang="en-US" sz="48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455" y="914400"/>
            <a:ext cx="1946384" cy="1459788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159" y="3583259"/>
            <a:ext cx="2472783" cy="3297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3166203"/>
            <a:ext cx="4809397" cy="3607048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28600" y="1809843"/>
            <a:ext cx="3886200" cy="135636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Hosted in Spring and Fall by Kent Blackwell at Coinjock, North Carolina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1523999"/>
            <a:ext cx="3251201" cy="243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0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873" y="1524000"/>
            <a:ext cx="3833812" cy="2875359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3888059" cy="291604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smtClean="0"/>
              <a:t>East Coast Star Party</a:t>
            </a:r>
            <a:endParaRPr lang="en-US" sz="4800" dirty="0"/>
          </a:p>
        </p:txBody>
      </p:sp>
      <p:pic>
        <p:nvPicPr>
          <p:cNvPr id="7" name="Content Placeholder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191000"/>
            <a:ext cx="3556000" cy="266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4555004"/>
            <a:ext cx="2362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/>
              <a:t>We stay up all night, stargazing, and relax all day…then have a picnic on Saturday…</a:t>
            </a:r>
            <a:endParaRPr lang="en-US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6527800" y="4876800"/>
            <a:ext cx="261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…and we eat well!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04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32" y="1828800"/>
            <a:ext cx="4956175" cy="371713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22675"/>
            <a:ext cx="3886200" cy="291465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Annual BBAA Scholarship</a:t>
            </a:r>
            <a:endParaRPr lang="en-US" sz="5400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1371600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Every spring, BBAA awards  a scholarship to a deserving High School graduating senior.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9292" y="5799447"/>
            <a:ext cx="4334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Emily </a:t>
            </a:r>
            <a:r>
              <a:rPr lang="en-US" sz="2400" dirty="0" err="1" smtClean="0"/>
              <a:t>Wiggans</a:t>
            </a:r>
            <a:r>
              <a:rPr lang="en-US" sz="2400" dirty="0" smtClean="0"/>
              <a:t>, a recent scholarship winner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495800" y="5707114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Emily with Scholarship committee: </a:t>
            </a:r>
          </a:p>
          <a:p>
            <a:r>
              <a:rPr lang="en-US" dirty="0" smtClean="0"/>
              <a:t> Bill McLean</a:t>
            </a:r>
            <a:r>
              <a:rPr lang="en-US" smtClean="0"/>
              <a:t>, former </a:t>
            </a:r>
            <a:r>
              <a:rPr lang="en-US" dirty="0" smtClean="0"/>
              <a:t>Pres. Courtney </a:t>
            </a:r>
            <a:r>
              <a:rPr lang="en-US" dirty="0" err="1" smtClean="0"/>
              <a:t>Flonta</a:t>
            </a:r>
            <a:r>
              <a:rPr lang="en-US" dirty="0" smtClean="0"/>
              <a:t>, Emily, and Scholarship Chairman Ben Loyola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90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1" y="0"/>
            <a:ext cx="9144000" cy="685800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Ted Forte, “Master Observer”, retired and moved to Arizona.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72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135636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800" dirty="0" smtClean="0"/>
              <a:t>And his observatory and collection of large telescopes!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4394200" cy="329565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We all envy Ted the dark skies…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356407"/>
            <a:ext cx="2909230" cy="2181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230" y="2743200"/>
            <a:ext cx="5060175" cy="379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9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495" y="1905000"/>
            <a:ext cx="7430506" cy="4953000"/>
          </a:xfr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7680325" cy="1066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Some of our BBAA members are </a:t>
            </a:r>
            <a:r>
              <a:rPr lang="en-US" sz="4400" dirty="0" err="1" smtClean="0"/>
              <a:t>astrophotographers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152400" y="1905000"/>
            <a:ext cx="3581400" cy="3967163"/>
          </a:xfrm>
        </p:spPr>
        <p:txBody>
          <a:bodyPr/>
          <a:lstStyle/>
          <a:p>
            <a:r>
              <a:rPr lang="en-US" dirty="0" smtClean="0"/>
              <a:t>They take pretty pictures of the celestial objects we like to look at.</a:t>
            </a:r>
          </a:p>
          <a:p>
            <a:endParaRPr lang="en-US" dirty="0"/>
          </a:p>
          <a:p>
            <a:r>
              <a:rPr lang="en-US" dirty="0" smtClean="0"/>
              <a:t>This is Chuck </a:t>
            </a:r>
            <a:r>
              <a:rPr lang="en-US" dirty="0" err="1" smtClean="0"/>
              <a:t>Jagow’s</a:t>
            </a:r>
            <a:r>
              <a:rPr lang="en-US" dirty="0" smtClean="0"/>
              <a:t> picture of the Pleiades, also known as the “Seven sisters”, an open star cluster in the constellation    Taurus the Bull.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7491" y="4572000"/>
            <a:ext cx="2451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C000"/>
                </a:solidFill>
              </a:rPr>
              <a:t>Do you know what the Japanese call  this star cluster</a:t>
            </a:r>
            <a:r>
              <a:rPr lang="en-US" sz="2000" dirty="0" smtClean="0">
                <a:solidFill>
                  <a:srgbClr val="FFC000"/>
                </a:solidFill>
              </a:rPr>
              <a:t>?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9086" y="5740063"/>
            <a:ext cx="636462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Japanese name for this star cluster is . . .</a:t>
            </a:r>
            <a:endParaRPr lang="en-US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53200" y="5587663"/>
            <a:ext cx="2321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Subaru</a:t>
            </a:r>
            <a:endParaRPr lang="en-US" sz="5400" b="1" i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34" y="838200"/>
            <a:ext cx="175260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6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857262"/>
            <a:ext cx="3352799" cy="5109028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4591170" cy="30480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914400"/>
            <a:ext cx="768096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“Astrophotography” is now called “</a:t>
            </a:r>
            <a:r>
              <a:rPr lang="en-US" dirty="0" err="1" smtClean="0"/>
              <a:t>Astroimaging</a:t>
            </a:r>
            <a:r>
              <a:rPr lang="en-US" dirty="0" smtClean="0"/>
              <a:t>”.  Instead of film, they use electronic CCD memory chips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154833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Above:  Kevin </a:t>
            </a:r>
            <a:r>
              <a:rPr lang="en-US" dirty="0" err="1" smtClean="0"/>
              <a:t>Rasso’s</a:t>
            </a:r>
            <a:r>
              <a:rPr lang="en-US" dirty="0" smtClean="0"/>
              <a:t> setup.  Telescope, guide scope, and digital CCD camera, all hooked up to a PC.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5865761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Right:  Kevin’s  wide-angle image of the “North American Nebula” in monochrome.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85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39" y="1590288"/>
            <a:ext cx="7848600" cy="5232400"/>
          </a:xfrm>
          <a:prstGeom prst="rect">
            <a:avLst/>
          </a:prstGeom>
        </p:spPr>
      </p:pic>
      <p:sp>
        <p:nvSpPr>
          <p:cNvPr id="2" name="Text Placeholder 3"/>
          <p:cNvSpPr txBox="1">
            <a:spLocks/>
          </p:cNvSpPr>
          <p:nvPr/>
        </p:nvSpPr>
        <p:spPr>
          <a:xfrm>
            <a:off x="561278" y="457200"/>
            <a:ext cx="8277922" cy="1447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smtClean="0">
                <a:latin typeface="Albertus MT Lt" pitchFamily="18" charset="0"/>
              </a:rPr>
              <a:t>Astronomy</a:t>
            </a:r>
            <a:r>
              <a:rPr lang="en-US" sz="3200" dirty="0" smtClean="0">
                <a:latin typeface="Albertus MT Lt" pitchFamily="18" charset="0"/>
              </a:rPr>
              <a:t> is the science of objects and phenomena outside the earth’s atmosphere such as . . 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765" y="2667000"/>
            <a:ext cx="1219200" cy="101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073293"/>
            <a:ext cx="2438400" cy="162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718" y="1932801"/>
            <a:ext cx="1086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lbertus MT Lt" pitchFamily="18" charset="0"/>
              </a:rPr>
              <a:t>Stars</a:t>
            </a:r>
            <a:r>
              <a:rPr lang="en-US" dirty="0" smtClean="0"/>
              <a:t>,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31941" y="1941654"/>
            <a:ext cx="1443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lbertus MT Lt" pitchFamily="18" charset="0"/>
              </a:rPr>
              <a:t>Planets</a:t>
            </a:r>
            <a:r>
              <a:rPr lang="en-US" dirty="0" smtClean="0"/>
              <a:t>,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1906342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lbertus MT Lt" pitchFamily="18" charset="0"/>
              </a:rPr>
              <a:t>a</a:t>
            </a:r>
            <a:r>
              <a:rPr lang="en-US" sz="3200" dirty="0" smtClean="0">
                <a:latin typeface="Albertus MT Lt" pitchFamily="18" charset="0"/>
              </a:rPr>
              <a:t>nd </a:t>
            </a:r>
            <a:r>
              <a:rPr lang="en-US" sz="3200" dirty="0">
                <a:latin typeface="Albertus MT Lt" pitchFamily="18" charset="0"/>
              </a:rPr>
              <a:t>G</a:t>
            </a:r>
            <a:r>
              <a:rPr lang="en-US" sz="3200" dirty="0" smtClean="0">
                <a:latin typeface="Albertus MT Lt" pitchFamily="18" charset="0"/>
              </a:rPr>
              <a:t>alaxies.</a:t>
            </a:r>
            <a:endParaRPr lang="en-US" sz="3200" dirty="0">
              <a:latin typeface="Albertus MT L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6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425498"/>
            <a:ext cx="5334000" cy="453803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4676774" cy="4288536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228600"/>
            <a:ext cx="8791574" cy="1066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Two views of the North American Nebula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533400" y="5867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Black and White image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5029200" y="5801164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Color image with Hydrogen alpha filter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2667000" y="6446384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Both images by Kevin </a:t>
            </a:r>
            <a:r>
              <a:rPr lang="en-US" dirty="0" err="1" smtClean="0"/>
              <a:t>Rasso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32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7799"/>
            <a:ext cx="4377607" cy="2951915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0"/>
            <a:ext cx="4338210" cy="2925348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228600"/>
            <a:ext cx="768096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California Nebula     </a:t>
            </a:r>
            <a:r>
              <a:rPr lang="en-US" sz="3600" dirty="0" smtClean="0"/>
              <a:t>(by Kevin </a:t>
            </a:r>
            <a:r>
              <a:rPr lang="en-US" sz="3600" dirty="0" err="1" smtClean="0"/>
              <a:t>Rasso</a:t>
            </a:r>
            <a:r>
              <a:rPr lang="en-US" sz="3600" dirty="0" smtClean="0"/>
              <a:t>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0524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9052" y="2133748"/>
            <a:ext cx="5616262" cy="378716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228600"/>
            <a:ext cx="768096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The Andromeda Galaxy</a:t>
            </a:r>
            <a:endParaRPr lang="en-US" sz="3600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22663" y="2209800"/>
            <a:ext cx="5147447" cy="3420893"/>
          </a:xfrm>
        </p:spPr>
      </p:pic>
      <p:sp>
        <p:nvSpPr>
          <p:cNvPr id="3" name="TextBox 2"/>
          <p:cNvSpPr txBox="1"/>
          <p:nvPr/>
        </p:nvSpPr>
        <p:spPr>
          <a:xfrm>
            <a:off x="609600" y="6248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by Kevin </a:t>
            </a:r>
            <a:r>
              <a:rPr lang="en-US" dirty="0" err="1" smtClean="0"/>
              <a:t>Rasso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22663" y="564115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by Mark </a:t>
            </a:r>
            <a:r>
              <a:rPr lang="en-US" dirty="0" err="1" smtClean="0"/>
              <a:t>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71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228600"/>
            <a:ext cx="7680960" cy="1066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More </a:t>
            </a:r>
            <a:r>
              <a:rPr lang="en-US" dirty="0" err="1" smtClean="0"/>
              <a:t>astroimaging</a:t>
            </a:r>
            <a:r>
              <a:rPr lang="en-US" dirty="0" smtClean="0"/>
              <a:t> b</a:t>
            </a:r>
            <a:r>
              <a:rPr lang="en-US" sz="3600" dirty="0" smtClean="0"/>
              <a:t>y Kevin </a:t>
            </a:r>
            <a:r>
              <a:rPr lang="en-US" sz="3600" dirty="0" err="1" smtClean="0"/>
              <a:t>Rasso</a:t>
            </a:r>
            <a:endParaRPr lang="en-US" sz="3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4633102" cy="312420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048000"/>
            <a:ext cx="5468235" cy="3687348"/>
          </a:xfrm>
        </p:spPr>
      </p:pic>
      <p:sp>
        <p:nvSpPr>
          <p:cNvPr id="2" name="TextBox 1"/>
          <p:cNvSpPr txBox="1"/>
          <p:nvPr/>
        </p:nvSpPr>
        <p:spPr>
          <a:xfrm>
            <a:off x="4876800" y="18288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ym typeface="Wingdings" pitchFamily="2" charset="2"/>
              </a:rPr>
              <a:t> </a:t>
            </a:r>
            <a:r>
              <a:rPr lang="en-US" sz="2000" dirty="0" smtClean="0"/>
              <a:t>Left: The Eastern Veil Nebula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181600"/>
            <a:ext cx="4419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Right:  Can you tell why this is called the “Christmas Tree” Cluster?  </a:t>
            </a:r>
            <a:r>
              <a:rPr lang="en-US" sz="2000" dirty="0" smtClean="0">
                <a:sym typeface="Wingdings" pitchFamily="2" charset="2"/>
              </a:rPr>
              <a:t> </a:t>
            </a:r>
          </a:p>
          <a:p>
            <a:r>
              <a:rPr lang="en-US" sz="2000" dirty="0" smtClean="0">
                <a:sym typeface="Wingdings" pitchFamily="2" charset="2"/>
              </a:rPr>
              <a:t>(Cone Nebula at top of </a:t>
            </a:r>
            <a:r>
              <a:rPr lang="en-US" sz="2000" smtClean="0">
                <a:sym typeface="Wingdings" pitchFamily="2" charset="2"/>
              </a:rPr>
              <a:t>the tree.)                 </a:t>
            </a:r>
            <a:endParaRPr lang="en-US" sz="2000" dirty="0" smtClean="0">
              <a:sym typeface="Wingdings" pitchFamily="2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35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609600"/>
            <a:ext cx="2667000" cy="3214077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70" y="1295399"/>
            <a:ext cx="4953001" cy="495300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2426" y="228600"/>
            <a:ext cx="6810374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… of the familiar constellation Orion…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675550"/>
            <a:ext cx="2438399" cy="31545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163127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Here are some images copied off the Web; constellation, stick figure, and drawing….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05000" y="6096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which is up in Winter.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152400" y="1255932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sz="2800" dirty="0" smtClean="0"/>
              <a:t>and which rises at 10 pm tonight, Oct. 21. 2017)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1347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295400"/>
            <a:ext cx="3429000" cy="5486402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95400"/>
            <a:ext cx="3556338" cy="532339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2860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Two images of the Flame Nebula and the Horsehead Nebula (</a:t>
            </a:r>
            <a:r>
              <a:rPr lang="en-US" dirty="0" err="1" smtClean="0"/>
              <a:t>b&amp;w</a:t>
            </a:r>
            <a:r>
              <a:rPr lang="en-US" dirty="0" smtClean="0"/>
              <a:t> and color) in Orion.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10000" y="1517754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Sigma </a:t>
            </a:r>
            <a:r>
              <a:rPr lang="en-US" dirty="0" err="1" smtClean="0"/>
              <a:t>Orionis</a:t>
            </a:r>
            <a:r>
              <a:rPr lang="en-US" dirty="0" smtClean="0"/>
              <a:t>, a multiple star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114800" y="1887086"/>
            <a:ext cx="1143000" cy="5513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410200" y="1887086"/>
            <a:ext cx="2057400" cy="5513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171700" y="56388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</a:t>
            </a:r>
            <a:r>
              <a:rPr lang="en-US" dirty="0" err="1" smtClean="0"/>
              <a:t>Alnitak</a:t>
            </a:r>
            <a:r>
              <a:rPr lang="en-US" dirty="0" smtClean="0"/>
              <a:t>, the leftmost “belt” star.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171700" y="3962400"/>
            <a:ext cx="800100" cy="1676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124200" y="4191000"/>
            <a:ext cx="2667000" cy="1447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38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ore </a:t>
            </a:r>
            <a:r>
              <a:rPr lang="en-US" dirty="0" err="1" smtClean="0"/>
              <a:t>astroimages</a:t>
            </a:r>
            <a:r>
              <a:rPr lang="en-US" dirty="0" smtClean="0"/>
              <a:t> . . .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007013"/>
            <a:ext cx="6553200" cy="43688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Great Orion  Nebula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6191147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Image by Chuck </a:t>
            </a:r>
            <a:r>
              <a:rPr lang="en-US" i="1" dirty="0" err="1" smtClean="0"/>
              <a:t>Jagow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2638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775200" cy="35814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ore </a:t>
            </a:r>
            <a:r>
              <a:rPr lang="en-US" dirty="0" err="1" smtClean="0"/>
              <a:t>astroimages</a:t>
            </a:r>
            <a:r>
              <a:rPr lang="en-US" dirty="0" smtClean="0"/>
              <a:t> . . .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81" y="3276600"/>
            <a:ext cx="5321919" cy="3547946"/>
          </a:xfrm>
        </p:spPr>
      </p:pic>
      <p:sp>
        <p:nvSpPr>
          <p:cNvPr id="10" name="TextBox 9"/>
          <p:cNvSpPr txBox="1"/>
          <p:nvPr/>
        </p:nvSpPr>
        <p:spPr>
          <a:xfrm>
            <a:off x="990600" y="41148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Jupiter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105400" y="2891883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Triangulum</a:t>
            </a:r>
            <a:r>
              <a:rPr lang="en-US" sz="2400" dirty="0" smtClean="0"/>
              <a:t> Galaxy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" y="6191147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Images by Chuck </a:t>
            </a:r>
            <a:r>
              <a:rPr lang="en-US" i="1" dirty="0" err="1" smtClean="0"/>
              <a:t>Jagow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8798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741608"/>
            <a:ext cx="6096000" cy="6096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0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by Chuck </a:t>
            </a:r>
            <a:r>
              <a:rPr lang="en-US" dirty="0" err="1" smtClean="0"/>
              <a:t>Jagow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27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-26949"/>
            <a:ext cx="7680960" cy="1066800"/>
          </a:xfrm>
        </p:spPr>
        <p:txBody>
          <a:bodyPr/>
          <a:lstStyle/>
          <a:p>
            <a:r>
              <a:rPr lang="en-US" dirty="0" smtClean="0"/>
              <a:t>The Sun. . . </a:t>
            </a:r>
            <a:r>
              <a:rPr lang="en-US" dirty="0"/>
              <a:t>w</a:t>
            </a:r>
            <a:r>
              <a:rPr lang="en-US" dirty="0" smtClean="0"/>
              <a:t>ith some Sunspots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1039851"/>
            <a:ext cx="6083300" cy="58674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6191147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Image by Chuck </a:t>
            </a:r>
            <a:r>
              <a:rPr lang="en-US" i="1" dirty="0" err="1" smtClean="0"/>
              <a:t>Jagow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776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685800"/>
            <a:ext cx="80010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Amateur </a:t>
            </a:r>
            <a:r>
              <a:rPr lang="en-US" sz="2800" dirty="0" smtClean="0"/>
              <a:t>(French </a:t>
            </a:r>
            <a:r>
              <a:rPr lang="en-US" sz="2800" i="1" dirty="0" smtClean="0"/>
              <a:t>amateur</a:t>
            </a:r>
            <a:r>
              <a:rPr lang="en-US" sz="2800" dirty="0" smtClean="0"/>
              <a:t> "lover of", from Latin </a:t>
            </a:r>
            <a:r>
              <a:rPr lang="en-US" sz="2800" i="1" dirty="0" err="1" smtClean="0"/>
              <a:t>amatorem</a:t>
            </a:r>
            <a:r>
              <a:rPr lang="en-US" sz="2800" dirty="0" smtClean="0"/>
              <a:t> nom. </a:t>
            </a:r>
            <a:r>
              <a:rPr lang="en-US" sz="2800" i="1" dirty="0" err="1" smtClean="0"/>
              <a:t>amator</a:t>
            </a:r>
            <a:r>
              <a:rPr lang="en-US" sz="2800" dirty="0" smtClean="0"/>
              <a:t>, "lover") : a person attached to a particular pursuit, study, or science without formal training [and without pay]. (Wikipedia)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05" y="3118624"/>
            <a:ext cx="4343400" cy="3257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3810000"/>
            <a:ext cx="320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  <a:latin typeface="Baskerville Old Face" pitchFamily="18" charset="0"/>
                <a:cs typeface="Aparajita" pitchFamily="34" charset="0"/>
              </a:rPr>
              <a:t>Amateur astronomers </a:t>
            </a:r>
            <a:r>
              <a:rPr lang="en-US" sz="2800" i="1" dirty="0" smtClean="0">
                <a:solidFill>
                  <a:srgbClr val="FFC000"/>
                </a:solidFill>
                <a:latin typeface="Baskerville Old Face" pitchFamily="18" charset="0"/>
                <a:cs typeface="Aparajita" pitchFamily="34" charset="0"/>
              </a:rPr>
              <a:t>love</a:t>
            </a:r>
            <a:r>
              <a:rPr lang="en-US" sz="2800" dirty="0" smtClean="0">
                <a:solidFill>
                  <a:srgbClr val="FFC000"/>
                </a:solidFill>
                <a:latin typeface="Baskerville Old Face" pitchFamily="18" charset="0"/>
                <a:cs typeface="Aparajita" pitchFamily="34" charset="0"/>
              </a:rPr>
              <a:t> looking at the stars, planets, and other celestial objects.</a:t>
            </a:r>
            <a:endParaRPr lang="en-US" sz="2800" dirty="0">
              <a:solidFill>
                <a:srgbClr val="FFC000"/>
              </a:solidFill>
              <a:latin typeface="Baskerville Old Face" pitchFamily="18" charset="0"/>
              <a:cs typeface="Aparaji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3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11" y="914400"/>
            <a:ext cx="8882313" cy="591784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Lunar Eclipse 27 Sep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01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71" y="1294456"/>
            <a:ext cx="8340097" cy="556354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Eclipse 21 Aug 2017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61722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by Kent Blackwell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49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2800" dirty="0" smtClean="0"/>
              <a:t>NOW YOU KNOW WHO WE ARE AND WHAT WE DO! 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Who are the Back Bay Amateur Astronomers?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048000"/>
            <a:ext cx="3585192" cy="3447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3010" y="6033635"/>
            <a:ext cx="7172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www.backbayastro.org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82524" y="4417713"/>
            <a:ext cx="4572000" cy="13687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2000" b="0" i="1" kern="1200" cap="none" spc="12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r>
              <a:rPr lang="en-US" sz="2800" dirty="0" smtClean="0"/>
              <a:t>AND WE </a:t>
            </a:r>
            <a:r>
              <a:rPr lang="en-US" sz="2800" b="1" dirty="0" smtClean="0">
                <a:solidFill>
                  <a:srgbClr val="FFFF00"/>
                </a:solidFill>
              </a:rPr>
              <a:t>LOVE </a:t>
            </a:r>
          </a:p>
          <a:p>
            <a:pPr algn="ctr"/>
            <a:r>
              <a:rPr lang="en-US" sz="2800" dirty="0" smtClean="0"/>
              <a:t>WHAT WE DO!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241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2695574" cy="9144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2800" dirty="0" smtClean="0"/>
              <a:t>The BBAA  . . . 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Who are the Back Bay Amateur Astronomers?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608" y="3048000"/>
            <a:ext cx="3585192" cy="3447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042" y="3733800"/>
            <a:ext cx="3044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dirty="0" smtClean="0"/>
              <a:t>lub was started December 14,1978.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52325" y="4816255"/>
            <a:ext cx="3044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Motto: </a:t>
            </a:r>
          </a:p>
          <a:p>
            <a:pPr algn="ctr"/>
            <a:r>
              <a:rPr lang="en-US" sz="2400" dirty="0" smtClean="0"/>
              <a:t> “Bringing Astronomy to the People…”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9315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990600"/>
            <a:ext cx="3200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BBAA members are…</a:t>
            </a:r>
          </a:p>
          <a:p>
            <a:endParaRPr lang="en-US" sz="2400" dirty="0" smtClean="0"/>
          </a:p>
          <a:p>
            <a:r>
              <a:rPr lang="en-US" sz="2400" dirty="0" smtClean="0"/>
              <a:t>Engineers, teachers, civil servants, scientists, moms and dads, students, retired  folks, day job workers, doctors, shipyard workers, office workers, military veterans, and active duty servicemen and women from all walks of life.</a:t>
            </a:r>
            <a:endParaRPr lang="en-US" sz="2400" dirty="0"/>
          </a:p>
        </p:txBody>
      </p:sp>
      <p:pic>
        <p:nvPicPr>
          <p:cNvPr id="1026" name="Picture 2" descr="C:\Users\George Allan\AppData\Local\Microsoft\Windows\Temporary Internet Files\Content.IE5\64WJRURS\MP91022096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"/>
            <a:ext cx="2590800" cy="26898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eorge Allan\AppData\Local\Microsoft\Windows\Temporary Internet Files\Content.IE5\ALI09OF1\MP910220673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793" y="990600"/>
            <a:ext cx="1940814" cy="2907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George Allan\AppData\Local\Microsoft\Windows\Temporary Internet Files\Content.IE5\64WJRURS\MP900182768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29114"/>
            <a:ext cx="2287859" cy="176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George Allan\AppData\Local\Microsoft\Windows\Temporary Internet Files\Content.IE5\3CSZ3GAN\MP900443229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115" y="2444496"/>
            <a:ext cx="2184705" cy="145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George Allan\AppData\Local\Microsoft\Windows\Temporary Internet Files\Content.IE5\64WJRURS\MP900439399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280" y="2129114"/>
            <a:ext cx="1641091" cy="2458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George Allan\AppData\Local\Microsoft\Windows\Temporary Internet Files\Content.IE5\3CSZ3GAN\MP900443743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37272"/>
            <a:ext cx="1371599" cy="2054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George Allan\AppData\Local\Microsoft\Windows\Temporary Internet Files\Content.IE5\ALI09OF1\MP900182827[1]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276" y="3013753"/>
            <a:ext cx="2219036" cy="146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George Allan\AppData\Local\Microsoft\Windows\Temporary Internet Files\Content.IE5\LTCS22XE\MP900409357[1]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286" y="3267865"/>
            <a:ext cx="1530570" cy="2294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George Allan\AppData\Local\Microsoft\Windows\Temporary Internet Files\Content.IE5\64WJRURS\MP900289192[1]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674" y="2396476"/>
            <a:ext cx="2426208" cy="365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George Allan\AppData\Local\Microsoft\Windows\Temporary Internet Files\Content.IE5\64WJRURS\MP900443497[1]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793" y="3802437"/>
            <a:ext cx="2587752" cy="1722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George Allan\AppData\Local\Microsoft\Windows\Temporary Internet Files\Content.IE5\ALI09OF1\MP900422243[1]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369" y="1740916"/>
            <a:ext cx="1908302" cy="2861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George Allan\AppData\Local\Microsoft\Windows\Temporary Internet Files\Content.IE5\LTCS22XE\MP900289078[1]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686" y="4415232"/>
            <a:ext cx="2116517" cy="1403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George Allan\AppData\Local\Microsoft\Windows\Temporary Internet Files\Content.IE5\3CSZ3GAN\MP900414112[1]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312" y="3736848"/>
            <a:ext cx="1524000" cy="3121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George Allan\AppData\Local\Microsoft\Windows\Temporary Internet Files\Content.IE5\64WJRURS\MP900422248[1]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194632"/>
            <a:ext cx="2478462" cy="1651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10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25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30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45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6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George Allan\AppData\Local\Microsoft\Windows\Temporary Internet Files\Content.IE5\LTCS22XE\MP90022778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7" y="5113186"/>
            <a:ext cx="2637263" cy="173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George Allan\AppData\Local\Microsoft\Windows\Temporary Internet Files\Content.IE5\LTCS22XE\MP90038561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711389"/>
            <a:ext cx="1524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George Allan\AppData\Local\Microsoft\Windows\Temporary Internet Files\Content.IE5\3CSZ3GAN\MP90043178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49" y="4907280"/>
            <a:ext cx="1392555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990600"/>
            <a:ext cx="3200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BBAA members are…</a:t>
            </a:r>
          </a:p>
          <a:p>
            <a:endParaRPr lang="en-US" sz="2400" dirty="0" smtClean="0"/>
          </a:p>
          <a:p>
            <a:r>
              <a:rPr lang="en-US" sz="2400" dirty="0" smtClean="0"/>
              <a:t>From Norfolk, Virginia Beach, Chesapeake, Portsmouth, Suffolk, Hampton, Newport News, and other parts </a:t>
            </a:r>
            <a:r>
              <a:rPr lang="en-US" sz="2400" dirty="0"/>
              <a:t> </a:t>
            </a:r>
            <a:r>
              <a:rPr lang="en-US" sz="2400" dirty="0" smtClean="0"/>
              <a:t>of Virginia.  We even have members in New York, Maryland, North Carolina, and Arizona!</a:t>
            </a:r>
            <a:endParaRPr lang="en-US" sz="2400" dirty="0"/>
          </a:p>
        </p:txBody>
      </p:sp>
      <p:pic>
        <p:nvPicPr>
          <p:cNvPr id="2053" name="Picture 5" descr="C:\Users\George Allan\AppData\Local\Microsoft\Windows\Temporary Internet Files\Content.IE5\LTCS22XE\MP90038565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688" y="228600"/>
            <a:ext cx="457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50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524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BBAA has a Web site . . 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985638" y="737175"/>
            <a:ext cx="7172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www.backbayastro.org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1711554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. . .  a Yahoo technical group . . .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09999" y="2296329"/>
            <a:ext cx="89956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https://groups.yahoo.com/neo/groups/backbayastro/info</a:t>
            </a:r>
            <a:endParaRPr lang="en-US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1654" y="39624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. . . a Facebook page . . .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917030" y="4582592"/>
            <a:ext cx="730995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https://www.facebook.com/BackBayAstro/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1654" y="28194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. . .  a Facebook group . . 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494368" y="3276600"/>
            <a:ext cx="846007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http://www.facebook.com/groups/164636817828/</a:t>
            </a:r>
            <a:endParaRPr lang="en-US" sz="3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0686" y="5194012"/>
            <a:ext cx="7703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. . . and a Night Sky Network  presence . . .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698207" y="5778787"/>
            <a:ext cx="791915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https://nightsky.jpl.nasa.gov/club-view.cfm?Club_ID=1591</a:t>
            </a:r>
          </a:p>
        </p:txBody>
      </p:sp>
    </p:spTree>
    <p:extLst>
      <p:ext uri="{BB962C8B-B14F-4D97-AF65-F5344CB8AC3E}">
        <p14:creationId xmlns:p14="http://schemas.microsoft.com/office/powerpoint/2010/main" val="12864816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680960" cy="19050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/>
              <a:t>What do Back Bay Amateur Astronomers do?</a:t>
            </a:r>
            <a:endParaRPr lang="en-US" sz="5400" dirty="0"/>
          </a:p>
        </p:txBody>
      </p:sp>
      <p:sp>
        <p:nvSpPr>
          <p:cNvPr id="3" name="Rectangle 2"/>
          <p:cNvSpPr/>
          <p:nvPr/>
        </p:nvSpPr>
        <p:spPr>
          <a:xfrm>
            <a:off x="3903388" y="2967335"/>
            <a:ext cx="1337226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n-US" sz="20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88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TC101790491[[fn=Mylar]]</Template>
  <TotalTime>10006</TotalTime>
  <Words>1029</Words>
  <Application>Microsoft Office PowerPoint</Application>
  <PresentationFormat>On-screen Show (4:3)</PresentationFormat>
  <Paragraphs>140</Paragraphs>
  <Slides>42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Mylar</vt:lpstr>
      <vt:lpstr>PowerPoint Presentation</vt:lpstr>
      <vt:lpstr>Who are the Back Bay Amateur Astronomers?</vt:lpstr>
      <vt:lpstr>PowerPoint Presentation</vt:lpstr>
      <vt:lpstr>PowerPoint Presentation</vt:lpstr>
      <vt:lpstr>Who are the Back Bay Amateur Astronomers?</vt:lpstr>
      <vt:lpstr>PowerPoint Presentation</vt:lpstr>
      <vt:lpstr>PowerPoint Presentation</vt:lpstr>
      <vt:lpstr>PowerPoint Presentation</vt:lpstr>
      <vt:lpstr>What do Back Bay Amateur Astronomers do?</vt:lpstr>
      <vt:lpstr>Astronomy “Outreach”</vt:lpstr>
      <vt:lpstr>PowerPoint Presentation</vt:lpstr>
      <vt:lpstr>Monthly Skywatch at Northwest River Park in Chesapeake</vt:lpstr>
      <vt:lpstr>Boardwalk Astronomy in the Summer</vt:lpstr>
      <vt:lpstr>Boardwalk Astronomy one Tuesday each month from May to September</vt:lpstr>
      <vt:lpstr>They turn out the lights for a block along the boardwalk from dusk to 11 pm</vt:lpstr>
      <vt:lpstr>Scout Groups, students, and families</vt:lpstr>
      <vt:lpstr>Saturday “Sun” Day</vt:lpstr>
      <vt:lpstr>Cub Scouts . . .</vt:lpstr>
      <vt:lpstr>Movie Nights at city parks</vt:lpstr>
      <vt:lpstr>National Astronomy Day</vt:lpstr>
      <vt:lpstr>National Astronomy Day</vt:lpstr>
      <vt:lpstr>National Astronomy Day</vt:lpstr>
      <vt:lpstr>East Coast Star Party</vt:lpstr>
      <vt:lpstr>East Coast Star Party</vt:lpstr>
      <vt:lpstr>Annual BBAA Scholarship</vt:lpstr>
      <vt:lpstr>Ted Forte, “Master Observer”, retired and moved to Arizona.</vt:lpstr>
      <vt:lpstr>We all envy Ted the dark skies…</vt:lpstr>
      <vt:lpstr>Some of our BBAA members are astrophotographers</vt:lpstr>
      <vt:lpstr>“Astrophotography” is now called “Astroimaging”.  Instead of film, they use electronic CCD memory chips</vt:lpstr>
      <vt:lpstr>Two views of the North American Nebula</vt:lpstr>
      <vt:lpstr>The California Nebula     (by Kevin Rasso)</vt:lpstr>
      <vt:lpstr>The Andromeda Galaxy</vt:lpstr>
      <vt:lpstr>More astroimaging by Kevin Rasso</vt:lpstr>
      <vt:lpstr>… of the familiar constellation Orion…</vt:lpstr>
      <vt:lpstr>  Two images of the Flame Nebula and the Horsehead Nebula (b&amp;w and color) in Orion.</vt:lpstr>
      <vt:lpstr>more astroimages . . . </vt:lpstr>
      <vt:lpstr>more astroimages . . . </vt:lpstr>
      <vt:lpstr>PowerPoint Presentation</vt:lpstr>
      <vt:lpstr>The Sun. . . with some Sunspots</vt:lpstr>
      <vt:lpstr>Lunar Eclipse 27 Sep 2015</vt:lpstr>
      <vt:lpstr>Solar Eclipse 21 Aug 2017</vt:lpstr>
      <vt:lpstr>Who are the Back Bay Amateur Astronomers?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are the Back Bay Amateur Astronomers?</dc:title>
  <dc:creator>George Allan</dc:creator>
  <cp:lastModifiedBy>George Allan</cp:lastModifiedBy>
  <cp:revision>100</cp:revision>
  <dcterms:created xsi:type="dcterms:W3CDTF">2012-11-13T21:11:14Z</dcterms:created>
  <dcterms:modified xsi:type="dcterms:W3CDTF">2017-10-21T12:48:11Z</dcterms:modified>
</cp:coreProperties>
</file>