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87" r:id="rId5"/>
    <p:sldId id="25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86" r:id="rId25"/>
    <p:sldId id="278" r:id="rId26"/>
    <p:sldId id="279" r:id="rId27"/>
    <p:sldId id="280" r:id="rId28"/>
    <p:sldId id="281" r:id="rId29"/>
    <p:sldId id="282" r:id="rId30"/>
    <p:sldId id="283" r:id="rId31"/>
    <p:sldId id="284"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840"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0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2BF98CA-AB41-4164-9866-33956B5CA677}"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163822C-CDD7-4111-9D4D-98F3499CB36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4BBA993-1FDE-4970-973F-9AD44E05ABC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40EBEDA-2BEA-4B39-89DB-846D125363B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E43EC9C-1F39-4CD6-A652-2B1636BF921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EFE69FED-EBE8-4179-A528-6E48230A656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5FD0AF52-B367-4310-AB82-5D7EAA03CE2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5FA61CD-424B-45CB-8B7E-5BE7F9844E3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5AA3EDC-6CDA-44FE-8D04-C1E1F5C1038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A556C3-4569-49E5-BB0C-69BFF9E3C46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08107F5-C493-4DC1-9E80-DF80A89D2F1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F05EE65B-CB6E-4D54-9F71-073C6A3DA52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627C932-9B4F-44F4-A6C6-E5C4C5054B54}" type="slidenum">
              <a:rPr lang="en-US"/>
              <a:pPr/>
              <a:t>‹#›</a:t>
            </a:fld>
            <a:endParaRPr lang="en-US"/>
          </a:p>
        </p:txBody>
      </p:sp>
      <p:pic>
        <p:nvPicPr>
          <p:cNvPr id="1032" name="Picture 8" descr="BackGround Base"/>
          <p:cNvPicPr>
            <a:picLocks noChangeAspect="1" noChangeArrowheads="1"/>
          </p:cNvPicPr>
          <p:nvPr userDrawn="1"/>
        </p:nvPicPr>
        <p:blipFill>
          <a:blip r:embed="rId14"/>
          <a:srcRect/>
          <a:stretch>
            <a:fillRect/>
          </a:stretch>
        </p:blipFill>
        <p:spPr bwMode="auto">
          <a:xfrm>
            <a:off x="0" y="0"/>
            <a:ext cx="9144000" cy="6858000"/>
          </a:xfrm>
          <a:prstGeom prst="rect">
            <a:avLst/>
          </a:prstGeom>
          <a:noFill/>
        </p:spPr>
      </p:pic>
      <p:sp>
        <p:nvSpPr>
          <p:cNvPr id="1033" name="Text Box 9"/>
          <p:cNvSpPr txBox="1">
            <a:spLocks noChangeArrowheads="1"/>
          </p:cNvSpPr>
          <p:nvPr userDrawn="1"/>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3.png"/><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image" Target="../media/image15.png"/><Relationship Id="rId5" Type="http://schemas.openxmlformats.org/officeDocument/2006/relationships/oleObject" Target="../embeddings/oleObject5.bin"/><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hyperlink" Target="http://www.solarviews.com/cap/merc/mercury.ht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oleObject" Target="../embeddings/oleObject6.bin"/><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hyperlink" Target="http://photojournal.jpl.nasa.gov/catalog/PIA0619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hyperlink" Target="http://en.wikipedia.org/wiki/Astronomical_unit"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hyperlink" Target="http://antwrp.gsfc.nasa.gov/apod/image/0507/2003ub313_palomar.jpg" TargetMode="Externa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28.jpe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oleObject" Target="../embeddings/oleObject7.bin"/><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685800" y="228600"/>
            <a:ext cx="58928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GardenStars – August 13th, 2005</a:t>
            </a:r>
          </a:p>
        </p:txBody>
      </p:sp>
      <p:pic>
        <p:nvPicPr>
          <p:cNvPr id="2059" name="Picture 11"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060" name="Text Box 12"/>
          <p:cNvSpPr txBox="1">
            <a:spLocks noChangeArrowheads="1"/>
          </p:cNvSpPr>
          <p:nvPr/>
        </p:nvSpPr>
        <p:spPr bwMode="auto">
          <a:xfrm>
            <a:off x="1447800" y="1447800"/>
            <a:ext cx="6261100" cy="1371600"/>
          </a:xfrm>
          <a:prstGeom prst="rect">
            <a:avLst/>
          </a:prstGeom>
          <a:noFill/>
          <a:ln w="9525">
            <a:noFill/>
            <a:miter lim="800000"/>
            <a:headEnd/>
            <a:tailEnd/>
          </a:ln>
          <a:effectLst/>
        </p:spPr>
        <p:txBody>
          <a:bodyPr wrap="none">
            <a:spAutoFit/>
          </a:bodyPr>
          <a:lstStyle/>
          <a:p>
            <a:pPr algn="ctr"/>
            <a:r>
              <a:rPr lang="en-US" sz="3600" b="1">
                <a:solidFill>
                  <a:srgbClr val="33CC33"/>
                </a:solidFill>
                <a:latin typeface="OCR A Extended" pitchFamily="50" charset="0"/>
              </a:rPr>
              <a:t>Welcome to GardenStars</a:t>
            </a:r>
          </a:p>
          <a:p>
            <a:pPr algn="ctr"/>
            <a:endParaRPr lang="en-US" sz="2400" b="1">
              <a:solidFill>
                <a:srgbClr val="33CC33"/>
              </a:solidFill>
              <a:latin typeface="OCR A Extended" pitchFamily="50" charset="0"/>
            </a:endParaRPr>
          </a:p>
          <a:p>
            <a:pPr algn="ctr"/>
            <a:r>
              <a:rPr lang="en-US" sz="2400" b="1">
                <a:solidFill>
                  <a:srgbClr val="33CC33"/>
                </a:solidFill>
                <a:latin typeface="OCR A Extended" pitchFamily="50" charset="0"/>
              </a:rPr>
              <a:t>An Evening Under the Stars</a:t>
            </a:r>
          </a:p>
        </p:txBody>
      </p:sp>
      <p:sp>
        <p:nvSpPr>
          <p:cNvPr id="2061" name="Text Box 13"/>
          <p:cNvSpPr txBox="1">
            <a:spLocks noChangeArrowheads="1"/>
          </p:cNvSpPr>
          <p:nvPr/>
        </p:nvSpPr>
        <p:spPr bwMode="auto">
          <a:xfrm>
            <a:off x="1997075" y="3275013"/>
            <a:ext cx="5340350" cy="1736725"/>
          </a:xfrm>
          <a:prstGeom prst="rect">
            <a:avLst/>
          </a:prstGeom>
          <a:noFill/>
          <a:ln w="9525">
            <a:noFill/>
            <a:miter lim="800000"/>
            <a:headEnd/>
            <a:tailEnd/>
          </a:ln>
          <a:effectLst/>
        </p:spPr>
        <p:txBody>
          <a:bodyPr wrap="none">
            <a:spAutoFit/>
          </a:bodyPr>
          <a:lstStyle/>
          <a:p>
            <a:pPr algn="ctr"/>
            <a:r>
              <a:rPr lang="en-US" b="1">
                <a:solidFill>
                  <a:srgbClr val="FFFF66"/>
                </a:solidFill>
                <a:latin typeface="OCR A Extended" pitchFamily="50" charset="0"/>
              </a:rPr>
              <a:t>Presented by</a:t>
            </a:r>
          </a:p>
          <a:p>
            <a:pPr algn="ctr"/>
            <a:endParaRPr lang="en-US" b="1">
              <a:solidFill>
                <a:srgbClr val="FFFF66"/>
              </a:solidFill>
              <a:latin typeface="OCR A Extended" pitchFamily="50" charset="0"/>
            </a:endParaRPr>
          </a:p>
          <a:p>
            <a:pPr algn="ctr"/>
            <a:r>
              <a:rPr lang="en-US" sz="2400" b="1">
                <a:solidFill>
                  <a:srgbClr val="FFFF66"/>
                </a:solidFill>
                <a:latin typeface="OCR A Extended" pitchFamily="50" charset="0"/>
              </a:rPr>
              <a:t>The Norfolk Botanical Garden</a:t>
            </a:r>
          </a:p>
          <a:p>
            <a:pPr algn="ctr"/>
            <a:r>
              <a:rPr lang="en-US" sz="2400" b="1">
                <a:solidFill>
                  <a:srgbClr val="FFFF66"/>
                </a:solidFill>
                <a:latin typeface="OCR A Extended" pitchFamily="50" charset="0"/>
              </a:rPr>
              <a:t>And</a:t>
            </a:r>
          </a:p>
          <a:p>
            <a:pPr algn="ctr"/>
            <a:r>
              <a:rPr lang="en-US" sz="2400" b="1">
                <a:solidFill>
                  <a:srgbClr val="FFFF66"/>
                </a:solidFill>
                <a:latin typeface="OCR A Extended" pitchFamily="50" charset="0"/>
              </a:rPr>
              <a:t>Back Bay Amateur Astronomers</a:t>
            </a:r>
          </a:p>
        </p:txBody>
      </p:sp>
      <p:pic>
        <p:nvPicPr>
          <p:cNvPr id="2063" name="Picture 15" descr="BBAA-Sm-ani"/>
          <p:cNvPicPr>
            <a:picLocks noChangeAspect="1" noChangeArrowheads="1" noCrop="1"/>
          </p:cNvPicPr>
          <p:nvPr/>
        </p:nvPicPr>
        <p:blipFill>
          <a:blip r:embed="rId4"/>
          <a:srcRect/>
          <a:stretch>
            <a:fillRect/>
          </a:stretch>
        </p:blipFill>
        <p:spPr bwMode="auto">
          <a:xfrm>
            <a:off x="7315200" y="4895850"/>
            <a:ext cx="1428750" cy="1428750"/>
          </a:xfrm>
          <a:prstGeom prst="rect">
            <a:avLst/>
          </a:prstGeom>
          <a:noFill/>
        </p:spPr>
      </p:pic>
      <p:graphicFrame>
        <p:nvGraphicFramePr>
          <p:cNvPr id="2064" name="Object 16"/>
          <p:cNvGraphicFramePr>
            <a:graphicFrameLocks noChangeAspect="1"/>
          </p:cNvGraphicFramePr>
          <p:nvPr/>
        </p:nvGraphicFramePr>
        <p:xfrm>
          <a:off x="609600" y="5038725"/>
          <a:ext cx="1454150" cy="1285875"/>
        </p:xfrm>
        <a:graphic>
          <a:graphicData uri="http://schemas.openxmlformats.org/presentationml/2006/ole">
            <p:oleObj spid="_x0000_s2064" name="Image" r:id="rId5" imgW="2095238" imgH="1853315"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53"/>
                                        </p:tgtEl>
                                        <p:attrNameLst>
                                          <p:attrName>style.visibility</p:attrName>
                                        </p:attrNameLst>
                                      </p:cBhvr>
                                      <p:to>
                                        <p:strVal val="visible"/>
                                      </p:to>
                                    </p:set>
                                    <p:anim calcmode="discrete" valueType="clr">
                                      <p:cBhvr override="childStyle">
                                        <p:cTn id="7" dur="80"/>
                                        <p:tgtEl>
                                          <p:spTgt spid="20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3"/>
                                        </p:tgtEl>
                                        <p:attrNameLst>
                                          <p:attrName>fillcolor</p:attrName>
                                        </p:attrNameLst>
                                      </p:cBhvr>
                                      <p:tavLst>
                                        <p:tav tm="0">
                                          <p:val>
                                            <p:clrVal>
                                              <a:schemeClr val="accent2"/>
                                            </p:clrVal>
                                          </p:val>
                                        </p:tav>
                                        <p:tav tm="50000">
                                          <p:val>
                                            <p:clrVal>
                                              <a:schemeClr val="hlink"/>
                                            </p:clrVal>
                                          </p:val>
                                        </p:tav>
                                      </p:tavLst>
                                    </p:anim>
                                    <p:set>
                                      <p:cBhvr>
                                        <p:cTn id="9" dur="80"/>
                                        <p:tgtEl>
                                          <p:spTgt spid="2053"/>
                                        </p:tgtEl>
                                        <p:attrNameLst>
                                          <p:attrName>fill.type</p:attrName>
                                        </p:attrNameLst>
                                      </p:cBhvr>
                                      <p:to>
                                        <p:strVal val="solid"/>
                                      </p:to>
                                    </p:set>
                                  </p:childTnLst>
                                </p:cTn>
                              </p:par>
                            </p:childTnLst>
                          </p:cTn>
                        </p:par>
                        <p:par>
                          <p:cTn id="10" fill="hold">
                            <p:stCondLst>
                              <p:cond delay="11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60"/>
                                        </p:tgtEl>
                                        <p:attrNameLst>
                                          <p:attrName>style.visibility</p:attrName>
                                        </p:attrNameLst>
                                      </p:cBhvr>
                                      <p:to>
                                        <p:strVal val="visible"/>
                                      </p:to>
                                    </p:set>
                                    <p:anim calcmode="discrete" valueType="clr">
                                      <p:cBhvr override="childStyle">
                                        <p:cTn id="13" dur="8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60"/>
                                        </p:tgtEl>
                                        <p:attrNameLst>
                                          <p:attrName>fillcolor</p:attrName>
                                        </p:attrNameLst>
                                      </p:cBhvr>
                                      <p:tavLst>
                                        <p:tav tm="0">
                                          <p:val>
                                            <p:clrVal>
                                              <a:schemeClr val="accent2"/>
                                            </p:clrVal>
                                          </p:val>
                                        </p:tav>
                                        <p:tav tm="50000">
                                          <p:val>
                                            <p:clrVal>
                                              <a:schemeClr val="hlink"/>
                                            </p:clrVal>
                                          </p:val>
                                        </p:tav>
                                      </p:tavLst>
                                    </p:anim>
                                    <p:set>
                                      <p:cBhvr>
                                        <p:cTn id="15" dur="80"/>
                                        <p:tgtEl>
                                          <p:spTgt spid="2060"/>
                                        </p:tgtEl>
                                        <p:attrNameLst>
                                          <p:attrName>fill.type</p:attrName>
                                        </p:attrNameLst>
                                      </p:cBhvr>
                                      <p:to>
                                        <p:strVal val="solid"/>
                                      </p:to>
                                    </p:set>
                                  </p:childTnLst>
                                </p:cTn>
                              </p:par>
                            </p:childTnLst>
                          </p:cTn>
                        </p:par>
                        <p:par>
                          <p:cTn id="16" fill="hold">
                            <p:stCondLst>
                              <p:cond delay="284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061"/>
                                        </p:tgtEl>
                                        <p:attrNameLst>
                                          <p:attrName>style.visibility</p:attrName>
                                        </p:attrNameLst>
                                      </p:cBhvr>
                                      <p:to>
                                        <p:strVal val="visible"/>
                                      </p:to>
                                    </p:set>
                                    <p:anim calcmode="discrete" valueType="clr">
                                      <p:cBhvr override="childStyle">
                                        <p:cTn id="19" dur="80"/>
                                        <p:tgtEl>
                                          <p:spTgt spid="206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061"/>
                                        </p:tgtEl>
                                        <p:attrNameLst>
                                          <p:attrName>fillcolor</p:attrName>
                                        </p:attrNameLst>
                                      </p:cBhvr>
                                      <p:tavLst>
                                        <p:tav tm="0">
                                          <p:val>
                                            <p:clrVal>
                                              <a:schemeClr val="accent2"/>
                                            </p:clrVal>
                                          </p:val>
                                        </p:tav>
                                        <p:tav tm="50000">
                                          <p:val>
                                            <p:clrVal>
                                              <a:schemeClr val="hlink"/>
                                            </p:clrVal>
                                          </p:val>
                                        </p:tav>
                                      </p:tavLst>
                                    </p:anim>
                                    <p:set>
                                      <p:cBhvr>
                                        <p:cTn id="21" dur="80"/>
                                        <p:tgtEl>
                                          <p:spTgt spid="206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60" grpId="0"/>
      <p:bldP spid="20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Tonight’s Agenda</a:t>
            </a:r>
          </a:p>
        </p:txBody>
      </p:sp>
      <p:sp>
        <p:nvSpPr>
          <p:cNvPr id="4101" name="Text Box 5"/>
          <p:cNvSpPr txBox="1">
            <a:spLocks noChangeArrowheads="1"/>
          </p:cNvSpPr>
          <p:nvPr/>
        </p:nvSpPr>
        <p:spPr bwMode="auto">
          <a:xfrm>
            <a:off x="990600" y="1296988"/>
            <a:ext cx="7086600" cy="556895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Introduction</a:t>
            </a:r>
          </a:p>
          <a:p>
            <a:pPr>
              <a:buFontTx/>
              <a:buChar char="•"/>
            </a:pPr>
            <a:r>
              <a:rPr lang="en-US" sz="2400" b="1">
                <a:solidFill>
                  <a:srgbClr val="FFFF66"/>
                </a:solidFill>
                <a:latin typeface="OCR A Extended" pitchFamily="50" charset="0"/>
              </a:rPr>
              <a:t>Astronomy Overview</a:t>
            </a:r>
          </a:p>
          <a:p>
            <a:pPr>
              <a:buFontTx/>
              <a:buChar char="•"/>
            </a:pPr>
            <a:r>
              <a:rPr lang="en-US" sz="2400" b="1">
                <a:solidFill>
                  <a:srgbClr val="FFFF66"/>
                </a:solidFill>
                <a:latin typeface="OCR A Extended" pitchFamily="50" charset="0"/>
              </a:rPr>
              <a:t>Types of Telescopes</a:t>
            </a:r>
          </a:p>
          <a:p>
            <a:pPr>
              <a:buFontTx/>
              <a:buChar char="•"/>
            </a:pPr>
            <a:r>
              <a:rPr lang="en-US" sz="2400" b="1">
                <a:solidFill>
                  <a:srgbClr val="FFFF66"/>
                </a:solidFill>
                <a:latin typeface="OCR A Extended" pitchFamily="50" charset="0"/>
              </a:rPr>
              <a:t>Our Solar System</a:t>
            </a:r>
          </a:p>
          <a:p>
            <a:pPr>
              <a:buFontTx/>
              <a:buChar char="•"/>
            </a:pPr>
            <a:r>
              <a:rPr lang="en-US" sz="2400" b="1">
                <a:solidFill>
                  <a:srgbClr val="FFFF66"/>
                </a:solidFill>
                <a:latin typeface="OCR A Extended" pitchFamily="50" charset="0"/>
              </a:rPr>
              <a:t>Deep Space</a:t>
            </a:r>
          </a:p>
          <a:p>
            <a:pPr lvl="1">
              <a:buFontTx/>
              <a:buChar char="•"/>
            </a:pPr>
            <a:r>
              <a:rPr lang="en-US" sz="2400" b="1">
                <a:solidFill>
                  <a:srgbClr val="FFFF66"/>
                </a:solidFill>
                <a:latin typeface="OCR A Extended" pitchFamily="50" charset="0"/>
              </a:rPr>
              <a:t>Galaxies</a:t>
            </a:r>
          </a:p>
          <a:p>
            <a:pPr lvl="1">
              <a:buFontTx/>
              <a:buChar char="•"/>
            </a:pPr>
            <a:r>
              <a:rPr lang="en-US" sz="2400" b="1">
                <a:solidFill>
                  <a:srgbClr val="FFFF66"/>
                </a:solidFill>
                <a:latin typeface="OCR A Extended" pitchFamily="50" charset="0"/>
              </a:rPr>
              <a:t>Nebulae</a:t>
            </a:r>
          </a:p>
          <a:p>
            <a:pPr lvl="2">
              <a:buFontTx/>
              <a:buChar char="•"/>
            </a:pPr>
            <a:r>
              <a:rPr lang="en-US" sz="2400" b="1">
                <a:solidFill>
                  <a:srgbClr val="FFFF66"/>
                </a:solidFill>
                <a:latin typeface="OCR A Extended" pitchFamily="50" charset="0"/>
              </a:rPr>
              <a:t>Planetary</a:t>
            </a:r>
          </a:p>
          <a:p>
            <a:pPr lvl="2">
              <a:buFontTx/>
              <a:buChar char="•"/>
            </a:pPr>
            <a:r>
              <a:rPr lang="en-US" sz="2400" b="1">
                <a:solidFill>
                  <a:srgbClr val="FFFF66"/>
                </a:solidFill>
                <a:latin typeface="OCR A Extended" pitchFamily="50" charset="0"/>
              </a:rPr>
              <a:t>Reflection</a:t>
            </a:r>
          </a:p>
          <a:p>
            <a:pPr lvl="2">
              <a:buFontTx/>
              <a:buChar char="•"/>
            </a:pPr>
            <a:r>
              <a:rPr lang="en-US" sz="2400" b="1">
                <a:solidFill>
                  <a:srgbClr val="FFFF66"/>
                </a:solidFill>
                <a:latin typeface="OCR A Extended" pitchFamily="50" charset="0"/>
              </a:rPr>
              <a:t>Emission</a:t>
            </a:r>
          </a:p>
          <a:p>
            <a:pPr>
              <a:buFontTx/>
              <a:buChar char="•"/>
            </a:pPr>
            <a:r>
              <a:rPr lang="en-US" sz="2400" b="1">
                <a:solidFill>
                  <a:srgbClr val="FFFF66"/>
                </a:solidFill>
                <a:latin typeface="OCR A Extended" pitchFamily="50" charset="0"/>
              </a:rPr>
              <a:t>Current Space Events</a:t>
            </a:r>
          </a:p>
          <a:p>
            <a:pPr>
              <a:buFontTx/>
              <a:buChar char="•"/>
            </a:pPr>
            <a:r>
              <a:rPr lang="en-US" sz="2400" b="1">
                <a:solidFill>
                  <a:srgbClr val="FFFF66"/>
                </a:solidFill>
                <a:latin typeface="OCR A Extended" pitchFamily="50" charset="0"/>
              </a:rPr>
              <a:t>Questions</a:t>
            </a:r>
          </a:p>
          <a:p>
            <a:pPr>
              <a:buFontTx/>
              <a:buChar char="•"/>
            </a:pPr>
            <a:r>
              <a:rPr lang="en-US" sz="2400" b="1">
                <a:solidFill>
                  <a:srgbClr val="FFFF66"/>
                </a:solidFill>
                <a:latin typeface="OCR A Extended" pitchFamily="50" charset="0"/>
              </a:rPr>
              <a:t>Viewing Outside</a:t>
            </a:r>
          </a:p>
          <a:p>
            <a:pPr lvl="2">
              <a:buFontTx/>
              <a:buChar char="•"/>
            </a:pPr>
            <a:endParaRPr lang="en-US" sz="2400" b="1">
              <a:solidFill>
                <a:srgbClr val="FFFF66"/>
              </a:solidFill>
              <a:latin typeface="OCR A Extended" pitchFamily="50" charset="0"/>
            </a:endParaRPr>
          </a:p>
          <a:p>
            <a:pPr lvl="1">
              <a:buFontTx/>
              <a:buChar char="•"/>
            </a:pPr>
            <a:endParaRPr lang="en-US" sz="2400" b="1">
              <a:solidFill>
                <a:srgbClr val="FFFF66"/>
              </a:solidFill>
              <a:latin typeface="OCR A Extended" pitchFamily="50" charset="0"/>
            </a:endParaRPr>
          </a:p>
        </p:txBody>
      </p:sp>
      <p:pic>
        <p:nvPicPr>
          <p:cNvPr id="4102" name="Picture 6" descr="BBAA"/>
          <p:cNvPicPr>
            <a:picLocks noChangeAspect="1" noChangeArrowheads="1"/>
          </p:cNvPicPr>
          <p:nvPr/>
        </p:nvPicPr>
        <p:blipFill>
          <a:blip r:embed="rId2"/>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100"/>
                                        </p:tgtEl>
                                        <p:attrNameLst>
                                          <p:attrName>style.visibility</p:attrName>
                                        </p:attrNameLst>
                                      </p:cBhvr>
                                      <p:to>
                                        <p:strVal val="visible"/>
                                      </p:to>
                                    </p:set>
                                    <p:anim calcmode="discrete" valueType="clr">
                                      <p:cBhvr override="childStyle">
                                        <p:cTn id="7" dur="80"/>
                                        <p:tgtEl>
                                          <p:spTgt spid="410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100"/>
                                        </p:tgtEl>
                                        <p:attrNameLst>
                                          <p:attrName>fillcolor</p:attrName>
                                        </p:attrNameLst>
                                      </p:cBhvr>
                                      <p:tavLst>
                                        <p:tav tm="0">
                                          <p:val>
                                            <p:clrVal>
                                              <a:schemeClr val="accent2"/>
                                            </p:clrVal>
                                          </p:val>
                                        </p:tav>
                                        <p:tav tm="50000">
                                          <p:val>
                                            <p:clrVal>
                                              <a:schemeClr val="hlink"/>
                                            </p:clrVal>
                                          </p:val>
                                        </p:tav>
                                      </p:tavLst>
                                    </p:anim>
                                    <p:set>
                                      <p:cBhvr>
                                        <p:cTn id="9" dur="80"/>
                                        <p:tgtEl>
                                          <p:spTgt spid="4100"/>
                                        </p:tgtEl>
                                        <p:attrNameLst>
                                          <p:attrName>fill.type</p:attrName>
                                        </p:attrNameLst>
                                      </p:cBhvr>
                                      <p:to>
                                        <p:strVal val="solid"/>
                                      </p:to>
                                    </p:set>
                                  </p:childTnLst>
                                </p:cTn>
                              </p:par>
                            </p:childTnLst>
                          </p:cTn>
                        </p:par>
                        <p:par>
                          <p:cTn id="10" fill="hold">
                            <p:stCondLst>
                              <p:cond delay="6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101"/>
                                        </p:tgtEl>
                                        <p:attrNameLst>
                                          <p:attrName>style.visibility</p:attrName>
                                        </p:attrNameLst>
                                      </p:cBhvr>
                                      <p:to>
                                        <p:strVal val="visible"/>
                                      </p:to>
                                    </p:set>
                                    <p:anim calcmode="discrete" valueType="clr">
                                      <p:cBhvr override="childStyle">
                                        <p:cTn id="13" dur="80"/>
                                        <p:tgtEl>
                                          <p:spTgt spid="410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101"/>
                                        </p:tgtEl>
                                        <p:attrNameLst>
                                          <p:attrName>fillcolor</p:attrName>
                                        </p:attrNameLst>
                                      </p:cBhvr>
                                      <p:tavLst>
                                        <p:tav tm="0">
                                          <p:val>
                                            <p:clrVal>
                                              <a:schemeClr val="accent2"/>
                                            </p:clrVal>
                                          </p:val>
                                        </p:tav>
                                        <p:tav tm="50000">
                                          <p:val>
                                            <p:clrVal>
                                              <a:schemeClr val="hlink"/>
                                            </p:clrVal>
                                          </p:val>
                                        </p:tav>
                                      </p:tavLst>
                                    </p:anim>
                                    <p:set>
                                      <p:cBhvr>
                                        <p:cTn id="15" dur="80"/>
                                        <p:tgtEl>
                                          <p:spTgt spid="410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410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685800" y="228600"/>
            <a:ext cx="25781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Introductions</a:t>
            </a:r>
          </a:p>
        </p:txBody>
      </p:sp>
      <p:pic>
        <p:nvPicPr>
          <p:cNvPr id="5125" name="Picture 5" descr="BBAA"/>
          <p:cNvPicPr>
            <a:picLocks noChangeAspect="1" noChangeArrowheads="1"/>
          </p:cNvPicPr>
          <p:nvPr/>
        </p:nvPicPr>
        <p:blipFill>
          <a:blip r:embed="rId2"/>
          <a:srcRect/>
          <a:stretch>
            <a:fillRect/>
          </a:stretch>
        </p:blipFill>
        <p:spPr bwMode="auto">
          <a:xfrm>
            <a:off x="8361363" y="112713"/>
            <a:ext cx="630237" cy="620712"/>
          </a:xfrm>
          <a:prstGeom prst="rect">
            <a:avLst/>
          </a:prstGeom>
          <a:noFill/>
        </p:spPr>
      </p:pic>
      <p:sp>
        <p:nvSpPr>
          <p:cNvPr id="5126" name="Text Box 6"/>
          <p:cNvSpPr txBox="1">
            <a:spLocks noChangeArrowheads="1"/>
          </p:cNvSpPr>
          <p:nvPr/>
        </p:nvSpPr>
        <p:spPr bwMode="auto">
          <a:xfrm>
            <a:off x="990600" y="1296988"/>
            <a:ext cx="7086600" cy="19177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Back Bay Amateur Astronomers</a:t>
            </a:r>
          </a:p>
          <a:p>
            <a:pPr>
              <a:buFontTx/>
              <a:buChar char="•"/>
            </a:pPr>
            <a:endParaRPr lang="en-US" sz="2400" b="1">
              <a:solidFill>
                <a:srgbClr val="FFFF66"/>
              </a:solidFill>
              <a:latin typeface="OCR A Extended" pitchFamily="50" charset="0"/>
            </a:endParaRPr>
          </a:p>
          <a:p>
            <a:pPr lvl="1">
              <a:buFontTx/>
              <a:buChar char="•"/>
            </a:pPr>
            <a:r>
              <a:rPr lang="en-US" sz="2400" b="1">
                <a:solidFill>
                  <a:srgbClr val="FFFF66"/>
                </a:solidFill>
                <a:latin typeface="OCR A Extended" pitchFamily="50" charset="0"/>
              </a:rPr>
              <a:t>Steve Hamilton</a:t>
            </a:r>
          </a:p>
          <a:p>
            <a:pPr lvl="1">
              <a:buFontTx/>
              <a:buChar char="•"/>
            </a:pPr>
            <a:endParaRPr lang="en-US" sz="2400" b="1">
              <a:solidFill>
                <a:srgbClr val="FFFF66"/>
              </a:solidFill>
              <a:latin typeface="OCR A Extended" pitchFamily="50" charset="0"/>
            </a:endParaRPr>
          </a:p>
          <a:p>
            <a:pPr lvl="1">
              <a:buFontTx/>
              <a:buChar char="•"/>
            </a:pPr>
            <a:r>
              <a:rPr lang="en-US" sz="2400" b="1">
                <a:solidFill>
                  <a:srgbClr val="FFFF66"/>
                </a:solidFill>
                <a:latin typeface="OCR A Extended" pitchFamily="50" charset="0"/>
              </a:rPr>
              <a:t>Kevin and Barb Weiner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124"/>
                                        </p:tgtEl>
                                        <p:attrNameLst>
                                          <p:attrName>style.visibility</p:attrName>
                                        </p:attrNameLst>
                                      </p:cBhvr>
                                      <p:to>
                                        <p:strVal val="visible"/>
                                      </p:to>
                                    </p:set>
                                    <p:anim calcmode="discrete" valueType="clr">
                                      <p:cBhvr override="childStyle">
                                        <p:cTn id="7" dur="80"/>
                                        <p:tgtEl>
                                          <p:spTgt spid="512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4"/>
                                        </p:tgtEl>
                                        <p:attrNameLst>
                                          <p:attrName>fillcolor</p:attrName>
                                        </p:attrNameLst>
                                      </p:cBhvr>
                                      <p:tavLst>
                                        <p:tav tm="0">
                                          <p:val>
                                            <p:clrVal>
                                              <a:schemeClr val="accent2"/>
                                            </p:clrVal>
                                          </p:val>
                                        </p:tav>
                                        <p:tav tm="50000">
                                          <p:val>
                                            <p:clrVal>
                                              <a:schemeClr val="hlink"/>
                                            </p:clrVal>
                                          </p:val>
                                        </p:tav>
                                      </p:tavLst>
                                    </p:anim>
                                    <p:set>
                                      <p:cBhvr>
                                        <p:cTn id="9" dur="80"/>
                                        <p:tgtEl>
                                          <p:spTgt spid="5124"/>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6"/>
                                        </p:tgtEl>
                                        <p:attrNameLst>
                                          <p:attrName>style.visibility</p:attrName>
                                        </p:attrNameLst>
                                      </p:cBhvr>
                                      <p:to>
                                        <p:strVal val="visible"/>
                                      </p:to>
                                    </p:set>
                                    <p:anim calcmode="discrete" valueType="clr">
                                      <p:cBhvr override="childStyle">
                                        <p:cTn id="13" dur="80"/>
                                        <p:tgtEl>
                                          <p:spTgt spid="512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6"/>
                                        </p:tgtEl>
                                        <p:attrNameLst>
                                          <p:attrName>fillcolor</p:attrName>
                                        </p:attrNameLst>
                                      </p:cBhvr>
                                      <p:tavLst>
                                        <p:tav tm="0">
                                          <p:val>
                                            <p:clrVal>
                                              <a:schemeClr val="accent2"/>
                                            </p:clrVal>
                                          </p:val>
                                        </p:tav>
                                        <p:tav tm="50000">
                                          <p:val>
                                            <p:clrVal>
                                              <a:schemeClr val="hlink"/>
                                            </p:clrVal>
                                          </p:val>
                                        </p:tav>
                                      </p:tavLst>
                                    </p:anim>
                                    <p:set>
                                      <p:cBhvr>
                                        <p:cTn id="15" dur="80"/>
                                        <p:tgtEl>
                                          <p:spTgt spid="512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685800" y="228600"/>
            <a:ext cx="25781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Introductions</a:t>
            </a:r>
          </a:p>
        </p:txBody>
      </p:sp>
      <p:pic>
        <p:nvPicPr>
          <p:cNvPr id="43011" name="Picture 3" descr="BBAA"/>
          <p:cNvPicPr>
            <a:picLocks noChangeAspect="1" noChangeArrowheads="1"/>
          </p:cNvPicPr>
          <p:nvPr/>
        </p:nvPicPr>
        <p:blipFill>
          <a:blip r:embed="rId2"/>
          <a:srcRect/>
          <a:stretch>
            <a:fillRect/>
          </a:stretch>
        </p:blipFill>
        <p:spPr bwMode="auto">
          <a:xfrm>
            <a:off x="8361363" y="112713"/>
            <a:ext cx="630237" cy="620712"/>
          </a:xfrm>
          <a:prstGeom prst="rect">
            <a:avLst/>
          </a:prstGeom>
          <a:noFill/>
        </p:spPr>
      </p:pic>
      <p:sp>
        <p:nvSpPr>
          <p:cNvPr id="43012" name="Text Box 4"/>
          <p:cNvSpPr txBox="1">
            <a:spLocks noChangeArrowheads="1"/>
          </p:cNvSpPr>
          <p:nvPr/>
        </p:nvSpPr>
        <p:spPr bwMode="auto">
          <a:xfrm>
            <a:off x="990600" y="1296988"/>
            <a:ext cx="7086600" cy="118745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Please refrain from the use of flashlights and other white light sources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3010"/>
                                        </p:tgtEl>
                                        <p:attrNameLst>
                                          <p:attrName>style.visibility</p:attrName>
                                        </p:attrNameLst>
                                      </p:cBhvr>
                                      <p:to>
                                        <p:strVal val="visible"/>
                                      </p:to>
                                    </p:set>
                                    <p:anim calcmode="discrete" valueType="clr">
                                      <p:cBhvr override="childStyle">
                                        <p:cTn id="7" dur="80"/>
                                        <p:tgtEl>
                                          <p:spTgt spid="430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3010"/>
                                        </p:tgtEl>
                                        <p:attrNameLst>
                                          <p:attrName>fillcolor</p:attrName>
                                        </p:attrNameLst>
                                      </p:cBhvr>
                                      <p:tavLst>
                                        <p:tav tm="0">
                                          <p:val>
                                            <p:clrVal>
                                              <a:schemeClr val="accent2"/>
                                            </p:clrVal>
                                          </p:val>
                                        </p:tav>
                                        <p:tav tm="50000">
                                          <p:val>
                                            <p:clrVal>
                                              <a:schemeClr val="hlink"/>
                                            </p:clrVal>
                                          </p:val>
                                        </p:tav>
                                      </p:tavLst>
                                    </p:anim>
                                    <p:set>
                                      <p:cBhvr>
                                        <p:cTn id="9" dur="80"/>
                                        <p:tgtEl>
                                          <p:spTgt spid="43010"/>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3012"/>
                                        </p:tgtEl>
                                        <p:attrNameLst>
                                          <p:attrName>style.visibility</p:attrName>
                                        </p:attrNameLst>
                                      </p:cBhvr>
                                      <p:to>
                                        <p:strVal val="visible"/>
                                      </p:to>
                                    </p:set>
                                    <p:anim calcmode="discrete" valueType="clr">
                                      <p:cBhvr override="childStyle">
                                        <p:cTn id="13" dur="80"/>
                                        <p:tgtEl>
                                          <p:spTgt spid="43012"/>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3012"/>
                                        </p:tgtEl>
                                        <p:attrNameLst>
                                          <p:attrName>fillcolor</p:attrName>
                                        </p:attrNameLst>
                                      </p:cBhvr>
                                      <p:tavLst>
                                        <p:tav tm="0">
                                          <p:val>
                                            <p:clrVal>
                                              <a:schemeClr val="accent2"/>
                                            </p:clrVal>
                                          </p:val>
                                        </p:tav>
                                        <p:tav tm="50000">
                                          <p:val>
                                            <p:clrVal>
                                              <a:schemeClr val="hlink"/>
                                            </p:clrVal>
                                          </p:val>
                                        </p:tav>
                                      </p:tavLst>
                                    </p:anim>
                                    <p:set>
                                      <p:cBhvr>
                                        <p:cTn id="15" dur="80"/>
                                        <p:tgtEl>
                                          <p:spTgt spid="4301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P spid="4301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6" name="Picture 4"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077" name="Text Box 5"/>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Astronomy Overview</a:t>
            </a:r>
          </a:p>
        </p:txBody>
      </p:sp>
      <p:sp>
        <p:nvSpPr>
          <p:cNvPr id="3078" name="Text Box 6"/>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Definition</a:t>
            </a:r>
          </a:p>
        </p:txBody>
      </p:sp>
      <p:pic>
        <p:nvPicPr>
          <p:cNvPr id="3081" name="Picture 9" descr="galcenter_vis"/>
          <p:cNvPicPr>
            <a:picLocks noChangeAspect="1" noChangeArrowheads="1"/>
          </p:cNvPicPr>
          <p:nvPr/>
        </p:nvPicPr>
        <p:blipFill>
          <a:blip r:embed="rId3">
            <a:lum bright="-38000" contrast="-80000"/>
          </a:blip>
          <a:srcRect/>
          <a:stretch>
            <a:fillRect/>
          </a:stretch>
        </p:blipFill>
        <p:spPr bwMode="auto">
          <a:xfrm>
            <a:off x="3581400" y="1524000"/>
            <a:ext cx="5095875" cy="3846513"/>
          </a:xfrm>
          <a:prstGeom prst="rect">
            <a:avLst/>
          </a:prstGeom>
          <a:noFill/>
          <a:ln w="9525">
            <a:noFill/>
            <a:miter lim="800000"/>
            <a:headEnd/>
            <a:tailEnd/>
          </a:ln>
        </p:spPr>
      </p:pic>
      <p:sp>
        <p:nvSpPr>
          <p:cNvPr id="3079" name="Rectangle 7"/>
          <p:cNvSpPr>
            <a:spLocks noChangeArrowheads="1"/>
          </p:cNvSpPr>
          <p:nvPr/>
        </p:nvSpPr>
        <p:spPr bwMode="auto">
          <a:xfrm>
            <a:off x="3733800" y="1570038"/>
            <a:ext cx="4419600" cy="3662362"/>
          </a:xfrm>
          <a:prstGeom prst="rect">
            <a:avLst/>
          </a:prstGeom>
          <a:noFill/>
          <a:ln w="9525">
            <a:noFill/>
            <a:miter lim="800000"/>
            <a:headEnd/>
            <a:tailEnd/>
          </a:ln>
          <a:effectLst/>
        </p:spPr>
        <p:txBody>
          <a:bodyPr anchor="ctr">
            <a:spAutoFit/>
          </a:bodyPr>
          <a:lstStyle/>
          <a:p>
            <a:r>
              <a:rPr lang="en-US">
                <a:solidFill>
                  <a:schemeClr val="bg1"/>
                </a:solidFill>
                <a:latin typeface="OCR A Extended" pitchFamily="50" charset="0"/>
              </a:rPr>
              <a:t>Astronomy, which etymologically means "law of the stars," is a science involving the observation and explanation of events occurring outside Earth and its atmosphere. It studies the origins, evolution, physical and chemical properties of objects that can be observed in the sky (and are outside the earth), as well as the processes involving them </a:t>
            </a:r>
          </a:p>
        </p:txBody>
      </p:sp>
      <p:sp>
        <p:nvSpPr>
          <p:cNvPr id="3082" name="Text Box 10"/>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083" name="Picture 11"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3077"/>
                                        </p:tgtEl>
                                        <p:attrNameLst>
                                          <p:attrName>style.visibility</p:attrName>
                                        </p:attrNameLst>
                                      </p:cBhvr>
                                      <p:to>
                                        <p:strVal val="visible"/>
                                      </p:to>
                                    </p:set>
                                    <p:anim calcmode="discrete" valueType="clr">
                                      <p:cBhvr override="childStyle">
                                        <p:cTn id="7" dur="80"/>
                                        <p:tgtEl>
                                          <p:spTgt spid="307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7"/>
                                        </p:tgtEl>
                                        <p:attrNameLst>
                                          <p:attrName>fillcolor</p:attrName>
                                        </p:attrNameLst>
                                      </p:cBhvr>
                                      <p:tavLst>
                                        <p:tav tm="0">
                                          <p:val>
                                            <p:clrVal>
                                              <a:schemeClr val="accent2"/>
                                            </p:clrVal>
                                          </p:val>
                                        </p:tav>
                                        <p:tav tm="50000">
                                          <p:val>
                                            <p:clrVal>
                                              <a:schemeClr val="hlink"/>
                                            </p:clrVal>
                                          </p:val>
                                        </p:tav>
                                      </p:tavLst>
                                    </p:anim>
                                    <p:set>
                                      <p:cBhvr>
                                        <p:cTn id="9" dur="80"/>
                                        <p:tgtEl>
                                          <p:spTgt spid="3077"/>
                                        </p:tgtEl>
                                        <p:attrNameLst>
                                          <p:attrName>fill.type</p:attrName>
                                        </p:attrNameLst>
                                      </p:cBhvr>
                                      <p:to>
                                        <p:strVal val="solid"/>
                                      </p:to>
                                    </p:set>
                                  </p:childTnLst>
                                </p:cTn>
                              </p:par>
                            </p:childTnLst>
                          </p:cTn>
                        </p:par>
                        <p:par>
                          <p:cTn id="10" fill="hold">
                            <p:stCondLst>
                              <p:cond delay="7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078"/>
                                        </p:tgtEl>
                                        <p:attrNameLst>
                                          <p:attrName>style.visibility</p:attrName>
                                        </p:attrNameLst>
                                      </p:cBhvr>
                                      <p:to>
                                        <p:strVal val="visible"/>
                                      </p:to>
                                    </p:set>
                                    <p:anim calcmode="discrete" valueType="clr">
                                      <p:cBhvr override="childStyle">
                                        <p:cTn id="13" dur="80"/>
                                        <p:tgtEl>
                                          <p:spTgt spid="307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078"/>
                                        </p:tgtEl>
                                        <p:attrNameLst>
                                          <p:attrName>fillcolor</p:attrName>
                                        </p:attrNameLst>
                                      </p:cBhvr>
                                      <p:tavLst>
                                        <p:tav tm="0">
                                          <p:val>
                                            <p:clrVal>
                                              <a:schemeClr val="accent2"/>
                                            </p:clrVal>
                                          </p:val>
                                        </p:tav>
                                        <p:tav tm="50000">
                                          <p:val>
                                            <p:clrVal>
                                              <a:schemeClr val="hlink"/>
                                            </p:clrVal>
                                          </p:val>
                                        </p:tav>
                                      </p:tavLst>
                                    </p:anim>
                                    <p:set>
                                      <p:cBhvr>
                                        <p:cTn id="15" dur="80"/>
                                        <p:tgtEl>
                                          <p:spTgt spid="3078"/>
                                        </p:tgtEl>
                                        <p:attrNameLst>
                                          <p:attrName>fill.type</p:attrName>
                                        </p:attrNameLst>
                                      </p:cBhvr>
                                      <p:to>
                                        <p:strVal val="solid"/>
                                      </p:to>
                                    </p:set>
                                  </p:childTnLst>
                                </p:cTn>
                              </p:par>
                            </p:childTnLst>
                          </p:cTn>
                        </p:par>
                        <p:par>
                          <p:cTn id="16" fill="hold">
                            <p:stCondLst>
                              <p:cond delay="1160"/>
                            </p:stCondLst>
                            <p:childTnLst>
                              <p:par>
                                <p:cTn id="17" presetID="1" presetClass="entr" presetSubtype="0" fill="hold" grpId="0" nodeType="afterEffect">
                                  <p:stCondLst>
                                    <p:cond delay="0"/>
                                  </p:stCondLst>
                                  <p:childTnLst>
                                    <p:set>
                                      <p:cBhvr>
                                        <p:cTn id="18"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P spid="3078" grpId="0"/>
      <p:bldP spid="3079"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147"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Astronomy Overview</a:t>
            </a:r>
          </a:p>
        </p:txBody>
      </p:sp>
      <p:sp>
        <p:nvSpPr>
          <p:cNvPr id="614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Definition</a:t>
            </a:r>
          </a:p>
        </p:txBody>
      </p:sp>
      <p:pic>
        <p:nvPicPr>
          <p:cNvPr id="6151" name="Picture 7" descr="galcenter_vis"/>
          <p:cNvPicPr>
            <a:picLocks noChangeAspect="1" noChangeArrowheads="1"/>
          </p:cNvPicPr>
          <p:nvPr/>
        </p:nvPicPr>
        <p:blipFill>
          <a:blip r:embed="rId3">
            <a:lum bright="-38000" contrast="-80000"/>
          </a:blip>
          <a:srcRect/>
          <a:stretch>
            <a:fillRect/>
          </a:stretch>
        </p:blipFill>
        <p:spPr bwMode="auto">
          <a:xfrm>
            <a:off x="3581400" y="1524000"/>
            <a:ext cx="5095875" cy="3846513"/>
          </a:xfrm>
          <a:prstGeom prst="rect">
            <a:avLst/>
          </a:prstGeom>
          <a:noFill/>
          <a:ln w="9525">
            <a:noFill/>
            <a:miter lim="800000"/>
            <a:headEnd/>
            <a:tailEnd/>
          </a:ln>
        </p:spPr>
      </p:pic>
      <p:sp>
        <p:nvSpPr>
          <p:cNvPr id="6149" name="Rectangle 5"/>
          <p:cNvSpPr>
            <a:spLocks noChangeArrowheads="1"/>
          </p:cNvSpPr>
          <p:nvPr/>
        </p:nvSpPr>
        <p:spPr bwMode="auto">
          <a:xfrm>
            <a:off x="3733800" y="1579563"/>
            <a:ext cx="4419600" cy="3662362"/>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Ordinary People with a love of the heavens</a:t>
            </a:r>
          </a:p>
          <a:p>
            <a:pPr>
              <a:buFontTx/>
              <a:buChar char="•"/>
            </a:pPr>
            <a:r>
              <a:rPr lang="en-US">
                <a:solidFill>
                  <a:schemeClr val="bg1"/>
                </a:solidFill>
                <a:latin typeface="OCR A Extended" pitchFamily="50" charset="0"/>
              </a:rPr>
              <a:t>Viewing Planets and Deep Space Objects</a:t>
            </a:r>
          </a:p>
          <a:p>
            <a:pPr>
              <a:buFontTx/>
              <a:buChar char="•"/>
            </a:pPr>
            <a:r>
              <a:rPr lang="en-US">
                <a:solidFill>
                  <a:schemeClr val="bg1"/>
                </a:solidFill>
                <a:latin typeface="OCR A Extended" pitchFamily="50" charset="0"/>
              </a:rPr>
              <a:t>Taking images of Astronomical objects</a:t>
            </a:r>
          </a:p>
          <a:p>
            <a:pPr>
              <a:buFontTx/>
              <a:buChar char="•"/>
            </a:pPr>
            <a:r>
              <a:rPr lang="en-US">
                <a:solidFill>
                  <a:schemeClr val="bg1"/>
                </a:solidFill>
                <a:latin typeface="OCR A Extended" pitchFamily="50" charset="0"/>
              </a:rPr>
              <a:t>Contributing to Science thru discovery and study</a:t>
            </a:r>
          </a:p>
          <a:p>
            <a:pPr>
              <a:buFontTx/>
              <a:buChar char="•"/>
            </a:pPr>
            <a:r>
              <a:rPr lang="en-US">
                <a:solidFill>
                  <a:schemeClr val="bg1"/>
                </a:solidFill>
                <a:latin typeface="OCR A Extended" pitchFamily="50" charset="0"/>
              </a:rPr>
              <a:t>Sharing their experiences with others</a:t>
            </a:r>
          </a:p>
          <a:p>
            <a:pPr>
              <a:buFontTx/>
              <a:buChar char="•"/>
            </a:pPr>
            <a:endParaRPr lang="en-US">
              <a:solidFill>
                <a:schemeClr val="bg1"/>
              </a:solidFill>
              <a:latin typeface="OCR A Extended" pitchFamily="50" charset="0"/>
            </a:endParaRPr>
          </a:p>
          <a:p>
            <a:pPr>
              <a:buFontTx/>
              <a:buChar char="•"/>
            </a:pPr>
            <a:endParaRPr lang="en-US">
              <a:solidFill>
                <a:schemeClr val="bg1"/>
              </a:solidFill>
              <a:latin typeface="OCR A Extended" pitchFamily="50" charset="0"/>
            </a:endParaRPr>
          </a:p>
          <a:p>
            <a:pPr>
              <a:buFontTx/>
              <a:buChar char="•"/>
            </a:pPr>
            <a:endParaRPr lang="en-US">
              <a:solidFill>
                <a:schemeClr val="bg1"/>
              </a:solidFill>
              <a:latin typeface="OCR A Extended" pitchFamily="50" charset="0"/>
            </a:endParaRPr>
          </a:p>
        </p:txBody>
      </p:sp>
      <p:sp>
        <p:nvSpPr>
          <p:cNvPr id="6150" name="Text Box 6"/>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Amateur</a:t>
            </a:r>
            <a:br>
              <a:rPr lang="en-US" sz="2400" b="1">
                <a:solidFill>
                  <a:srgbClr val="FFFF66"/>
                </a:solidFill>
                <a:latin typeface="OCR A Extended" pitchFamily="50" charset="0"/>
              </a:rPr>
            </a:br>
            <a:r>
              <a:rPr lang="en-US" sz="2400" b="1">
                <a:solidFill>
                  <a:srgbClr val="FFFF66"/>
                </a:solidFill>
                <a:latin typeface="OCR A Extended" pitchFamily="50" charset="0"/>
              </a:rPr>
              <a:t>    Astronomy</a:t>
            </a:r>
          </a:p>
        </p:txBody>
      </p:sp>
      <p:sp>
        <p:nvSpPr>
          <p:cNvPr id="6152" name="Text Box 8"/>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6153" name="Picture 9"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150"/>
                                        </p:tgtEl>
                                        <p:attrNameLst>
                                          <p:attrName>style.visibility</p:attrName>
                                        </p:attrNameLst>
                                      </p:cBhvr>
                                      <p:to>
                                        <p:strVal val="visible"/>
                                      </p:to>
                                    </p:set>
                                    <p:anim calcmode="discrete" valueType="clr">
                                      <p:cBhvr override="childStyle">
                                        <p:cTn id="7" dur="80"/>
                                        <p:tgtEl>
                                          <p:spTgt spid="61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0"/>
                                        </p:tgtEl>
                                        <p:attrNameLst>
                                          <p:attrName>fillcolor</p:attrName>
                                        </p:attrNameLst>
                                      </p:cBhvr>
                                      <p:tavLst>
                                        <p:tav tm="0">
                                          <p:val>
                                            <p:clrVal>
                                              <a:schemeClr val="accent2"/>
                                            </p:clrVal>
                                          </p:val>
                                        </p:tav>
                                        <p:tav tm="50000">
                                          <p:val>
                                            <p:clrVal>
                                              <a:schemeClr val="hlink"/>
                                            </p:clrVal>
                                          </p:val>
                                        </p:tav>
                                      </p:tavLst>
                                    </p:anim>
                                    <p:set>
                                      <p:cBhvr>
                                        <p:cTn id="9" dur="80"/>
                                        <p:tgtEl>
                                          <p:spTgt spid="6150"/>
                                        </p:tgtEl>
                                        <p:attrNameLst>
                                          <p:attrName>fill.type</p:attrName>
                                        </p:attrNameLst>
                                      </p:cBhvr>
                                      <p:to>
                                        <p:strVal val="solid"/>
                                      </p:to>
                                    </p:set>
                                  </p:childTnLst>
                                </p:cTn>
                              </p:par>
                            </p:childTnLst>
                          </p:cTn>
                        </p:par>
                        <p:par>
                          <p:cTn id="10" fill="hold">
                            <p:stCondLst>
                              <p:cond delay="720"/>
                            </p:stCondLst>
                            <p:childTnLst>
                              <p:par>
                                <p:cTn id="11" presetID="1" presetClass="entr" presetSubtype="0" fill="hold" grpId="0" nodeType="afterEffect">
                                  <p:stCondLst>
                                    <p:cond delay="0"/>
                                  </p:stCondLst>
                                  <p:childTnLst>
                                    <p:set>
                                      <p:cBhvr>
                                        <p:cTn id="12"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P spid="6150"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4"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195"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819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8198" name="Rectangle 6"/>
          <p:cNvSpPr>
            <a:spLocks noChangeArrowheads="1"/>
          </p:cNvSpPr>
          <p:nvPr/>
        </p:nvSpPr>
        <p:spPr bwMode="auto">
          <a:xfrm>
            <a:off x="3810000" y="1082675"/>
            <a:ext cx="4419600" cy="1739900"/>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Simplest type of Telescope </a:t>
            </a:r>
          </a:p>
          <a:p>
            <a:pPr>
              <a:buFontTx/>
              <a:buChar char="•"/>
            </a:pPr>
            <a:r>
              <a:rPr lang="en-US">
                <a:solidFill>
                  <a:schemeClr val="bg1"/>
                </a:solidFill>
                <a:latin typeface="OCR A Extended" pitchFamily="50" charset="0"/>
              </a:rPr>
              <a:t>Most Commonly thought of when you think of a telescope</a:t>
            </a:r>
          </a:p>
          <a:p>
            <a:pPr>
              <a:buFontTx/>
              <a:buChar char="•"/>
            </a:pPr>
            <a:r>
              <a:rPr lang="en-US">
                <a:solidFill>
                  <a:schemeClr val="bg1"/>
                </a:solidFill>
                <a:latin typeface="OCR A Extended" pitchFamily="50" charset="0"/>
              </a:rPr>
              <a:t>Light is Refracted – No Mirrors, Glass only</a:t>
            </a:r>
          </a:p>
          <a:p>
            <a:endParaRPr lang="en-US">
              <a:solidFill>
                <a:schemeClr val="bg1"/>
              </a:solidFill>
              <a:latin typeface="OCR A Extended" pitchFamily="50" charset="0"/>
            </a:endParaRPr>
          </a:p>
        </p:txBody>
      </p:sp>
      <p:pic>
        <p:nvPicPr>
          <p:cNvPr id="8200" name="Picture 8" descr="telescope-basic"/>
          <p:cNvPicPr>
            <a:picLocks noChangeAspect="1" noChangeArrowheads="1"/>
          </p:cNvPicPr>
          <p:nvPr/>
        </p:nvPicPr>
        <p:blipFill>
          <a:blip r:embed="rId3"/>
          <a:srcRect/>
          <a:stretch>
            <a:fillRect/>
          </a:stretch>
        </p:blipFill>
        <p:spPr bwMode="auto">
          <a:xfrm>
            <a:off x="4038600" y="3200400"/>
            <a:ext cx="3810000" cy="2857500"/>
          </a:xfrm>
          <a:prstGeom prst="rect">
            <a:avLst/>
          </a:prstGeom>
          <a:noFill/>
        </p:spPr>
      </p:pic>
      <p:sp>
        <p:nvSpPr>
          <p:cNvPr id="8201"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8202" name="Picture 10"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8195"/>
                                        </p:tgtEl>
                                        <p:attrNameLst>
                                          <p:attrName>style.visibility</p:attrName>
                                        </p:attrNameLst>
                                      </p:cBhvr>
                                      <p:to>
                                        <p:strVal val="visible"/>
                                      </p:to>
                                    </p:set>
                                    <p:anim calcmode="discrete" valueType="clr">
                                      <p:cBhvr override="childStyle">
                                        <p:cTn id="7" dur="80"/>
                                        <p:tgtEl>
                                          <p:spTgt spid="81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8195"/>
                                        </p:tgtEl>
                                        <p:attrNameLst>
                                          <p:attrName>fillcolor</p:attrName>
                                        </p:attrNameLst>
                                      </p:cBhvr>
                                      <p:tavLst>
                                        <p:tav tm="0">
                                          <p:val>
                                            <p:clrVal>
                                              <a:schemeClr val="accent2"/>
                                            </p:clrVal>
                                          </p:val>
                                        </p:tav>
                                        <p:tav tm="50000">
                                          <p:val>
                                            <p:clrVal>
                                              <a:schemeClr val="hlink"/>
                                            </p:clrVal>
                                          </p:val>
                                        </p:tav>
                                      </p:tavLst>
                                    </p:anim>
                                    <p:set>
                                      <p:cBhvr>
                                        <p:cTn id="9" dur="80"/>
                                        <p:tgtEl>
                                          <p:spTgt spid="8195"/>
                                        </p:tgtEl>
                                        <p:attrNameLst>
                                          <p:attrName>fill.type</p:attrName>
                                        </p:attrNameLst>
                                      </p:cBhvr>
                                      <p:to>
                                        <p:strVal val="solid"/>
                                      </p:to>
                                    </p:set>
                                  </p:childTnLst>
                                </p:cTn>
                              </p:par>
                            </p:childTnLst>
                          </p:cTn>
                        </p:par>
                        <p:par>
                          <p:cTn id="10" fill="hold">
                            <p:stCondLst>
                              <p:cond delay="6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8196"/>
                                        </p:tgtEl>
                                        <p:attrNameLst>
                                          <p:attrName>style.visibility</p:attrName>
                                        </p:attrNameLst>
                                      </p:cBhvr>
                                      <p:to>
                                        <p:strVal val="visible"/>
                                      </p:to>
                                    </p:set>
                                    <p:anim calcmode="discrete" valueType="clr">
                                      <p:cBhvr override="childStyle">
                                        <p:cTn id="13" dur="80"/>
                                        <p:tgtEl>
                                          <p:spTgt spid="81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8196"/>
                                        </p:tgtEl>
                                        <p:attrNameLst>
                                          <p:attrName>fillcolor</p:attrName>
                                        </p:attrNameLst>
                                      </p:cBhvr>
                                      <p:tavLst>
                                        <p:tav tm="0">
                                          <p:val>
                                            <p:clrVal>
                                              <a:schemeClr val="accent2"/>
                                            </p:clrVal>
                                          </p:val>
                                        </p:tav>
                                        <p:tav tm="50000">
                                          <p:val>
                                            <p:clrVal>
                                              <a:schemeClr val="hlink"/>
                                            </p:clrVal>
                                          </p:val>
                                        </p:tav>
                                      </p:tavLst>
                                    </p:anim>
                                    <p:set>
                                      <p:cBhvr>
                                        <p:cTn id="15" dur="80"/>
                                        <p:tgtEl>
                                          <p:spTgt spid="8196"/>
                                        </p:tgtEl>
                                        <p:attrNameLst>
                                          <p:attrName>fill.type</p:attrName>
                                        </p:attrNameLst>
                                      </p:cBhvr>
                                      <p:to>
                                        <p:strVal val="solid"/>
                                      </p:to>
                                    </p:set>
                                  </p:childTnLst>
                                </p:cTn>
                              </p:par>
                            </p:childTnLst>
                          </p:cTn>
                        </p:par>
                        <p:par>
                          <p:cTn id="16" fill="hold">
                            <p:stCondLst>
                              <p:cond delay="1120"/>
                            </p:stCondLst>
                            <p:childTnLst>
                              <p:par>
                                <p:cTn id="17" presetID="1" presetClass="entr" presetSubtype="0" fill="hold" grpId="0" nodeType="afterEffect">
                                  <p:stCondLst>
                                    <p:cond delay="0"/>
                                  </p:stCondLst>
                                  <p:childTnLst>
                                    <p:set>
                                      <p:cBhvr>
                                        <p:cTn id="18" dur="1" fill="hold">
                                          <p:stCondLst>
                                            <p:cond delay="0"/>
                                          </p:stCondLst>
                                        </p:cTn>
                                        <p:tgtEl>
                                          <p:spTgt spid="8198"/>
                                        </p:tgtEl>
                                        <p:attrNameLst>
                                          <p:attrName>style.visibility</p:attrName>
                                        </p:attrNameLst>
                                      </p:cBhvr>
                                      <p:to>
                                        <p:strVal val="visible"/>
                                      </p:to>
                                    </p:set>
                                  </p:childTnLst>
                                </p:cTn>
                              </p:par>
                            </p:childTnLst>
                          </p:cTn>
                        </p:par>
                        <p:par>
                          <p:cTn id="19" fill="hold">
                            <p:stCondLst>
                              <p:cond delay="1120"/>
                            </p:stCondLst>
                            <p:childTnLst>
                              <p:par>
                                <p:cTn id="20" presetID="10" presetClass="entr" presetSubtype="0" fill="hold" nodeType="afterEffect">
                                  <p:stCondLst>
                                    <p:cond delay="0"/>
                                  </p:stCondLst>
                                  <p:childTnLst>
                                    <p:set>
                                      <p:cBhvr>
                                        <p:cTn id="21" dur="1" fill="hold">
                                          <p:stCondLst>
                                            <p:cond delay="0"/>
                                          </p:stCondLst>
                                        </p:cTn>
                                        <p:tgtEl>
                                          <p:spTgt spid="8200"/>
                                        </p:tgtEl>
                                        <p:attrNameLst>
                                          <p:attrName>style.visibility</p:attrName>
                                        </p:attrNameLst>
                                      </p:cBhvr>
                                      <p:to>
                                        <p:strVal val="visible"/>
                                      </p:to>
                                    </p:set>
                                    <p:animEffect transition="in" filter="fade">
                                      <p:cBhvr>
                                        <p:cTn id="22" dur="1000"/>
                                        <p:tgtEl>
                                          <p:spTgt spid="8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P spid="8196" grpId="0"/>
      <p:bldP spid="819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9219"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922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9221" name="Rectangle 5"/>
          <p:cNvSpPr>
            <a:spLocks noChangeArrowheads="1"/>
          </p:cNvSpPr>
          <p:nvPr/>
        </p:nvSpPr>
        <p:spPr bwMode="auto">
          <a:xfrm>
            <a:off x="3810000" y="1082675"/>
            <a:ext cx="4419600" cy="1739900"/>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Simplest type of Telescope </a:t>
            </a:r>
          </a:p>
          <a:p>
            <a:pPr>
              <a:buFontTx/>
              <a:buChar char="•"/>
            </a:pPr>
            <a:r>
              <a:rPr lang="en-US">
                <a:solidFill>
                  <a:schemeClr val="bg1"/>
                </a:solidFill>
                <a:latin typeface="OCR A Extended" pitchFamily="50" charset="0"/>
              </a:rPr>
              <a:t>Most Commonly thought of when you think of a telescope</a:t>
            </a:r>
          </a:p>
          <a:p>
            <a:pPr>
              <a:buFontTx/>
              <a:buChar char="•"/>
            </a:pPr>
            <a:r>
              <a:rPr lang="en-US">
                <a:solidFill>
                  <a:schemeClr val="bg1"/>
                </a:solidFill>
                <a:latin typeface="OCR A Extended" pitchFamily="50" charset="0"/>
              </a:rPr>
              <a:t>Light is Refracted – No Mirrors, Glass only</a:t>
            </a:r>
          </a:p>
          <a:p>
            <a:endParaRPr lang="en-US">
              <a:solidFill>
                <a:schemeClr val="bg1"/>
              </a:solidFill>
              <a:latin typeface="OCR A Extended" pitchFamily="50" charset="0"/>
            </a:endParaRPr>
          </a:p>
        </p:txBody>
      </p:sp>
      <p:pic>
        <p:nvPicPr>
          <p:cNvPr id="9222" name="Picture 6" descr="telescope-basic"/>
          <p:cNvPicPr>
            <a:picLocks noChangeAspect="1" noChangeArrowheads="1"/>
          </p:cNvPicPr>
          <p:nvPr/>
        </p:nvPicPr>
        <p:blipFill>
          <a:blip r:embed="rId3"/>
          <a:srcRect/>
          <a:stretch>
            <a:fillRect/>
          </a:stretch>
        </p:blipFill>
        <p:spPr bwMode="auto">
          <a:xfrm>
            <a:off x="4038600" y="3200400"/>
            <a:ext cx="3810000" cy="2857500"/>
          </a:xfrm>
          <a:prstGeom prst="rect">
            <a:avLst/>
          </a:prstGeom>
          <a:noFill/>
        </p:spPr>
      </p:pic>
      <p:pic>
        <p:nvPicPr>
          <p:cNvPr id="9224" name="Picture 8" descr="5752"/>
          <p:cNvPicPr>
            <a:picLocks noChangeAspect="1" noChangeArrowheads="1"/>
          </p:cNvPicPr>
          <p:nvPr/>
        </p:nvPicPr>
        <p:blipFill>
          <a:blip r:embed="rId4"/>
          <a:srcRect/>
          <a:stretch>
            <a:fillRect/>
          </a:stretch>
        </p:blipFill>
        <p:spPr bwMode="auto">
          <a:xfrm>
            <a:off x="4602163" y="3200400"/>
            <a:ext cx="2635250" cy="2819400"/>
          </a:xfrm>
          <a:prstGeom prst="rect">
            <a:avLst/>
          </a:prstGeom>
          <a:noFill/>
        </p:spPr>
      </p:pic>
      <p:sp>
        <p:nvSpPr>
          <p:cNvPr id="9225"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9226" name="Picture 10"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1000"/>
                                        <p:tgtEl>
                                          <p:spTgt spid="9222"/>
                                        </p:tgtEl>
                                      </p:cBhvr>
                                    </p:animEffect>
                                    <p:set>
                                      <p:cBhvr>
                                        <p:cTn id="7" dur="1" fill="hold">
                                          <p:stCondLst>
                                            <p:cond delay="999"/>
                                          </p:stCondLst>
                                        </p:cTn>
                                        <p:tgtEl>
                                          <p:spTgt spid="9222"/>
                                        </p:tgtEl>
                                        <p:attrNameLst>
                                          <p:attrName>style.visibility</p:attrName>
                                        </p:attrNameLst>
                                      </p:cBhvr>
                                      <p:to>
                                        <p:strVal val="hidden"/>
                                      </p:to>
                                    </p:se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224"/>
                                        </p:tgtEl>
                                        <p:attrNameLst>
                                          <p:attrName>style.visibility</p:attrName>
                                        </p:attrNameLst>
                                      </p:cBhvr>
                                      <p:to>
                                        <p:strVal val="visible"/>
                                      </p:to>
                                    </p:set>
                                    <p:animEffect transition="in" filter="fade">
                                      <p:cBhvr>
                                        <p:cTn id="11" dur="10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0243"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1024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10245" name="Rectangle 5"/>
          <p:cNvSpPr>
            <a:spLocks noChangeArrowheads="1"/>
          </p:cNvSpPr>
          <p:nvPr/>
        </p:nvSpPr>
        <p:spPr bwMode="auto">
          <a:xfrm>
            <a:off x="3810000" y="949325"/>
            <a:ext cx="4419600" cy="2014538"/>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Light is bent with Mirrors – Primary and Secondary</a:t>
            </a:r>
          </a:p>
          <a:p>
            <a:pPr>
              <a:buFontTx/>
              <a:buChar char="•"/>
            </a:pPr>
            <a:r>
              <a:rPr lang="en-US">
                <a:solidFill>
                  <a:schemeClr val="bg1"/>
                </a:solidFill>
                <a:latin typeface="OCR A Extended" pitchFamily="50" charset="0"/>
              </a:rPr>
              <a:t>Most “Bang for the Buck” generally</a:t>
            </a:r>
          </a:p>
          <a:p>
            <a:pPr>
              <a:buFontTx/>
              <a:buChar char="•"/>
            </a:pPr>
            <a:r>
              <a:rPr lang="en-US">
                <a:solidFill>
                  <a:schemeClr val="bg1"/>
                </a:solidFill>
                <a:latin typeface="OCR A Extended" pitchFamily="50" charset="0"/>
              </a:rPr>
              <a:t>Largest Telescopes in the world are Reflectors</a:t>
            </a:r>
          </a:p>
          <a:p>
            <a:endParaRPr lang="en-US">
              <a:solidFill>
                <a:schemeClr val="bg1"/>
              </a:solidFill>
              <a:latin typeface="OCR A Extended" pitchFamily="50" charset="0"/>
            </a:endParaRPr>
          </a:p>
        </p:txBody>
      </p:sp>
      <p:sp>
        <p:nvSpPr>
          <p:cNvPr id="10248"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Reflectors</a:t>
            </a:r>
          </a:p>
        </p:txBody>
      </p:sp>
      <p:graphicFrame>
        <p:nvGraphicFramePr>
          <p:cNvPr id="10249" name="Object 9"/>
          <p:cNvGraphicFramePr>
            <a:graphicFrameLocks noChangeAspect="1"/>
          </p:cNvGraphicFramePr>
          <p:nvPr>
            <p:ph/>
          </p:nvPr>
        </p:nvGraphicFramePr>
        <p:xfrm>
          <a:off x="4572000" y="2895600"/>
          <a:ext cx="3030538" cy="3271838"/>
        </p:xfrm>
        <a:graphic>
          <a:graphicData uri="http://schemas.openxmlformats.org/presentationml/2006/ole">
            <p:oleObj spid="_x0000_s10249" name="Image" r:id="rId4" imgW="838060" imgH="905028" progId="Photoshop.Image.8">
              <p:embed/>
            </p:oleObj>
          </a:graphicData>
        </a:graphic>
      </p:graphicFrame>
      <p:sp>
        <p:nvSpPr>
          <p:cNvPr id="10251" name="Text Box 11"/>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10252" name="Picture 12"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0248"/>
                                        </p:tgtEl>
                                        <p:attrNameLst>
                                          <p:attrName>style.visibility</p:attrName>
                                        </p:attrNameLst>
                                      </p:cBhvr>
                                      <p:to>
                                        <p:strVal val="visible"/>
                                      </p:to>
                                    </p:set>
                                    <p:anim calcmode="discrete" valueType="clr">
                                      <p:cBhvr override="childStyle">
                                        <p:cTn id="7" dur="80"/>
                                        <p:tgtEl>
                                          <p:spTgt spid="1024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248"/>
                                        </p:tgtEl>
                                        <p:attrNameLst>
                                          <p:attrName>fillcolor</p:attrName>
                                        </p:attrNameLst>
                                      </p:cBhvr>
                                      <p:tavLst>
                                        <p:tav tm="0">
                                          <p:val>
                                            <p:clrVal>
                                              <a:schemeClr val="accent2"/>
                                            </p:clrVal>
                                          </p:val>
                                        </p:tav>
                                        <p:tav tm="50000">
                                          <p:val>
                                            <p:clrVal>
                                              <a:schemeClr val="hlink"/>
                                            </p:clrVal>
                                          </p:val>
                                        </p:tav>
                                      </p:tavLst>
                                    </p:anim>
                                    <p:set>
                                      <p:cBhvr>
                                        <p:cTn id="9" dur="80"/>
                                        <p:tgtEl>
                                          <p:spTgt spid="10248"/>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0245"/>
                                        </p:tgtEl>
                                        <p:attrNameLst>
                                          <p:attrName>style.visibility</p:attrName>
                                        </p:attrNameLst>
                                      </p:cBhvr>
                                      <p:to>
                                        <p:strVal val="visible"/>
                                      </p:to>
                                    </p:set>
                                    <p:anim calcmode="discrete" valueType="clr">
                                      <p:cBhvr override="childStyle">
                                        <p:cTn id="13" dur="80"/>
                                        <p:tgtEl>
                                          <p:spTgt spid="102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0245"/>
                                        </p:tgtEl>
                                        <p:attrNameLst>
                                          <p:attrName>fillcolor</p:attrName>
                                        </p:attrNameLst>
                                      </p:cBhvr>
                                      <p:tavLst>
                                        <p:tav tm="0">
                                          <p:val>
                                            <p:clrVal>
                                              <a:schemeClr val="accent2"/>
                                            </p:clrVal>
                                          </p:val>
                                        </p:tav>
                                        <p:tav tm="50000">
                                          <p:val>
                                            <p:clrVal>
                                              <a:schemeClr val="hlink"/>
                                            </p:clrVal>
                                          </p:val>
                                        </p:tav>
                                      </p:tavLst>
                                    </p:anim>
                                    <p:set>
                                      <p:cBhvr>
                                        <p:cTn id="15" dur="80"/>
                                        <p:tgtEl>
                                          <p:spTgt spid="10245"/>
                                        </p:tgtEl>
                                        <p:attrNameLst>
                                          <p:attrName>fill.type</p:attrName>
                                        </p:attrNameLst>
                                      </p:cBhvr>
                                      <p:to>
                                        <p:strVal val="solid"/>
                                      </p:to>
                                    </p:set>
                                  </p:childTnLst>
                                </p:cTn>
                              </p:par>
                            </p:childTnLst>
                          </p:cTn>
                        </p:par>
                        <p:par>
                          <p:cTn id="16" fill="hold">
                            <p:stCondLst>
                              <p:cond delay="4920"/>
                            </p:stCondLst>
                            <p:childTnLst>
                              <p:par>
                                <p:cTn id="17" presetID="10" presetClass="entr" presetSubtype="0" fill="hold" nodeType="afterEffect">
                                  <p:stCondLst>
                                    <p:cond delay="0"/>
                                  </p:stCondLst>
                                  <p:childTnLst>
                                    <p:set>
                                      <p:cBhvr>
                                        <p:cTn id="18" dur="1" fill="hold">
                                          <p:stCondLst>
                                            <p:cond delay="0"/>
                                          </p:stCondLst>
                                        </p:cTn>
                                        <p:tgtEl>
                                          <p:spTgt spid="10249"/>
                                        </p:tgtEl>
                                        <p:attrNameLst>
                                          <p:attrName>style.visibility</p:attrName>
                                        </p:attrNameLst>
                                      </p:cBhvr>
                                      <p:to>
                                        <p:strVal val="visible"/>
                                      </p:to>
                                    </p:set>
                                    <p:animEffect transition="in" filter="fade">
                                      <p:cBhvr>
                                        <p:cTn id="19" dur="2000"/>
                                        <p:tgtEl>
                                          <p:spTgt spid="10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10248"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29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2291"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12292"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12293" name="Rectangle 5"/>
          <p:cNvSpPr>
            <a:spLocks noChangeArrowheads="1"/>
          </p:cNvSpPr>
          <p:nvPr/>
        </p:nvSpPr>
        <p:spPr bwMode="auto">
          <a:xfrm>
            <a:off x="3810000" y="949325"/>
            <a:ext cx="4419600" cy="2014538"/>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Light is bent with Mirrors – Primary and Secondary</a:t>
            </a:r>
          </a:p>
          <a:p>
            <a:pPr>
              <a:buFontTx/>
              <a:buChar char="•"/>
            </a:pPr>
            <a:r>
              <a:rPr lang="en-US">
                <a:solidFill>
                  <a:schemeClr val="bg1"/>
                </a:solidFill>
                <a:latin typeface="OCR A Extended" pitchFamily="50" charset="0"/>
              </a:rPr>
              <a:t>Most “Bang for the Buck” generally</a:t>
            </a:r>
          </a:p>
          <a:p>
            <a:pPr>
              <a:buFontTx/>
              <a:buChar char="•"/>
            </a:pPr>
            <a:r>
              <a:rPr lang="en-US">
                <a:solidFill>
                  <a:schemeClr val="bg1"/>
                </a:solidFill>
                <a:latin typeface="OCR A Extended" pitchFamily="50" charset="0"/>
              </a:rPr>
              <a:t>Largest Telescopes in the world are Reflectors</a:t>
            </a:r>
          </a:p>
          <a:p>
            <a:endParaRPr lang="en-US">
              <a:solidFill>
                <a:schemeClr val="bg1"/>
              </a:solidFill>
              <a:latin typeface="OCR A Extended" pitchFamily="50" charset="0"/>
            </a:endParaRPr>
          </a:p>
        </p:txBody>
      </p:sp>
      <p:sp>
        <p:nvSpPr>
          <p:cNvPr id="12294"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Reflectors</a:t>
            </a:r>
          </a:p>
        </p:txBody>
      </p:sp>
      <p:sp>
        <p:nvSpPr>
          <p:cNvPr id="12304" name="Rectangle 16"/>
          <p:cNvSpPr>
            <a:spLocks noGrp="1" noChangeArrowheads="1"/>
          </p:cNvSpPr>
          <p:nvPr>
            <p:ph type="title"/>
          </p:nvPr>
        </p:nvSpPr>
        <p:spPr/>
        <p:txBody>
          <a:bodyPr/>
          <a:lstStyle/>
          <a:p>
            <a:endParaRPr lang="en-US"/>
          </a:p>
        </p:txBody>
      </p:sp>
      <p:graphicFrame>
        <p:nvGraphicFramePr>
          <p:cNvPr id="12303" name="Object 15"/>
          <p:cNvGraphicFramePr>
            <a:graphicFrameLocks noChangeAspect="1"/>
          </p:cNvGraphicFramePr>
          <p:nvPr>
            <p:ph sz="half" idx="2"/>
          </p:nvPr>
        </p:nvGraphicFramePr>
        <p:xfrm>
          <a:off x="6019800" y="3124200"/>
          <a:ext cx="2667000" cy="2667000"/>
        </p:xfrm>
        <a:graphic>
          <a:graphicData uri="http://schemas.openxmlformats.org/presentationml/2006/ole">
            <p:oleObj spid="_x0000_s12303" name="Image" r:id="rId4" imgW="3174603" imgH="3174603" progId="Photoshop.Image.8">
              <p:embed/>
            </p:oleObj>
          </a:graphicData>
        </a:graphic>
      </p:graphicFrame>
      <p:pic>
        <p:nvPicPr>
          <p:cNvPr id="12297" name="Picture 9" descr="KentScp1"/>
          <p:cNvPicPr>
            <a:picLocks noChangeAspect="1" noChangeArrowheads="1"/>
          </p:cNvPicPr>
          <p:nvPr/>
        </p:nvPicPr>
        <p:blipFill>
          <a:blip r:embed="rId5"/>
          <a:srcRect/>
          <a:stretch>
            <a:fillRect/>
          </a:stretch>
        </p:blipFill>
        <p:spPr bwMode="auto">
          <a:xfrm>
            <a:off x="3581400" y="3505200"/>
            <a:ext cx="2667000" cy="2000250"/>
          </a:xfrm>
          <a:prstGeom prst="rect">
            <a:avLst/>
          </a:prstGeom>
          <a:noFill/>
        </p:spPr>
      </p:pic>
      <p:sp>
        <p:nvSpPr>
          <p:cNvPr id="12310" name="Text Box 22"/>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12311" name="Picture 23" descr="BBAA"/>
          <p:cNvPicPr>
            <a:picLocks noChangeAspect="1" noChangeArrowheads="1"/>
          </p:cNvPicPr>
          <p:nvPr/>
        </p:nvPicPr>
        <p:blipFill>
          <a:blip r:embed="rId6"/>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297"/>
                                        </p:tgtEl>
                                        <p:attrNameLst>
                                          <p:attrName>style.visibility</p:attrName>
                                        </p:attrNameLst>
                                      </p:cBhvr>
                                      <p:to>
                                        <p:strVal val="visible"/>
                                      </p:to>
                                    </p:set>
                                    <p:animEffect transition="in" filter="fade">
                                      <p:cBhvr>
                                        <p:cTn id="7" dur="1000"/>
                                        <p:tgtEl>
                                          <p:spTgt spid="12297"/>
                                        </p:tgtEl>
                                      </p:cBhvr>
                                    </p:animEffect>
                                  </p:childTnLst>
                                </p:cTn>
                              </p:par>
                              <p:par>
                                <p:cTn id="8" presetID="10" presetClass="entr" presetSubtype="0" fill="hold" nodeType="withEffect">
                                  <p:stCondLst>
                                    <p:cond delay="0"/>
                                  </p:stCondLst>
                                  <p:childTnLst>
                                    <p:set>
                                      <p:cBhvr>
                                        <p:cTn id="9" dur="1" fill="hold">
                                          <p:stCondLst>
                                            <p:cond delay="0"/>
                                          </p:stCondLst>
                                        </p:cTn>
                                        <p:tgtEl>
                                          <p:spTgt spid="12303"/>
                                        </p:tgtEl>
                                        <p:attrNameLst>
                                          <p:attrName>style.visibility</p:attrName>
                                        </p:attrNameLst>
                                      </p:cBhvr>
                                      <p:to>
                                        <p:strVal val="visible"/>
                                      </p:to>
                                    </p:set>
                                    <p:animEffect transition="in" filter="fade">
                                      <p:cBhvr>
                                        <p:cTn id="10" dur="1000"/>
                                        <p:tgtEl>
                                          <p:spTgt spid="12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5363"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1536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15365" name="Rectangle 5"/>
          <p:cNvSpPr>
            <a:spLocks noChangeArrowheads="1"/>
          </p:cNvSpPr>
          <p:nvPr/>
        </p:nvSpPr>
        <p:spPr bwMode="auto">
          <a:xfrm>
            <a:off x="3810000" y="1085850"/>
            <a:ext cx="4419600" cy="1739900"/>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Multiple Mirrors</a:t>
            </a:r>
          </a:p>
          <a:p>
            <a:pPr>
              <a:buFontTx/>
              <a:buChar char="•"/>
            </a:pPr>
            <a:r>
              <a:rPr lang="en-US">
                <a:solidFill>
                  <a:schemeClr val="bg1"/>
                </a:solidFill>
                <a:latin typeface="OCR A Extended" pitchFamily="50" charset="0"/>
              </a:rPr>
              <a:t>Long Focal Length in a compact design</a:t>
            </a:r>
          </a:p>
          <a:p>
            <a:pPr>
              <a:buFontTx/>
              <a:buChar char="•"/>
            </a:pPr>
            <a:r>
              <a:rPr lang="en-US">
                <a:solidFill>
                  <a:schemeClr val="bg1"/>
                </a:solidFill>
                <a:latin typeface="OCR A Extended" pitchFamily="50" charset="0"/>
              </a:rPr>
              <a:t>Most Versatile of the three major types</a:t>
            </a:r>
          </a:p>
          <a:p>
            <a:endParaRPr lang="en-US">
              <a:solidFill>
                <a:schemeClr val="bg1"/>
              </a:solidFill>
              <a:latin typeface="OCR A Extended" pitchFamily="50" charset="0"/>
            </a:endParaRPr>
          </a:p>
        </p:txBody>
      </p:sp>
      <p:sp>
        <p:nvSpPr>
          <p:cNvPr id="15366"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Reflectors</a:t>
            </a:r>
          </a:p>
        </p:txBody>
      </p:sp>
      <p:sp>
        <p:nvSpPr>
          <p:cNvPr id="15370" name="Text Box 10"/>
          <p:cNvSpPr txBox="1">
            <a:spLocks noChangeArrowheads="1"/>
          </p:cNvSpPr>
          <p:nvPr/>
        </p:nvSpPr>
        <p:spPr bwMode="auto">
          <a:xfrm>
            <a:off x="609600" y="16764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Catadioptric </a:t>
            </a:r>
            <a:br>
              <a:rPr lang="en-US" sz="2400" b="1">
                <a:solidFill>
                  <a:srgbClr val="FFFF66"/>
                </a:solidFill>
                <a:latin typeface="OCR A Extended" pitchFamily="50" charset="0"/>
              </a:rPr>
            </a:br>
            <a:r>
              <a:rPr lang="en-US" sz="2400" b="1">
                <a:solidFill>
                  <a:srgbClr val="FFFF66"/>
                </a:solidFill>
                <a:latin typeface="OCR A Extended" pitchFamily="50" charset="0"/>
              </a:rPr>
              <a:t>   (Compound)</a:t>
            </a:r>
          </a:p>
        </p:txBody>
      </p:sp>
      <p:graphicFrame>
        <p:nvGraphicFramePr>
          <p:cNvPr id="15372" name="Object 12"/>
          <p:cNvGraphicFramePr>
            <a:graphicFrameLocks noChangeAspect="1"/>
          </p:cNvGraphicFramePr>
          <p:nvPr>
            <p:ph/>
          </p:nvPr>
        </p:nvGraphicFramePr>
        <p:xfrm>
          <a:off x="4572000" y="2819400"/>
          <a:ext cx="3101975" cy="3348038"/>
        </p:xfrm>
        <a:graphic>
          <a:graphicData uri="http://schemas.openxmlformats.org/presentationml/2006/ole">
            <p:oleObj spid="_x0000_s15372" name="Image" r:id="rId4" imgW="838060" imgH="905028" progId="Photoshop.Image.8">
              <p:embed/>
            </p:oleObj>
          </a:graphicData>
        </a:graphic>
      </p:graphicFrame>
      <p:sp>
        <p:nvSpPr>
          <p:cNvPr id="15374" name="Text Box 14"/>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15375" name="Picture 15"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5370"/>
                                        </p:tgtEl>
                                        <p:attrNameLst>
                                          <p:attrName>style.visibility</p:attrName>
                                        </p:attrNameLst>
                                      </p:cBhvr>
                                      <p:to>
                                        <p:strVal val="visible"/>
                                      </p:to>
                                    </p:set>
                                    <p:anim calcmode="discrete" valueType="clr">
                                      <p:cBhvr override="childStyle">
                                        <p:cTn id="7" dur="80"/>
                                        <p:tgtEl>
                                          <p:spTgt spid="1537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70"/>
                                        </p:tgtEl>
                                        <p:attrNameLst>
                                          <p:attrName>fillcolor</p:attrName>
                                        </p:attrNameLst>
                                      </p:cBhvr>
                                      <p:tavLst>
                                        <p:tav tm="0">
                                          <p:val>
                                            <p:clrVal>
                                              <a:schemeClr val="accent2"/>
                                            </p:clrVal>
                                          </p:val>
                                        </p:tav>
                                        <p:tav tm="50000">
                                          <p:val>
                                            <p:clrVal>
                                              <a:schemeClr val="hlink"/>
                                            </p:clrVal>
                                          </p:val>
                                        </p:tav>
                                      </p:tavLst>
                                    </p:anim>
                                    <p:set>
                                      <p:cBhvr>
                                        <p:cTn id="9" dur="80"/>
                                        <p:tgtEl>
                                          <p:spTgt spid="15370"/>
                                        </p:tgtEl>
                                        <p:attrNameLst>
                                          <p:attrName>fill.type</p:attrName>
                                        </p:attrNameLst>
                                      </p:cBhvr>
                                      <p:to>
                                        <p:strVal val="solid"/>
                                      </p:to>
                                    </p:set>
                                  </p:childTnLst>
                                </p:cTn>
                              </p:par>
                            </p:childTnLst>
                          </p:cTn>
                        </p:par>
                        <p:par>
                          <p:cTn id="10" fill="hold">
                            <p:stCondLst>
                              <p:cond delay="9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5365"/>
                                        </p:tgtEl>
                                        <p:attrNameLst>
                                          <p:attrName>style.visibility</p:attrName>
                                        </p:attrNameLst>
                                      </p:cBhvr>
                                      <p:to>
                                        <p:strVal val="visible"/>
                                      </p:to>
                                    </p:set>
                                    <p:anim calcmode="discrete" valueType="clr">
                                      <p:cBhvr override="childStyle">
                                        <p:cTn id="13" dur="80"/>
                                        <p:tgtEl>
                                          <p:spTgt spid="1536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5365"/>
                                        </p:tgtEl>
                                        <p:attrNameLst>
                                          <p:attrName>fillcolor</p:attrName>
                                        </p:attrNameLst>
                                      </p:cBhvr>
                                      <p:tavLst>
                                        <p:tav tm="0">
                                          <p:val>
                                            <p:clrVal>
                                              <a:schemeClr val="accent2"/>
                                            </p:clrVal>
                                          </p:val>
                                        </p:tav>
                                        <p:tav tm="50000">
                                          <p:val>
                                            <p:clrVal>
                                              <a:schemeClr val="hlink"/>
                                            </p:clrVal>
                                          </p:val>
                                        </p:tav>
                                      </p:tavLst>
                                    </p:anim>
                                    <p:set>
                                      <p:cBhvr>
                                        <p:cTn id="15" dur="80"/>
                                        <p:tgtEl>
                                          <p:spTgt spid="15365"/>
                                        </p:tgtEl>
                                        <p:attrNameLst>
                                          <p:attrName>fill.type</p:attrName>
                                        </p:attrNameLst>
                                      </p:cBhvr>
                                      <p:to>
                                        <p:strVal val="solid"/>
                                      </p:to>
                                    </p:set>
                                  </p:childTnLst>
                                </p:cTn>
                              </p:par>
                            </p:childTnLst>
                          </p:cTn>
                        </p:par>
                        <p:par>
                          <p:cTn id="16" fill="hold">
                            <p:stCondLst>
                              <p:cond delay="4160"/>
                            </p:stCondLst>
                            <p:childTnLst>
                              <p:par>
                                <p:cTn id="17" presetID="10" presetClass="entr" presetSubtype="0" fill="hold" nodeType="afterEffect">
                                  <p:stCondLst>
                                    <p:cond delay="0"/>
                                  </p:stCondLst>
                                  <p:childTnLst>
                                    <p:set>
                                      <p:cBhvr>
                                        <p:cTn id="18" dur="1" fill="hold">
                                          <p:stCondLst>
                                            <p:cond delay="0"/>
                                          </p:stCondLst>
                                        </p:cTn>
                                        <p:tgtEl>
                                          <p:spTgt spid="15372"/>
                                        </p:tgtEl>
                                        <p:attrNameLst>
                                          <p:attrName>style.visibility</p:attrName>
                                        </p:attrNameLst>
                                      </p:cBhvr>
                                      <p:to>
                                        <p:strVal val="visible"/>
                                      </p:to>
                                    </p:set>
                                    <p:animEffect transition="in" filter="fade">
                                      <p:cBhvr>
                                        <p:cTn id="19" dur="10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70"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19459" name="Text Box 3"/>
          <p:cNvSpPr txBox="1">
            <a:spLocks noChangeArrowheads="1"/>
          </p:cNvSpPr>
          <p:nvPr/>
        </p:nvSpPr>
        <p:spPr bwMode="auto">
          <a:xfrm>
            <a:off x="685800" y="228600"/>
            <a:ext cx="34988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Telescopes – Types</a:t>
            </a:r>
          </a:p>
        </p:txBody>
      </p:sp>
      <p:sp>
        <p:nvSpPr>
          <p:cNvPr id="1946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Refractors</a:t>
            </a:r>
          </a:p>
        </p:txBody>
      </p:sp>
      <p:sp>
        <p:nvSpPr>
          <p:cNvPr id="19461" name="Rectangle 5"/>
          <p:cNvSpPr>
            <a:spLocks noChangeArrowheads="1"/>
          </p:cNvSpPr>
          <p:nvPr/>
        </p:nvSpPr>
        <p:spPr bwMode="auto">
          <a:xfrm>
            <a:off x="3810000" y="952500"/>
            <a:ext cx="4419600" cy="2014538"/>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Light weight, easy to carry</a:t>
            </a:r>
          </a:p>
          <a:p>
            <a:pPr>
              <a:buFontTx/>
              <a:buChar char="•"/>
            </a:pPr>
            <a:r>
              <a:rPr lang="en-US">
                <a:solidFill>
                  <a:schemeClr val="bg1"/>
                </a:solidFill>
                <a:latin typeface="OCR A Extended" pitchFamily="50" charset="0"/>
              </a:rPr>
              <a:t>Wide Views of large objects</a:t>
            </a:r>
          </a:p>
          <a:p>
            <a:pPr>
              <a:buFontTx/>
              <a:buChar char="•"/>
            </a:pPr>
            <a:r>
              <a:rPr lang="en-US">
                <a:solidFill>
                  <a:schemeClr val="bg1"/>
                </a:solidFill>
                <a:latin typeface="OCR A Extended" pitchFamily="50" charset="0"/>
              </a:rPr>
              <a:t>Helpful for locating dimmer objects</a:t>
            </a:r>
          </a:p>
          <a:p>
            <a:pPr>
              <a:buFontTx/>
              <a:buChar char="•"/>
            </a:pPr>
            <a:r>
              <a:rPr lang="en-US">
                <a:solidFill>
                  <a:schemeClr val="bg1"/>
                </a:solidFill>
                <a:latin typeface="OCR A Extended" pitchFamily="50" charset="0"/>
              </a:rPr>
              <a:t>Excellent Entry into Astronomy</a:t>
            </a:r>
          </a:p>
          <a:p>
            <a:endParaRPr lang="en-US">
              <a:solidFill>
                <a:schemeClr val="bg1"/>
              </a:solidFill>
              <a:latin typeface="OCR A Extended" pitchFamily="50" charset="0"/>
            </a:endParaRPr>
          </a:p>
        </p:txBody>
      </p:sp>
      <p:sp>
        <p:nvSpPr>
          <p:cNvPr id="19462" name="Text Box 6"/>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Reflectors</a:t>
            </a:r>
          </a:p>
        </p:txBody>
      </p:sp>
      <p:sp>
        <p:nvSpPr>
          <p:cNvPr id="19463" name="Text Box 7"/>
          <p:cNvSpPr txBox="1">
            <a:spLocks noChangeArrowheads="1"/>
          </p:cNvSpPr>
          <p:nvPr/>
        </p:nvSpPr>
        <p:spPr bwMode="auto">
          <a:xfrm>
            <a:off x="609600" y="16764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Catadioptric </a:t>
            </a:r>
            <a:br>
              <a:rPr lang="en-US" sz="2400" b="1">
                <a:solidFill>
                  <a:srgbClr val="FFFF66"/>
                </a:solidFill>
                <a:latin typeface="OCR A Extended" pitchFamily="50" charset="0"/>
              </a:rPr>
            </a:br>
            <a:r>
              <a:rPr lang="en-US" sz="2400" b="1">
                <a:solidFill>
                  <a:srgbClr val="FFFF66"/>
                </a:solidFill>
                <a:latin typeface="OCR A Extended" pitchFamily="50" charset="0"/>
              </a:rPr>
              <a:t>   (Compound)</a:t>
            </a:r>
          </a:p>
        </p:txBody>
      </p:sp>
      <p:sp>
        <p:nvSpPr>
          <p:cNvPr id="19465" name="Text Box 9"/>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19466" name="Picture 10"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19471" name="Text Box 15"/>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Binoculars</a:t>
            </a:r>
          </a:p>
        </p:txBody>
      </p:sp>
      <p:pic>
        <p:nvPicPr>
          <p:cNvPr id="19474" name="Picture 18" descr="closeup1_h354"/>
          <p:cNvPicPr>
            <a:picLocks noChangeAspect="1" noChangeArrowheads="1"/>
          </p:cNvPicPr>
          <p:nvPr/>
        </p:nvPicPr>
        <p:blipFill>
          <a:blip r:embed="rId4"/>
          <a:srcRect/>
          <a:stretch>
            <a:fillRect/>
          </a:stretch>
        </p:blipFill>
        <p:spPr bwMode="auto">
          <a:xfrm>
            <a:off x="4191000" y="2819400"/>
            <a:ext cx="3810000" cy="3371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9471"/>
                                        </p:tgtEl>
                                        <p:attrNameLst>
                                          <p:attrName>style.visibility</p:attrName>
                                        </p:attrNameLst>
                                      </p:cBhvr>
                                      <p:to>
                                        <p:strVal val="visible"/>
                                      </p:to>
                                    </p:set>
                                    <p:anim calcmode="discrete" valueType="clr">
                                      <p:cBhvr override="childStyle">
                                        <p:cTn id="7" dur="80"/>
                                        <p:tgtEl>
                                          <p:spTgt spid="1947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9471"/>
                                        </p:tgtEl>
                                        <p:attrNameLst>
                                          <p:attrName>fillcolor</p:attrName>
                                        </p:attrNameLst>
                                      </p:cBhvr>
                                      <p:tavLst>
                                        <p:tav tm="0">
                                          <p:val>
                                            <p:clrVal>
                                              <a:schemeClr val="accent2"/>
                                            </p:clrVal>
                                          </p:val>
                                        </p:tav>
                                        <p:tav tm="50000">
                                          <p:val>
                                            <p:clrVal>
                                              <a:schemeClr val="hlink"/>
                                            </p:clrVal>
                                          </p:val>
                                        </p:tav>
                                      </p:tavLst>
                                    </p:anim>
                                    <p:set>
                                      <p:cBhvr>
                                        <p:cTn id="9" dur="80"/>
                                        <p:tgtEl>
                                          <p:spTgt spid="19471"/>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9461"/>
                                        </p:tgtEl>
                                        <p:attrNameLst>
                                          <p:attrName>style.visibility</p:attrName>
                                        </p:attrNameLst>
                                      </p:cBhvr>
                                      <p:to>
                                        <p:strVal val="visible"/>
                                      </p:to>
                                    </p:set>
                                    <p:anim calcmode="discrete" valueType="clr">
                                      <p:cBhvr override="childStyle">
                                        <p:cTn id="13" dur="80"/>
                                        <p:tgtEl>
                                          <p:spTgt spid="1946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9461"/>
                                        </p:tgtEl>
                                        <p:attrNameLst>
                                          <p:attrName>fillcolor</p:attrName>
                                        </p:attrNameLst>
                                      </p:cBhvr>
                                      <p:tavLst>
                                        <p:tav tm="0">
                                          <p:val>
                                            <p:clrVal>
                                              <a:schemeClr val="accent2"/>
                                            </p:clrVal>
                                          </p:val>
                                        </p:tav>
                                        <p:tav tm="50000">
                                          <p:val>
                                            <p:clrVal>
                                              <a:schemeClr val="hlink"/>
                                            </p:clrVal>
                                          </p:val>
                                        </p:tav>
                                      </p:tavLst>
                                    </p:anim>
                                    <p:set>
                                      <p:cBhvr>
                                        <p:cTn id="15" dur="80"/>
                                        <p:tgtEl>
                                          <p:spTgt spid="19461"/>
                                        </p:tgtEl>
                                        <p:attrNameLst>
                                          <p:attrName>fill.type</p:attrName>
                                        </p:attrNameLst>
                                      </p:cBhvr>
                                      <p:to>
                                        <p:strVal val="solid"/>
                                      </p:to>
                                    </p:set>
                                  </p:childTnLst>
                                </p:cTn>
                              </p:par>
                            </p:childTnLst>
                          </p:cTn>
                        </p:par>
                        <p:par>
                          <p:cTn id="16" fill="hold">
                            <p:stCondLst>
                              <p:cond delay="4640"/>
                            </p:stCondLst>
                            <p:childTnLst>
                              <p:par>
                                <p:cTn id="17" presetID="10" presetClass="entr" presetSubtype="0" fill="hold" nodeType="afterEffect">
                                  <p:stCondLst>
                                    <p:cond delay="0"/>
                                  </p:stCondLst>
                                  <p:childTnLst>
                                    <p:set>
                                      <p:cBhvr>
                                        <p:cTn id="18" dur="1" fill="hold">
                                          <p:stCondLst>
                                            <p:cond delay="0"/>
                                          </p:stCondLst>
                                        </p:cTn>
                                        <p:tgtEl>
                                          <p:spTgt spid="19474"/>
                                        </p:tgtEl>
                                        <p:attrNameLst>
                                          <p:attrName>style.visibility</p:attrName>
                                        </p:attrNameLst>
                                      </p:cBhvr>
                                      <p:to>
                                        <p:strVal val="visible"/>
                                      </p:to>
                                    </p:set>
                                    <p:animEffect transition="in" filter="fade">
                                      <p:cBhvr>
                                        <p:cTn id="19" dur="1000"/>
                                        <p:tgtEl>
                                          <p:spTgt spid="19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P spid="19471"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150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150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1509"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The Sun</a:t>
            </a:r>
          </a:p>
          <a:p>
            <a:pPr>
              <a:buFontTx/>
              <a:buChar char="•"/>
            </a:pPr>
            <a:r>
              <a:rPr lang="en-US">
                <a:solidFill>
                  <a:schemeClr val="bg1"/>
                </a:solidFill>
                <a:latin typeface="OCR A Extended" pitchFamily="50" charset="0"/>
              </a:rPr>
              <a:t>9 (almost 10) Planets</a:t>
            </a:r>
          </a:p>
          <a:p>
            <a:pPr>
              <a:buFontTx/>
              <a:buChar char="•"/>
            </a:pPr>
            <a:r>
              <a:rPr lang="en-US">
                <a:solidFill>
                  <a:schemeClr val="bg1"/>
                </a:solidFill>
                <a:latin typeface="OCR A Extended" pitchFamily="50" charset="0"/>
              </a:rPr>
              <a:t>Comets</a:t>
            </a:r>
          </a:p>
          <a:p>
            <a:pPr>
              <a:buFontTx/>
              <a:buChar char="•"/>
            </a:pPr>
            <a:r>
              <a:rPr lang="en-US">
                <a:solidFill>
                  <a:schemeClr val="bg1"/>
                </a:solidFill>
                <a:latin typeface="OCR A Extended" pitchFamily="50" charset="0"/>
              </a:rPr>
              <a:t>Asteroids</a:t>
            </a:r>
          </a:p>
          <a:p>
            <a:endParaRPr lang="en-US">
              <a:solidFill>
                <a:schemeClr val="bg1"/>
              </a:solidFill>
              <a:latin typeface="OCR A Extended" pitchFamily="50" charset="0"/>
            </a:endParaRPr>
          </a:p>
        </p:txBody>
      </p:sp>
      <p:sp>
        <p:nvSpPr>
          <p:cNvPr id="21512" name="Text Box 8"/>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1513" name="Picture 9"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graphicFrame>
        <p:nvGraphicFramePr>
          <p:cNvPr id="21519" name="Object 15"/>
          <p:cNvGraphicFramePr>
            <a:graphicFrameLocks noChangeAspect="1"/>
          </p:cNvGraphicFramePr>
          <p:nvPr>
            <p:ph/>
          </p:nvPr>
        </p:nvGraphicFramePr>
        <p:xfrm>
          <a:off x="6172200" y="1143000"/>
          <a:ext cx="2322513" cy="1905000"/>
        </p:xfrm>
        <a:graphic>
          <a:graphicData uri="http://schemas.openxmlformats.org/presentationml/2006/ole">
            <p:oleObj spid="_x0000_s21519" name="Image" r:id="rId5" imgW="1292026" imgH="1060527" progId="Photoshop.Image.8">
              <p:embed/>
            </p:oleObj>
          </a:graphicData>
        </a:graphic>
      </p:graphicFrame>
      <p:pic>
        <p:nvPicPr>
          <p:cNvPr id="21522" name="Picture 18" descr="outer solar system"/>
          <p:cNvPicPr>
            <a:picLocks noChangeAspect="1" noChangeArrowheads="1"/>
          </p:cNvPicPr>
          <p:nvPr/>
        </p:nvPicPr>
        <p:blipFill>
          <a:blip r:embed="rId6"/>
          <a:srcRect/>
          <a:stretch>
            <a:fillRect/>
          </a:stretch>
        </p:blipFill>
        <p:spPr bwMode="auto">
          <a:xfrm>
            <a:off x="3733800" y="3429000"/>
            <a:ext cx="4743450" cy="26289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1507"/>
                                        </p:tgtEl>
                                        <p:attrNameLst>
                                          <p:attrName>style.visibility</p:attrName>
                                        </p:attrNameLst>
                                      </p:cBhvr>
                                      <p:to>
                                        <p:strVal val="visible"/>
                                      </p:to>
                                    </p:set>
                                    <p:anim calcmode="discrete" valueType="clr">
                                      <p:cBhvr override="childStyle">
                                        <p:cTn id="7" dur="80"/>
                                        <p:tgtEl>
                                          <p:spTgt spid="2150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1507"/>
                                        </p:tgtEl>
                                        <p:attrNameLst>
                                          <p:attrName>fillcolor</p:attrName>
                                        </p:attrNameLst>
                                      </p:cBhvr>
                                      <p:tavLst>
                                        <p:tav tm="0">
                                          <p:val>
                                            <p:clrVal>
                                              <a:schemeClr val="accent2"/>
                                            </p:clrVal>
                                          </p:val>
                                        </p:tav>
                                        <p:tav tm="50000">
                                          <p:val>
                                            <p:clrVal>
                                              <a:schemeClr val="hlink"/>
                                            </p:clrVal>
                                          </p:val>
                                        </p:tav>
                                      </p:tavLst>
                                    </p:anim>
                                    <p:set>
                                      <p:cBhvr>
                                        <p:cTn id="9" dur="80"/>
                                        <p:tgtEl>
                                          <p:spTgt spid="21507"/>
                                        </p:tgtEl>
                                        <p:attrNameLst>
                                          <p:attrName>fill.type</p:attrName>
                                        </p:attrNameLst>
                                      </p:cBhvr>
                                      <p:to>
                                        <p:strVal val="solid"/>
                                      </p:to>
                                    </p:set>
                                  </p:childTnLst>
                                </p:cTn>
                              </p:par>
                            </p:childTnLst>
                          </p:cTn>
                        </p:par>
                        <p:par>
                          <p:cTn id="10" fill="hold">
                            <p:stCondLst>
                              <p:cond delay="6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1508"/>
                                        </p:tgtEl>
                                        <p:attrNameLst>
                                          <p:attrName>style.visibility</p:attrName>
                                        </p:attrNameLst>
                                      </p:cBhvr>
                                      <p:to>
                                        <p:strVal val="visible"/>
                                      </p:to>
                                    </p:set>
                                    <p:anim calcmode="discrete" valueType="clr">
                                      <p:cBhvr override="childStyle">
                                        <p:cTn id="13" dur="80"/>
                                        <p:tgtEl>
                                          <p:spTgt spid="2150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1508"/>
                                        </p:tgtEl>
                                        <p:attrNameLst>
                                          <p:attrName>fillcolor</p:attrName>
                                        </p:attrNameLst>
                                      </p:cBhvr>
                                      <p:tavLst>
                                        <p:tav tm="0">
                                          <p:val>
                                            <p:clrVal>
                                              <a:schemeClr val="accent2"/>
                                            </p:clrVal>
                                          </p:val>
                                        </p:tav>
                                        <p:tav tm="50000">
                                          <p:val>
                                            <p:clrVal>
                                              <a:schemeClr val="hlink"/>
                                            </p:clrVal>
                                          </p:val>
                                        </p:tav>
                                      </p:tavLst>
                                    </p:anim>
                                    <p:set>
                                      <p:cBhvr>
                                        <p:cTn id="15" dur="80"/>
                                        <p:tgtEl>
                                          <p:spTgt spid="21508"/>
                                        </p:tgtEl>
                                        <p:attrNameLst>
                                          <p:attrName>fill.type</p:attrName>
                                        </p:attrNameLst>
                                      </p:cBhvr>
                                      <p:to>
                                        <p:strVal val="solid"/>
                                      </p:to>
                                    </p:set>
                                  </p:childTnLst>
                                </p:cTn>
                              </p:par>
                            </p:childTnLst>
                          </p:cTn>
                        </p:par>
                        <p:par>
                          <p:cTn id="16" fill="hold">
                            <p:stCondLst>
                              <p:cond delay="96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1509"/>
                                        </p:tgtEl>
                                        <p:attrNameLst>
                                          <p:attrName>style.visibility</p:attrName>
                                        </p:attrNameLst>
                                      </p:cBhvr>
                                      <p:to>
                                        <p:strVal val="visible"/>
                                      </p:to>
                                    </p:set>
                                    <p:anim calcmode="discrete" valueType="clr">
                                      <p:cBhvr override="childStyle">
                                        <p:cTn id="19" dur="80"/>
                                        <p:tgtEl>
                                          <p:spTgt spid="215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1509"/>
                                        </p:tgtEl>
                                        <p:attrNameLst>
                                          <p:attrName>fillcolor</p:attrName>
                                        </p:attrNameLst>
                                      </p:cBhvr>
                                      <p:tavLst>
                                        <p:tav tm="0">
                                          <p:val>
                                            <p:clrVal>
                                              <a:schemeClr val="accent2"/>
                                            </p:clrVal>
                                          </p:val>
                                        </p:tav>
                                        <p:tav tm="50000">
                                          <p:val>
                                            <p:clrVal>
                                              <a:schemeClr val="hlink"/>
                                            </p:clrVal>
                                          </p:val>
                                        </p:tav>
                                      </p:tavLst>
                                    </p:anim>
                                    <p:set>
                                      <p:cBhvr>
                                        <p:cTn id="21" dur="80"/>
                                        <p:tgtEl>
                                          <p:spTgt spid="21509"/>
                                        </p:tgtEl>
                                        <p:attrNameLst>
                                          <p:attrName>fill.type</p:attrName>
                                        </p:attrNameLst>
                                      </p:cBhvr>
                                      <p:to>
                                        <p:strVal val="solid"/>
                                      </p:to>
                                    </p:set>
                                  </p:childTnLst>
                                </p:cTn>
                              </p:par>
                            </p:childTnLst>
                          </p:cTn>
                        </p:par>
                        <p:par>
                          <p:cTn id="22" fill="hold">
                            <p:stCondLst>
                              <p:cond delay="2560"/>
                            </p:stCondLst>
                            <p:childTnLst>
                              <p:par>
                                <p:cTn id="23" presetID="10" presetClass="entr" presetSubtype="0" fill="hold" nodeType="afterEffect">
                                  <p:stCondLst>
                                    <p:cond delay="0"/>
                                  </p:stCondLst>
                                  <p:childTnLst>
                                    <p:set>
                                      <p:cBhvr>
                                        <p:cTn id="24" dur="1" fill="hold">
                                          <p:stCondLst>
                                            <p:cond delay="0"/>
                                          </p:stCondLst>
                                        </p:cTn>
                                        <p:tgtEl>
                                          <p:spTgt spid="21519"/>
                                        </p:tgtEl>
                                        <p:attrNameLst>
                                          <p:attrName>style.visibility</p:attrName>
                                        </p:attrNameLst>
                                      </p:cBhvr>
                                      <p:to>
                                        <p:strVal val="visible"/>
                                      </p:to>
                                    </p:set>
                                    <p:animEffect transition="in" filter="fade">
                                      <p:cBhvr>
                                        <p:cTn id="25" dur="1000"/>
                                        <p:tgtEl>
                                          <p:spTgt spid="21519"/>
                                        </p:tgtEl>
                                      </p:cBhvr>
                                    </p:animEffect>
                                  </p:childTnLst>
                                </p:cTn>
                              </p:par>
                              <p:par>
                                <p:cTn id="26" presetID="10" presetClass="entr" presetSubtype="0" fill="hold" nodeType="withEffect">
                                  <p:stCondLst>
                                    <p:cond delay="0"/>
                                  </p:stCondLst>
                                  <p:childTnLst>
                                    <p:set>
                                      <p:cBhvr>
                                        <p:cTn id="27" dur="1" fill="hold">
                                          <p:stCondLst>
                                            <p:cond delay="0"/>
                                          </p:stCondLst>
                                        </p:cTn>
                                        <p:tgtEl>
                                          <p:spTgt spid="21522"/>
                                        </p:tgtEl>
                                        <p:attrNameLst>
                                          <p:attrName>style.visibility</p:attrName>
                                        </p:attrNameLst>
                                      </p:cBhvr>
                                      <p:to>
                                        <p:strVal val="visible"/>
                                      </p:to>
                                    </p:set>
                                    <p:animEffect transition="in" filter="fade">
                                      <p:cBhvr>
                                        <p:cTn id="28" dur="1000"/>
                                        <p:tgtEl>
                                          <p:spTgt spid="21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8" grpId="0"/>
      <p:bldP spid="2150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3555"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355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3557"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1,390,000 Km diameter</a:t>
            </a:r>
          </a:p>
          <a:p>
            <a:pPr>
              <a:buFontTx/>
              <a:buChar char="•"/>
            </a:pPr>
            <a:r>
              <a:rPr lang="en-US">
                <a:solidFill>
                  <a:schemeClr val="bg1"/>
                </a:solidFill>
                <a:latin typeface="OCR A Extended" pitchFamily="50" charset="0"/>
              </a:rPr>
              <a:t>Apx 70% Hydrogen</a:t>
            </a:r>
          </a:p>
          <a:p>
            <a:pPr>
              <a:buFontTx/>
              <a:buChar char="•"/>
            </a:pPr>
            <a:r>
              <a:rPr lang="en-US">
                <a:solidFill>
                  <a:schemeClr val="bg1"/>
                </a:solidFill>
                <a:latin typeface="OCR A Extended" pitchFamily="50" charset="0"/>
              </a:rPr>
              <a:t>Medium Size Star</a:t>
            </a:r>
          </a:p>
          <a:p>
            <a:endParaRPr lang="en-US">
              <a:solidFill>
                <a:schemeClr val="bg1"/>
              </a:solidFill>
              <a:latin typeface="OCR A Extended" pitchFamily="50" charset="0"/>
            </a:endParaRPr>
          </a:p>
        </p:txBody>
      </p:sp>
      <p:sp>
        <p:nvSpPr>
          <p:cNvPr id="2355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3559"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3562" name="Text Box 10"/>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pic>
        <p:nvPicPr>
          <p:cNvPr id="23564" name="Picture 12" descr="eit_19970914_0121_304"/>
          <p:cNvPicPr>
            <a:picLocks noChangeAspect="1" noChangeArrowheads="1"/>
          </p:cNvPicPr>
          <p:nvPr/>
        </p:nvPicPr>
        <p:blipFill>
          <a:blip r:embed="rId4"/>
          <a:srcRect/>
          <a:stretch>
            <a:fillRect/>
          </a:stretch>
        </p:blipFill>
        <p:spPr bwMode="auto">
          <a:xfrm>
            <a:off x="4267200" y="2590800"/>
            <a:ext cx="3429000" cy="3429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3562"/>
                                        </p:tgtEl>
                                        <p:attrNameLst>
                                          <p:attrName>style.visibility</p:attrName>
                                        </p:attrNameLst>
                                      </p:cBhvr>
                                      <p:to>
                                        <p:strVal val="visible"/>
                                      </p:to>
                                    </p:set>
                                    <p:anim calcmode="discrete" valueType="clr">
                                      <p:cBhvr override="childStyle">
                                        <p:cTn id="7" dur="80"/>
                                        <p:tgtEl>
                                          <p:spTgt spid="2356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562"/>
                                        </p:tgtEl>
                                        <p:attrNameLst>
                                          <p:attrName>fillcolor</p:attrName>
                                        </p:attrNameLst>
                                      </p:cBhvr>
                                      <p:tavLst>
                                        <p:tav tm="0">
                                          <p:val>
                                            <p:clrVal>
                                              <a:schemeClr val="accent2"/>
                                            </p:clrVal>
                                          </p:val>
                                        </p:tav>
                                        <p:tav tm="50000">
                                          <p:val>
                                            <p:clrVal>
                                              <a:schemeClr val="hlink"/>
                                            </p:clrVal>
                                          </p:val>
                                        </p:tav>
                                      </p:tavLst>
                                    </p:anim>
                                    <p:set>
                                      <p:cBhvr>
                                        <p:cTn id="9" dur="80"/>
                                        <p:tgtEl>
                                          <p:spTgt spid="23562"/>
                                        </p:tgtEl>
                                        <p:attrNameLst>
                                          <p:attrName>fill.type</p:attrName>
                                        </p:attrNameLst>
                                      </p:cBhvr>
                                      <p:to>
                                        <p:strVal val="solid"/>
                                      </p:to>
                                    </p:set>
                                  </p:childTnLst>
                                </p:cTn>
                              </p:par>
                            </p:childTnLst>
                          </p:cTn>
                        </p:par>
                        <p:par>
                          <p:cTn id="10" fill="hold">
                            <p:stCondLst>
                              <p:cond delay="880"/>
                            </p:stCondLst>
                            <p:childTnLst>
                              <p:par>
                                <p:cTn id="11" presetID="27" presetClass="entr" presetSubtype="0" fill="hold" grpId="1" nodeType="afterEffect">
                                  <p:stCondLst>
                                    <p:cond delay="0"/>
                                  </p:stCondLst>
                                  <p:iterate type="lt">
                                    <p:tmPct val="50000"/>
                                  </p:iterate>
                                  <p:childTnLst>
                                    <p:set>
                                      <p:cBhvr>
                                        <p:cTn id="12" dur="1" fill="hold">
                                          <p:stCondLst>
                                            <p:cond delay="0"/>
                                          </p:stCondLst>
                                        </p:cTn>
                                        <p:tgtEl>
                                          <p:spTgt spid="23557"/>
                                        </p:tgtEl>
                                        <p:attrNameLst>
                                          <p:attrName>style.visibility</p:attrName>
                                        </p:attrNameLst>
                                      </p:cBhvr>
                                      <p:to>
                                        <p:strVal val="visible"/>
                                      </p:to>
                                    </p:set>
                                    <p:anim calcmode="discrete" valueType="clr">
                                      <p:cBhvr override="childStyle">
                                        <p:cTn id="13"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3557"/>
                                        </p:tgtEl>
                                        <p:attrNameLst>
                                          <p:attrName>fillcolor</p:attrName>
                                        </p:attrNameLst>
                                      </p:cBhvr>
                                      <p:tavLst>
                                        <p:tav tm="0">
                                          <p:val>
                                            <p:clrVal>
                                              <a:schemeClr val="accent2"/>
                                            </p:clrVal>
                                          </p:val>
                                        </p:tav>
                                        <p:tav tm="50000">
                                          <p:val>
                                            <p:clrVal>
                                              <a:schemeClr val="hlink"/>
                                            </p:clrVal>
                                          </p:val>
                                        </p:tav>
                                      </p:tavLst>
                                    </p:anim>
                                    <p:set>
                                      <p:cBhvr>
                                        <p:cTn id="15" dur="80"/>
                                        <p:tgtEl>
                                          <p:spTgt spid="23557"/>
                                        </p:tgtEl>
                                        <p:attrNameLst>
                                          <p:attrName>fill.type</p:attrName>
                                        </p:attrNameLst>
                                      </p:cBhvr>
                                      <p:to>
                                        <p:strVal val="solid"/>
                                      </p:to>
                                    </p:set>
                                  </p:childTnLst>
                                </p:cTn>
                              </p:par>
                            </p:childTnLst>
                          </p:cTn>
                        </p:par>
                        <p:par>
                          <p:cTn id="16" fill="hold">
                            <p:stCondLst>
                              <p:cond delay="2800"/>
                            </p:stCondLst>
                            <p:childTnLst>
                              <p:par>
                                <p:cTn id="17" presetID="10" presetClass="entr" presetSubtype="0" fill="hold" nodeType="afterEffect">
                                  <p:stCondLst>
                                    <p:cond delay="0"/>
                                  </p:stCondLst>
                                  <p:childTnLst>
                                    <p:set>
                                      <p:cBhvr>
                                        <p:cTn id="18" dur="1" fill="hold">
                                          <p:stCondLst>
                                            <p:cond delay="0"/>
                                          </p:stCondLst>
                                        </p:cTn>
                                        <p:tgtEl>
                                          <p:spTgt spid="23564"/>
                                        </p:tgtEl>
                                        <p:attrNameLst>
                                          <p:attrName>style.visibility</p:attrName>
                                        </p:attrNameLst>
                                      </p:cBhvr>
                                      <p:to>
                                        <p:strVal val="visible"/>
                                      </p:to>
                                    </p:set>
                                    <p:animEffect transition="in" filter="fade">
                                      <p:cBhvr>
                                        <p:cTn id="19" dur="10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1"/>
      <p:bldP spid="2356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457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4579"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458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4581"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4,480 Km diameter</a:t>
            </a:r>
          </a:p>
          <a:p>
            <a:pPr>
              <a:buFontTx/>
              <a:buChar char="•"/>
            </a:pPr>
            <a:r>
              <a:rPr lang="en-US">
                <a:solidFill>
                  <a:schemeClr val="bg1"/>
                </a:solidFill>
                <a:latin typeface="OCR A Extended" pitchFamily="50" charset="0"/>
              </a:rPr>
              <a:t>Average Temperature 167 C</a:t>
            </a:r>
          </a:p>
          <a:p>
            <a:pPr>
              <a:buFontTx/>
              <a:buChar char="•"/>
            </a:pPr>
            <a:r>
              <a:rPr lang="en-US">
                <a:solidFill>
                  <a:schemeClr val="bg1"/>
                </a:solidFill>
                <a:latin typeface="OCR A Extended" pitchFamily="50" charset="0"/>
              </a:rPr>
              <a:t>Almost no Atmosphere</a:t>
            </a:r>
          </a:p>
          <a:p>
            <a:endParaRPr lang="en-US">
              <a:solidFill>
                <a:schemeClr val="bg1"/>
              </a:solidFill>
              <a:latin typeface="OCR A Extended" pitchFamily="50" charset="0"/>
            </a:endParaRPr>
          </a:p>
        </p:txBody>
      </p:sp>
      <p:sp>
        <p:nvSpPr>
          <p:cNvPr id="2458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4583"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4584"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4586" name="Text Box 10"/>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pic>
        <p:nvPicPr>
          <p:cNvPr id="24589" name="Picture 13" descr="planet Mercury from NASA's Mariner 10">
            <a:hlinkClick r:id="rId4"/>
          </p:cNvPr>
          <p:cNvPicPr>
            <a:picLocks noChangeAspect="1" noChangeArrowheads="1"/>
          </p:cNvPicPr>
          <p:nvPr/>
        </p:nvPicPr>
        <p:blipFill>
          <a:blip r:embed="rId5"/>
          <a:srcRect/>
          <a:stretch>
            <a:fillRect/>
          </a:stretch>
        </p:blipFill>
        <p:spPr bwMode="auto">
          <a:xfrm>
            <a:off x="3524250" y="3438525"/>
            <a:ext cx="5238750" cy="2657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4586"/>
                                        </p:tgtEl>
                                        <p:attrNameLst>
                                          <p:attrName>style.visibility</p:attrName>
                                        </p:attrNameLst>
                                      </p:cBhvr>
                                      <p:to>
                                        <p:strVal val="visible"/>
                                      </p:to>
                                    </p:set>
                                    <p:anim calcmode="discrete" valueType="clr">
                                      <p:cBhvr override="childStyle">
                                        <p:cTn id="7" dur="80"/>
                                        <p:tgtEl>
                                          <p:spTgt spid="2458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86"/>
                                        </p:tgtEl>
                                        <p:attrNameLst>
                                          <p:attrName>fillcolor</p:attrName>
                                        </p:attrNameLst>
                                      </p:cBhvr>
                                      <p:tavLst>
                                        <p:tav tm="0">
                                          <p:val>
                                            <p:clrVal>
                                              <a:schemeClr val="accent2"/>
                                            </p:clrVal>
                                          </p:val>
                                        </p:tav>
                                        <p:tav tm="50000">
                                          <p:val>
                                            <p:clrVal>
                                              <a:schemeClr val="hlink"/>
                                            </p:clrVal>
                                          </p:val>
                                        </p:tav>
                                      </p:tavLst>
                                    </p:anim>
                                    <p:set>
                                      <p:cBhvr>
                                        <p:cTn id="9" dur="80"/>
                                        <p:tgtEl>
                                          <p:spTgt spid="24586"/>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4581"/>
                                        </p:tgtEl>
                                        <p:attrNameLst>
                                          <p:attrName>style.visibility</p:attrName>
                                        </p:attrNameLst>
                                      </p:cBhvr>
                                      <p:to>
                                        <p:strVal val="visible"/>
                                      </p:to>
                                    </p:set>
                                    <p:anim calcmode="discrete" valueType="clr">
                                      <p:cBhvr override="childStyle">
                                        <p:cTn id="13" dur="80"/>
                                        <p:tgtEl>
                                          <p:spTgt spid="2458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4581"/>
                                        </p:tgtEl>
                                        <p:attrNameLst>
                                          <p:attrName>fillcolor</p:attrName>
                                        </p:attrNameLst>
                                      </p:cBhvr>
                                      <p:tavLst>
                                        <p:tav tm="0">
                                          <p:val>
                                            <p:clrVal>
                                              <a:schemeClr val="accent2"/>
                                            </p:clrVal>
                                          </p:val>
                                        </p:tav>
                                        <p:tav tm="50000">
                                          <p:val>
                                            <p:clrVal>
                                              <a:schemeClr val="hlink"/>
                                            </p:clrVal>
                                          </p:val>
                                        </p:tav>
                                      </p:tavLst>
                                    </p:anim>
                                    <p:set>
                                      <p:cBhvr>
                                        <p:cTn id="15" dur="80"/>
                                        <p:tgtEl>
                                          <p:spTgt spid="245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P spid="2458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5603"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560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5605"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12,103 Km diameter</a:t>
            </a:r>
          </a:p>
          <a:p>
            <a:pPr>
              <a:buFontTx/>
              <a:buChar char="•"/>
            </a:pPr>
            <a:r>
              <a:rPr lang="en-US">
                <a:solidFill>
                  <a:schemeClr val="bg1"/>
                </a:solidFill>
                <a:latin typeface="OCR A Extended" pitchFamily="50" charset="0"/>
              </a:rPr>
              <a:t>Our nearest neighbor</a:t>
            </a:r>
          </a:p>
          <a:p>
            <a:pPr>
              <a:buFontTx/>
              <a:buChar char="•"/>
            </a:pPr>
            <a:r>
              <a:rPr lang="en-US">
                <a:solidFill>
                  <a:schemeClr val="bg1"/>
                </a:solidFill>
                <a:latin typeface="OCR A Extended" pitchFamily="50" charset="0"/>
              </a:rPr>
              <a:t>Sulphuric Atmosphere</a:t>
            </a:r>
          </a:p>
          <a:p>
            <a:endParaRPr lang="en-US">
              <a:solidFill>
                <a:schemeClr val="bg1"/>
              </a:solidFill>
              <a:latin typeface="OCR A Extended" pitchFamily="50" charset="0"/>
            </a:endParaRPr>
          </a:p>
        </p:txBody>
      </p:sp>
      <p:sp>
        <p:nvSpPr>
          <p:cNvPr id="2560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5607"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5608"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5609"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25611" name="Text Box 11"/>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pic>
        <p:nvPicPr>
          <p:cNvPr id="25615" name="Picture 15" descr="venusmar"/>
          <p:cNvPicPr>
            <a:picLocks noChangeAspect="1" noChangeArrowheads="1"/>
          </p:cNvPicPr>
          <p:nvPr/>
        </p:nvPicPr>
        <p:blipFill>
          <a:blip r:embed="rId4"/>
          <a:srcRect/>
          <a:stretch>
            <a:fillRect/>
          </a:stretch>
        </p:blipFill>
        <p:spPr bwMode="auto">
          <a:xfrm>
            <a:off x="4419600" y="2438400"/>
            <a:ext cx="3244850" cy="3810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5611"/>
                                        </p:tgtEl>
                                        <p:attrNameLst>
                                          <p:attrName>style.visibility</p:attrName>
                                        </p:attrNameLst>
                                      </p:cBhvr>
                                      <p:to>
                                        <p:strVal val="visible"/>
                                      </p:to>
                                    </p:set>
                                    <p:anim calcmode="discrete" valueType="clr">
                                      <p:cBhvr override="childStyle">
                                        <p:cTn id="7" dur="80"/>
                                        <p:tgtEl>
                                          <p:spTgt spid="256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5611"/>
                                        </p:tgtEl>
                                        <p:attrNameLst>
                                          <p:attrName>fillcolor</p:attrName>
                                        </p:attrNameLst>
                                      </p:cBhvr>
                                      <p:tavLst>
                                        <p:tav tm="0">
                                          <p:val>
                                            <p:clrVal>
                                              <a:schemeClr val="accent2"/>
                                            </p:clrVal>
                                          </p:val>
                                        </p:tav>
                                        <p:tav tm="50000">
                                          <p:val>
                                            <p:clrVal>
                                              <a:schemeClr val="hlink"/>
                                            </p:clrVal>
                                          </p:val>
                                        </p:tav>
                                      </p:tavLst>
                                    </p:anim>
                                    <p:set>
                                      <p:cBhvr>
                                        <p:cTn id="9" dur="80"/>
                                        <p:tgtEl>
                                          <p:spTgt spid="25611"/>
                                        </p:tgtEl>
                                        <p:attrNameLst>
                                          <p:attrName>fill.type</p:attrName>
                                        </p:attrNameLst>
                                      </p:cBhvr>
                                      <p:to>
                                        <p:strVal val="solid"/>
                                      </p:to>
                                    </p:set>
                                  </p:childTnLst>
                                </p:cTn>
                              </p:par>
                            </p:childTnLst>
                          </p:cTn>
                        </p:par>
                        <p:par>
                          <p:cTn id="10" fill="hold">
                            <p:stCondLst>
                              <p:cond delay="2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5605"/>
                                        </p:tgtEl>
                                        <p:attrNameLst>
                                          <p:attrName>style.visibility</p:attrName>
                                        </p:attrNameLst>
                                      </p:cBhvr>
                                      <p:to>
                                        <p:strVal val="visible"/>
                                      </p:to>
                                    </p:set>
                                    <p:anim calcmode="discrete" valueType="clr">
                                      <p:cBhvr override="childStyle">
                                        <p:cTn id="13" dur="80"/>
                                        <p:tgtEl>
                                          <p:spTgt spid="2560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5605"/>
                                        </p:tgtEl>
                                        <p:attrNameLst>
                                          <p:attrName>fillcolor</p:attrName>
                                        </p:attrNameLst>
                                      </p:cBhvr>
                                      <p:tavLst>
                                        <p:tav tm="0">
                                          <p:val>
                                            <p:clrVal>
                                              <a:schemeClr val="accent2"/>
                                            </p:clrVal>
                                          </p:val>
                                        </p:tav>
                                        <p:tav tm="50000">
                                          <p:val>
                                            <p:clrVal>
                                              <a:schemeClr val="hlink"/>
                                            </p:clrVal>
                                          </p:val>
                                        </p:tav>
                                      </p:tavLst>
                                    </p:anim>
                                    <p:set>
                                      <p:cBhvr>
                                        <p:cTn id="15" dur="80"/>
                                        <p:tgtEl>
                                          <p:spTgt spid="256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1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662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662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6629"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12,756 Km diameter</a:t>
            </a:r>
          </a:p>
          <a:p>
            <a:pPr>
              <a:buFontTx/>
              <a:buChar char="•"/>
            </a:pPr>
            <a:r>
              <a:rPr lang="en-US">
                <a:solidFill>
                  <a:schemeClr val="bg1"/>
                </a:solidFill>
                <a:latin typeface="OCR A Extended" pitchFamily="50" charset="0"/>
              </a:rPr>
              <a:t>Our Home</a:t>
            </a:r>
          </a:p>
          <a:p>
            <a:pPr>
              <a:buFontTx/>
              <a:buChar char="•"/>
            </a:pPr>
            <a:r>
              <a:rPr lang="en-US">
                <a:solidFill>
                  <a:schemeClr val="bg1"/>
                </a:solidFill>
                <a:latin typeface="OCR A Extended" pitchFamily="50" charset="0"/>
              </a:rPr>
              <a:t>Only Planet with life that we know of</a:t>
            </a:r>
          </a:p>
          <a:p>
            <a:endParaRPr lang="en-US">
              <a:solidFill>
                <a:schemeClr val="bg1"/>
              </a:solidFill>
              <a:latin typeface="OCR A Extended" pitchFamily="50" charset="0"/>
            </a:endParaRPr>
          </a:p>
        </p:txBody>
      </p:sp>
      <p:sp>
        <p:nvSpPr>
          <p:cNvPr id="2663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6631"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6632"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6633"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26634"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26636" name="Text Box 12"/>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pic>
        <p:nvPicPr>
          <p:cNvPr id="26638" name="Picture 14" descr="earthafr"/>
          <p:cNvPicPr>
            <a:picLocks noChangeAspect="1" noChangeArrowheads="1"/>
          </p:cNvPicPr>
          <p:nvPr/>
        </p:nvPicPr>
        <p:blipFill>
          <a:blip r:embed="rId4"/>
          <a:srcRect/>
          <a:stretch>
            <a:fillRect/>
          </a:stretch>
        </p:blipFill>
        <p:spPr bwMode="auto">
          <a:xfrm>
            <a:off x="4191000" y="2547938"/>
            <a:ext cx="3662363" cy="370046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6636"/>
                                        </p:tgtEl>
                                        <p:attrNameLst>
                                          <p:attrName>style.visibility</p:attrName>
                                        </p:attrNameLst>
                                      </p:cBhvr>
                                      <p:to>
                                        <p:strVal val="visible"/>
                                      </p:to>
                                    </p:set>
                                    <p:anim calcmode="discrete" valueType="clr">
                                      <p:cBhvr override="childStyle">
                                        <p:cTn id="7" dur="80"/>
                                        <p:tgtEl>
                                          <p:spTgt spid="2663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6636"/>
                                        </p:tgtEl>
                                        <p:attrNameLst>
                                          <p:attrName>fillcolor</p:attrName>
                                        </p:attrNameLst>
                                      </p:cBhvr>
                                      <p:tavLst>
                                        <p:tav tm="0">
                                          <p:val>
                                            <p:clrVal>
                                              <a:schemeClr val="accent2"/>
                                            </p:clrVal>
                                          </p:val>
                                        </p:tav>
                                        <p:tav tm="50000">
                                          <p:val>
                                            <p:clrVal>
                                              <a:schemeClr val="hlink"/>
                                            </p:clrVal>
                                          </p:val>
                                        </p:tav>
                                      </p:tavLst>
                                    </p:anim>
                                    <p:set>
                                      <p:cBhvr>
                                        <p:cTn id="9" dur="80"/>
                                        <p:tgtEl>
                                          <p:spTgt spid="26636"/>
                                        </p:tgtEl>
                                        <p:attrNameLst>
                                          <p:attrName>fill.type</p:attrName>
                                        </p:attrNameLst>
                                      </p:cBhvr>
                                      <p:to>
                                        <p:strVal val="solid"/>
                                      </p:to>
                                    </p:set>
                                  </p:childTnLst>
                                </p:cTn>
                              </p:par>
                            </p:childTnLst>
                          </p:cTn>
                        </p:par>
                        <p:par>
                          <p:cTn id="10" fill="hold">
                            <p:stCondLst>
                              <p:cond delay="2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6629"/>
                                        </p:tgtEl>
                                        <p:attrNameLst>
                                          <p:attrName>style.visibility</p:attrName>
                                        </p:attrNameLst>
                                      </p:cBhvr>
                                      <p:to>
                                        <p:strVal val="visible"/>
                                      </p:to>
                                    </p:set>
                                    <p:anim calcmode="discrete" valueType="clr">
                                      <p:cBhvr override="childStyle">
                                        <p:cTn id="13" dur="80"/>
                                        <p:tgtEl>
                                          <p:spTgt spid="2662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6629"/>
                                        </p:tgtEl>
                                        <p:attrNameLst>
                                          <p:attrName>fillcolor</p:attrName>
                                        </p:attrNameLst>
                                      </p:cBhvr>
                                      <p:tavLst>
                                        <p:tav tm="0">
                                          <p:val>
                                            <p:clrVal>
                                              <a:schemeClr val="accent2"/>
                                            </p:clrVal>
                                          </p:val>
                                        </p:tav>
                                        <p:tav tm="50000">
                                          <p:val>
                                            <p:clrVal>
                                              <a:schemeClr val="hlink"/>
                                            </p:clrVal>
                                          </p:val>
                                        </p:tav>
                                      </p:tavLst>
                                    </p:anim>
                                    <p:set>
                                      <p:cBhvr>
                                        <p:cTn id="15" dur="80"/>
                                        <p:tgtEl>
                                          <p:spTgt spid="266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P spid="2663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7651"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7652"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7653"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6,794 Km diameter</a:t>
            </a:r>
          </a:p>
          <a:p>
            <a:pPr>
              <a:buFontTx/>
              <a:buChar char="•"/>
            </a:pPr>
            <a:r>
              <a:rPr lang="en-US">
                <a:solidFill>
                  <a:schemeClr val="bg1"/>
                </a:solidFill>
                <a:latin typeface="OCR A Extended" pitchFamily="50" charset="0"/>
              </a:rPr>
              <a:t>-133C – 80C Temperature</a:t>
            </a:r>
          </a:p>
          <a:p>
            <a:pPr>
              <a:buFontTx/>
              <a:buChar char="•"/>
            </a:pPr>
            <a:r>
              <a:rPr lang="en-US">
                <a:solidFill>
                  <a:schemeClr val="bg1"/>
                </a:solidFill>
                <a:latin typeface="OCR A Extended" pitchFamily="50" charset="0"/>
              </a:rPr>
              <a:t>Possible water (frozen or beneath the surface)</a:t>
            </a:r>
          </a:p>
          <a:p>
            <a:endParaRPr lang="en-US">
              <a:solidFill>
                <a:schemeClr val="bg1"/>
              </a:solidFill>
              <a:latin typeface="OCR A Extended" pitchFamily="50" charset="0"/>
            </a:endParaRPr>
          </a:p>
        </p:txBody>
      </p:sp>
      <p:sp>
        <p:nvSpPr>
          <p:cNvPr id="27654"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7655"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7656"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7657"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27658"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27659"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27661" name="Text Box 13"/>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pic>
        <p:nvPicPr>
          <p:cNvPr id="27665" name="Picture 17" descr="syrtis"/>
          <p:cNvPicPr>
            <a:picLocks noChangeAspect="1" noChangeArrowheads="1"/>
          </p:cNvPicPr>
          <p:nvPr/>
        </p:nvPicPr>
        <p:blipFill>
          <a:blip r:embed="rId4"/>
          <a:srcRect/>
          <a:stretch>
            <a:fillRect/>
          </a:stretch>
        </p:blipFill>
        <p:spPr bwMode="auto">
          <a:xfrm>
            <a:off x="4191000" y="2590800"/>
            <a:ext cx="3581400" cy="3581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7661"/>
                                        </p:tgtEl>
                                        <p:attrNameLst>
                                          <p:attrName>style.visibility</p:attrName>
                                        </p:attrNameLst>
                                      </p:cBhvr>
                                      <p:to>
                                        <p:strVal val="visible"/>
                                      </p:to>
                                    </p:set>
                                    <p:anim calcmode="discrete" valueType="clr">
                                      <p:cBhvr override="childStyle">
                                        <p:cTn id="7" dur="80"/>
                                        <p:tgtEl>
                                          <p:spTgt spid="2766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7661"/>
                                        </p:tgtEl>
                                        <p:attrNameLst>
                                          <p:attrName>fillcolor</p:attrName>
                                        </p:attrNameLst>
                                      </p:cBhvr>
                                      <p:tavLst>
                                        <p:tav tm="0">
                                          <p:val>
                                            <p:clrVal>
                                              <a:schemeClr val="accent2"/>
                                            </p:clrVal>
                                          </p:val>
                                        </p:tav>
                                        <p:tav tm="50000">
                                          <p:val>
                                            <p:clrVal>
                                              <a:schemeClr val="hlink"/>
                                            </p:clrVal>
                                          </p:val>
                                        </p:tav>
                                      </p:tavLst>
                                    </p:anim>
                                    <p:set>
                                      <p:cBhvr>
                                        <p:cTn id="9" dur="80"/>
                                        <p:tgtEl>
                                          <p:spTgt spid="27661"/>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7653"/>
                                        </p:tgtEl>
                                        <p:attrNameLst>
                                          <p:attrName>style.visibility</p:attrName>
                                        </p:attrNameLst>
                                      </p:cBhvr>
                                      <p:to>
                                        <p:strVal val="visible"/>
                                      </p:to>
                                    </p:set>
                                    <p:anim calcmode="discrete" valueType="clr">
                                      <p:cBhvr override="childStyle">
                                        <p:cTn id="13"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7653"/>
                                        </p:tgtEl>
                                        <p:attrNameLst>
                                          <p:attrName>fillcolor</p:attrName>
                                        </p:attrNameLst>
                                      </p:cBhvr>
                                      <p:tavLst>
                                        <p:tav tm="0">
                                          <p:val>
                                            <p:clrVal>
                                              <a:schemeClr val="accent2"/>
                                            </p:clrVal>
                                          </p:val>
                                        </p:tav>
                                        <p:tav tm="50000">
                                          <p:val>
                                            <p:clrVal>
                                              <a:schemeClr val="hlink"/>
                                            </p:clrVal>
                                          </p:val>
                                        </p:tav>
                                      </p:tavLst>
                                    </p:anim>
                                    <p:set>
                                      <p:cBhvr>
                                        <p:cTn id="15" dur="80"/>
                                        <p:tgtEl>
                                          <p:spTgt spid="276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P spid="27661"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28675"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867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8677"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142,984 Km diameter</a:t>
            </a:r>
          </a:p>
          <a:p>
            <a:pPr>
              <a:buFontTx/>
              <a:buChar char="•"/>
            </a:pPr>
            <a:r>
              <a:rPr lang="en-US">
                <a:solidFill>
                  <a:schemeClr val="bg1"/>
                </a:solidFill>
                <a:latin typeface="OCR A Extended" pitchFamily="50" charset="0"/>
              </a:rPr>
              <a:t>Gas Giant</a:t>
            </a:r>
          </a:p>
          <a:p>
            <a:pPr>
              <a:buFontTx/>
              <a:buChar char="•"/>
            </a:pPr>
            <a:r>
              <a:rPr lang="en-US">
                <a:solidFill>
                  <a:schemeClr val="bg1"/>
                </a:solidFill>
                <a:latin typeface="OCR A Extended" pitchFamily="50" charset="0"/>
              </a:rPr>
              <a:t>63 + Moons</a:t>
            </a:r>
          </a:p>
          <a:p>
            <a:pPr>
              <a:buFontTx/>
              <a:buChar char="•"/>
            </a:pPr>
            <a:r>
              <a:rPr lang="en-US">
                <a:solidFill>
                  <a:schemeClr val="bg1"/>
                </a:solidFill>
                <a:latin typeface="OCR A Extended" pitchFamily="50" charset="0"/>
              </a:rPr>
              <a:t>Great Red Spot</a:t>
            </a:r>
          </a:p>
          <a:p>
            <a:endParaRPr lang="en-US">
              <a:solidFill>
                <a:schemeClr val="bg1"/>
              </a:solidFill>
              <a:latin typeface="OCR A Extended" pitchFamily="50" charset="0"/>
            </a:endParaRPr>
          </a:p>
        </p:txBody>
      </p:sp>
      <p:sp>
        <p:nvSpPr>
          <p:cNvPr id="2867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8679"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28680"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8681"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28682"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28683"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28684"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graphicFrame>
        <p:nvGraphicFramePr>
          <p:cNvPr id="28688" name="Object 16"/>
          <p:cNvGraphicFramePr>
            <a:graphicFrameLocks noChangeAspect="1"/>
          </p:cNvGraphicFramePr>
          <p:nvPr>
            <p:ph/>
          </p:nvPr>
        </p:nvGraphicFramePr>
        <p:xfrm>
          <a:off x="4114800" y="2514600"/>
          <a:ext cx="4038600" cy="3478213"/>
        </p:xfrm>
        <a:graphic>
          <a:graphicData uri="http://schemas.openxmlformats.org/presentationml/2006/ole">
            <p:oleObj spid="_x0000_s28688" name="Image" r:id="rId5" imgW="905028" imgH="780091" progId="Photoshop.Image.8">
              <p:embed/>
            </p:oleObj>
          </a:graphicData>
        </a:graphic>
      </p:graphicFrame>
      <p:sp>
        <p:nvSpPr>
          <p:cNvPr id="28690" name="Text Box 18"/>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8690"/>
                                        </p:tgtEl>
                                        <p:attrNameLst>
                                          <p:attrName>style.visibility</p:attrName>
                                        </p:attrNameLst>
                                      </p:cBhvr>
                                      <p:to>
                                        <p:strVal val="visible"/>
                                      </p:to>
                                    </p:set>
                                    <p:anim calcmode="discrete" valueType="clr">
                                      <p:cBhvr override="childStyle">
                                        <p:cTn id="7" dur="80"/>
                                        <p:tgtEl>
                                          <p:spTgt spid="2869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8690"/>
                                        </p:tgtEl>
                                        <p:attrNameLst>
                                          <p:attrName>fillcolor</p:attrName>
                                        </p:attrNameLst>
                                      </p:cBhvr>
                                      <p:tavLst>
                                        <p:tav tm="0">
                                          <p:val>
                                            <p:clrVal>
                                              <a:schemeClr val="accent2"/>
                                            </p:clrVal>
                                          </p:val>
                                        </p:tav>
                                        <p:tav tm="50000">
                                          <p:val>
                                            <p:clrVal>
                                              <a:schemeClr val="hlink"/>
                                            </p:clrVal>
                                          </p:val>
                                        </p:tav>
                                      </p:tavLst>
                                    </p:anim>
                                    <p:set>
                                      <p:cBhvr>
                                        <p:cTn id="9" dur="80"/>
                                        <p:tgtEl>
                                          <p:spTgt spid="28690"/>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8677"/>
                                        </p:tgtEl>
                                        <p:attrNameLst>
                                          <p:attrName>style.visibility</p:attrName>
                                        </p:attrNameLst>
                                      </p:cBhvr>
                                      <p:to>
                                        <p:strVal val="visible"/>
                                      </p:to>
                                    </p:set>
                                    <p:anim calcmode="discrete" valueType="clr">
                                      <p:cBhvr override="childStyle">
                                        <p:cTn id="13"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8677"/>
                                        </p:tgtEl>
                                        <p:attrNameLst>
                                          <p:attrName>fillcolor</p:attrName>
                                        </p:attrNameLst>
                                      </p:cBhvr>
                                      <p:tavLst>
                                        <p:tav tm="0">
                                          <p:val>
                                            <p:clrVal>
                                              <a:schemeClr val="accent2"/>
                                            </p:clrVal>
                                          </p:val>
                                        </p:tav>
                                        <p:tav tm="50000">
                                          <p:val>
                                            <p:clrVal>
                                              <a:schemeClr val="hlink"/>
                                            </p:clrVal>
                                          </p:val>
                                        </p:tav>
                                      </p:tavLst>
                                    </p:anim>
                                    <p:set>
                                      <p:cBhvr>
                                        <p:cTn id="15" dur="80"/>
                                        <p:tgtEl>
                                          <p:spTgt spid="286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P spid="28690"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9699"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2970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29701"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120,536 Km diameter</a:t>
            </a:r>
          </a:p>
          <a:p>
            <a:pPr>
              <a:buFontTx/>
              <a:buChar char="•"/>
            </a:pPr>
            <a:r>
              <a:rPr lang="en-US">
                <a:solidFill>
                  <a:schemeClr val="bg1"/>
                </a:solidFill>
                <a:latin typeface="OCR A Extended" pitchFamily="50" charset="0"/>
              </a:rPr>
              <a:t>Gas Planet</a:t>
            </a:r>
          </a:p>
          <a:p>
            <a:pPr>
              <a:buFontTx/>
              <a:buChar char="•"/>
            </a:pPr>
            <a:r>
              <a:rPr lang="en-US">
                <a:solidFill>
                  <a:schemeClr val="bg1"/>
                </a:solidFill>
                <a:latin typeface="OCR A Extended" pitchFamily="50" charset="0"/>
              </a:rPr>
              <a:t>Only planet with rings that can be easily seen from earth</a:t>
            </a:r>
          </a:p>
          <a:p>
            <a:endParaRPr lang="en-US">
              <a:solidFill>
                <a:schemeClr val="bg1"/>
              </a:solidFill>
              <a:latin typeface="OCR A Extended" pitchFamily="50" charset="0"/>
            </a:endParaRPr>
          </a:p>
        </p:txBody>
      </p:sp>
      <p:sp>
        <p:nvSpPr>
          <p:cNvPr id="2970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29703"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29704"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29705"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29706"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29707"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29708"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sp>
        <p:nvSpPr>
          <p:cNvPr id="29710" name="Text Box 14"/>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
        <p:nvSpPr>
          <p:cNvPr id="29711" name="Text Box 15"/>
          <p:cNvSpPr txBox="1">
            <a:spLocks noChangeArrowheads="1"/>
          </p:cNvSpPr>
          <p:nvPr/>
        </p:nvSpPr>
        <p:spPr bwMode="auto">
          <a:xfrm>
            <a:off x="609600" y="35814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Saturn</a:t>
            </a:r>
          </a:p>
        </p:txBody>
      </p:sp>
      <p:pic>
        <p:nvPicPr>
          <p:cNvPr id="29714" name="Picture 18" descr="Saturn by NASA's Cassini orbiter">
            <a:hlinkClick r:id="rId4"/>
          </p:cNvPr>
          <p:cNvPicPr>
            <a:picLocks noChangeAspect="1" noChangeArrowheads="1"/>
          </p:cNvPicPr>
          <p:nvPr/>
        </p:nvPicPr>
        <p:blipFill>
          <a:blip r:embed="rId5"/>
          <a:srcRect/>
          <a:stretch>
            <a:fillRect/>
          </a:stretch>
        </p:blipFill>
        <p:spPr bwMode="auto">
          <a:xfrm>
            <a:off x="3505200" y="3733800"/>
            <a:ext cx="5181600" cy="23907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9711"/>
                                        </p:tgtEl>
                                        <p:attrNameLst>
                                          <p:attrName>style.visibility</p:attrName>
                                        </p:attrNameLst>
                                      </p:cBhvr>
                                      <p:to>
                                        <p:strVal val="visible"/>
                                      </p:to>
                                    </p:set>
                                    <p:anim calcmode="discrete" valueType="clr">
                                      <p:cBhvr override="childStyle">
                                        <p:cTn id="7" dur="80"/>
                                        <p:tgtEl>
                                          <p:spTgt spid="2971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9711"/>
                                        </p:tgtEl>
                                        <p:attrNameLst>
                                          <p:attrName>fillcolor</p:attrName>
                                        </p:attrNameLst>
                                      </p:cBhvr>
                                      <p:tavLst>
                                        <p:tav tm="0">
                                          <p:val>
                                            <p:clrVal>
                                              <a:schemeClr val="accent2"/>
                                            </p:clrVal>
                                          </p:val>
                                        </p:tav>
                                        <p:tav tm="50000">
                                          <p:val>
                                            <p:clrVal>
                                              <a:schemeClr val="hlink"/>
                                            </p:clrVal>
                                          </p:val>
                                        </p:tav>
                                      </p:tavLst>
                                    </p:anim>
                                    <p:set>
                                      <p:cBhvr>
                                        <p:cTn id="9" dur="80"/>
                                        <p:tgtEl>
                                          <p:spTgt spid="29711"/>
                                        </p:tgtEl>
                                        <p:attrNameLst>
                                          <p:attrName>fill.type</p:attrName>
                                        </p:attrNameLst>
                                      </p:cBhvr>
                                      <p:to>
                                        <p:strVal val="solid"/>
                                      </p:to>
                                    </p:set>
                                  </p:childTnLst>
                                </p:cTn>
                              </p:par>
                            </p:childTnLst>
                          </p:cTn>
                        </p:par>
                        <p:par>
                          <p:cTn id="10" fill="hold">
                            <p:stCondLst>
                              <p:cond delay="2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9701"/>
                                        </p:tgtEl>
                                        <p:attrNameLst>
                                          <p:attrName>style.visibility</p:attrName>
                                        </p:attrNameLst>
                                      </p:cBhvr>
                                      <p:to>
                                        <p:strVal val="visible"/>
                                      </p:to>
                                    </p:set>
                                    <p:anim calcmode="discrete" valueType="clr">
                                      <p:cBhvr override="childStyle">
                                        <p:cTn id="13"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9701"/>
                                        </p:tgtEl>
                                        <p:attrNameLst>
                                          <p:attrName>fillcolor</p:attrName>
                                        </p:attrNameLst>
                                      </p:cBhvr>
                                      <p:tavLst>
                                        <p:tav tm="0">
                                          <p:val>
                                            <p:clrVal>
                                              <a:schemeClr val="accent2"/>
                                            </p:clrVal>
                                          </p:val>
                                        </p:tav>
                                        <p:tav tm="50000">
                                          <p:val>
                                            <p:clrVal>
                                              <a:schemeClr val="hlink"/>
                                            </p:clrVal>
                                          </p:val>
                                        </p:tav>
                                      </p:tavLst>
                                    </p:anim>
                                    <p:set>
                                      <p:cBhvr>
                                        <p:cTn id="15" dur="80"/>
                                        <p:tgtEl>
                                          <p:spTgt spid="2970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11"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2"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0723"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072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30725"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51,118 Km diameter</a:t>
            </a:r>
          </a:p>
          <a:p>
            <a:pPr>
              <a:buFontTx/>
              <a:buChar char="•"/>
            </a:pPr>
            <a:r>
              <a:rPr lang="en-US">
                <a:solidFill>
                  <a:schemeClr val="bg1"/>
                </a:solidFill>
                <a:latin typeface="OCR A Extended" pitchFamily="50" charset="0"/>
              </a:rPr>
              <a:t>Gas Planet</a:t>
            </a:r>
          </a:p>
          <a:p>
            <a:pPr>
              <a:buFontTx/>
              <a:buChar char="•"/>
            </a:pPr>
            <a:r>
              <a:rPr lang="en-US">
                <a:solidFill>
                  <a:schemeClr val="bg1"/>
                </a:solidFill>
                <a:latin typeface="OCR A Extended" pitchFamily="50" charset="0"/>
              </a:rPr>
              <a:t>Axis is sideways</a:t>
            </a:r>
          </a:p>
          <a:p>
            <a:endParaRPr lang="en-US">
              <a:solidFill>
                <a:schemeClr val="bg1"/>
              </a:solidFill>
              <a:latin typeface="OCR A Extended" pitchFamily="50" charset="0"/>
            </a:endParaRPr>
          </a:p>
        </p:txBody>
      </p:sp>
      <p:sp>
        <p:nvSpPr>
          <p:cNvPr id="3072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0727"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0728"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30729"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30730"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30731"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30732"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sp>
        <p:nvSpPr>
          <p:cNvPr id="30733" name="Text Box 13"/>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
        <p:nvSpPr>
          <p:cNvPr id="30734" name="Text Box 14"/>
          <p:cNvSpPr txBox="1">
            <a:spLocks noChangeArrowheads="1"/>
          </p:cNvSpPr>
          <p:nvPr/>
        </p:nvSpPr>
        <p:spPr bwMode="auto">
          <a:xfrm>
            <a:off x="609600" y="35814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Saturn</a:t>
            </a:r>
          </a:p>
        </p:txBody>
      </p:sp>
      <p:sp>
        <p:nvSpPr>
          <p:cNvPr id="30736" name="Text Box 16"/>
          <p:cNvSpPr txBox="1">
            <a:spLocks noChangeArrowheads="1"/>
          </p:cNvSpPr>
          <p:nvPr/>
        </p:nvSpPr>
        <p:spPr bwMode="auto">
          <a:xfrm>
            <a:off x="609600" y="3886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Uranus</a:t>
            </a:r>
          </a:p>
        </p:txBody>
      </p:sp>
      <p:pic>
        <p:nvPicPr>
          <p:cNvPr id="30738" name="Picture 18" descr="uranus"/>
          <p:cNvPicPr>
            <a:picLocks noChangeAspect="1" noChangeArrowheads="1"/>
          </p:cNvPicPr>
          <p:nvPr/>
        </p:nvPicPr>
        <p:blipFill>
          <a:blip r:embed="rId4"/>
          <a:srcRect/>
          <a:stretch>
            <a:fillRect/>
          </a:stretch>
        </p:blipFill>
        <p:spPr bwMode="auto">
          <a:xfrm>
            <a:off x="4572000" y="2743200"/>
            <a:ext cx="3305175" cy="33051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36"/>
                                        </p:tgtEl>
                                        <p:attrNameLst>
                                          <p:attrName>style.visibility</p:attrName>
                                        </p:attrNameLst>
                                      </p:cBhvr>
                                      <p:to>
                                        <p:strVal val="visible"/>
                                      </p:to>
                                    </p:set>
                                    <p:anim calcmode="discrete" valueType="clr">
                                      <p:cBhvr override="childStyle">
                                        <p:cTn id="7" dur="80"/>
                                        <p:tgtEl>
                                          <p:spTgt spid="3073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36"/>
                                        </p:tgtEl>
                                        <p:attrNameLst>
                                          <p:attrName>fillcolor</p:attrName>
                                        </p:attrNameLst>
                                      </p:cBhvr>
                                      <p:tavLst>
                                        <p:tav tm="0">
                                          <p:val>
                                            <p:clrVal>
                                              <a:schemeClr val="accent2"/>
                                            </p:clrVal>
                                          </p:val>
                                        </p:tav>
                                        <p:tav tm="50000">
                                          <p:val>
                                            <p:clrVal>
                                              <a:schemeClr val="hlink"/>
                                            </p:clrVal>
                                          </p:val>
                                        </p:tav>
                                      </p:tavLst>
                                    </p:anim>
                                    <p:set>
                                      <p:cBhvr>
                                        <p:cTn id="9" dur="80"/>
                                        <p:tgtEl>
                                          <p:spTgt spid="30736"/>
                                        </p:tgtEl>
                                        <p:attrNameLst>
                                          <p:attrName>fill.type</p:attrName>
                                        </p:attrNameLst>
                                      </p:cBhvr>
                                      <p:to>
                                        <p:strVal val="solid"/>
                                      </p:to>
                                    </p:set>
                                  </p:childTnLst>
                                </p:cTn>
                              </p:par>
                            </p:childTnLst>
                          </p:cTn>
                        </p:par>
                        <p:par>
                          <p:cTn id="10" fill="hold">
                            <p:stCondLst>
                              <p:cond delay="28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0725"/>
                                        </p:tgtEl>
                                        <p:attrNameLst>
                                          <p:attrName>style.visibility</p:attrName>
                                        </p:attrNameLst>
                                      </p:cBhvr>
                                      <p:to>
                                        <p:strVal val="visible"/>
                                      </p:to>
                                    </p:set>
                                    <p:anim calcmode="discrete" valueType="clr">
                                      <p:cBhvr override="childStyle">
                                        <p:cTn id="13" dur="80"/>
                                        <p:tgtEl>
                                          <p:spTgt spid="3072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0725"/>
                                        </p:tgtEl>
                                        <p:attrNameLst>
                                          <p:attrName>fillcolor</p:attrName>
                                        </p:attrNameLst>
                                      </p:cBhvr>
                                      <p:tavLst>
                                        <p:tav tm="0">
                                          <p:val>
                                            <p:clrVal>
                                              <a:schemeClr val="accent2"/>
                                            </p:clrVal>
                                          </p:val>
                                        </p:tav>
                                        <p:tav tm="50000">
                                          <p:val>
                                            <p:clrVal>
                                              <a:schemeClr val="hlink"/>
                                            </p:clrVal>
                                          </p:val>
                                        </p:tav>
                                      </p:tavLst>
                                    </p:anim>
                                    <p:set>
                                      <p:cBhvr>
                                        <p:cTn id="15" dur="80"/>
                                        <p:tgtEl>
                                          <p:spTgt spid="307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P spid="3073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746"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174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174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31749" name="Rectangle 5"/>
          <p:cNvSpPr>
            <a:spLocks noChangeArrowheads="1"/>
          </p:cNvSpPr>
          <p:nvPr/>
        </p:nvSpPr>
        <p:spPr bwMode="auto">
          <a:xfrm>
            <a:off x="3810000" y="1365250"/>
            <a:ext cx="4419600" cy="1190625"/>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49,532 Km diameter</a:t>
            </a:r>
          </a:p>
          <a:p>
            <a:pPr>
              <a:buFontTx/>
              <a:buChar char="•"/>
            </a:pPr>
            <a:r>
              <a:rPr lang="en-US">
                <a:solidFill>
                  <a:schemeClr val="bg1"/>
                </a:solidFill>
                <a:latin typeface="OCR A Extended" pitchFamily="50" charset="0"/>
              </a:rPr>
              <a:t>Gas Planet – Possible Core</a:t>
            </a:r>
          </a:p>
          <a:p>
            <a:pPr>
              <a:buFontTx/>
              <a:buChar char="•"/>
            </a:pPr>
            <a:r>
              <a:rPr lang="en-US">
                <a:solidFill>
                  <a:schemeClr val="bg1"/>
                </a:solidFill>
                <a:latin typeface="OCR A Extended" pitchFamily="50" charset="0"/>
              </a:rPr>
              <a:t>Also has a “Blue Spot”</a:t>
            </a:r>
          </a:p>
          <a:p>
            <a:endParaRPr lang="en-US">
              <a:solidFill>
                <a:schemeClr val="bg1"/>
              </a:solidFill>
              <a:latin typeface="OCR A Extended" pitchFamily="50" charset="0"/>
            </a:endParaRPr>
          </a:p>
        </p:txBody>
      </p:sp>
      <p:sp>
        <p:nvSpPr>
          <p:cNvPr id="3175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1751"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1752"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31753"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31754"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31755"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31756"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sp>
        <p:nvSpPr>
          <p:cNvPr id="31757" name="Text Box 13"/>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
        <p:nvSpPr>
          <p:cNvPr id="31758" name="Text Box 14"/>
          <p:cNvSpPr txBox="1">
            <a:spLocks noChangeArrowheads="1"/>
          </p:cNvSpPr>
          <p:nvPr/>
        </p:nvSpPr>
        <p:spPr bwMode="auto">
          <a:xfrm>
            <a:off x="609600" y="35814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Saturn</a:t>
            </a:r>
          </a:p>
        </p:txBody>
      </p:sp>
      <p:sp>
        <p:nvSpPr>
          <p:cNvPr id="31759" name="Text Box 15"/>
          <p:cNvSpPr txBox="1">
            <a:spLocks noChangeArrowheads="1"/>
          </p:cNvSpPr>
          <p:nvPr/>
        </p:nvSpPr>
        <p:spPr bwMode="auto">
          <a:xfrm>
            <a:off x="609600" y="3886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Uranus</a:t>
            </a:r>
          </a:p>
        </p:txBody>
      </p:sp>
      <p:sp>
        <p:nvSpPr>
          <p:cNvPr id="31761" name="Text Box 17"/>
          <p:cNvSpPr txBox="1">
            <a:spLocks noChangeArrowheads="1"/>
          </p:cNvSpPr>
          <p:nvPr/>
        </p:nvSpPr>
        <p:spPr bwMode="auto">
          <a:xfrm>
            <a:off x="609600" y="4191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Neptune</a:t>
            </a:r>
          </a:p>
        </p:txBody>
      </p:sp>
      <p:pic>
        <p:nvPicPr>
          <p:cNvPr id="31763" name="Picture 19" descr="fullnep"/>
          <p:cNvPicPr>
            <a:picLocks noChangeAspect="1" noChangeArrowheads="1"/>
          </p:cNvPicPr>
          <p:nvPr/>
        </p:nvPicPr>
        <p:blipFill>
          <a:blip r:embed="rId4"/>
          <a:srcRect/>
          <a:stretch>
            <a:fillRect/>
          </a:stretch>
        </p:blipFill>
        <p:spPr bwMode="auto">
          <a:xfrm>
            <a:off x="4267200" y="2438400"/>
            <a:ext cx="3733800" cy="3733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1761"/>
                                        </p:tgtEl>
                                        <p:attrNameLst>
                                          <p:attrName>style.visibility</p:attrName>
                                        </p:attrNameLst>
                                      </p:cBhvr>
                                      <p:to>
                                        <p:strVal val="visible"/>
                                      </p:to>
                                    </p:set>
                                    <p:anim calcmode="discrete" valueType="clr">
                                      <p:cBhvr override="childStyle">
                                        <p:cTn id="7" dur="80"/>
                                        <p:tgtEl>
                                          <p:spTgt spid="3176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1761"/>
                                        </p:tgtEl>
                                        <p:attrNameLst>
                                          <p:attrName>fillcolor</p:attrName>
                                        </p:attrNameLst>
                                      </p:cBhvr>
                                      <p:tavLst>
                                        <p:tav tm="0">
                                          <p:val>
                                            <p:clrVal>
                                              <a:schemeClr val="accent2"/>
                                            </p:clrVal>
                                          </p:val>
                                        </p:tav>
                                        <p:tav tm="50000">
                                          <p:val>
                                            <p:clrVal>
                                              <a:schemeClr val="hlink"/>
                                            </p:clrVal>
                                          </p:val>
                                        </p:tav>
                                      </p:tavLst>
                                    </p:anim>
                                    <p:set>
                                      <p:cBhvr>
                                        <p:cTn id="9" dur="80"/>
                                        <p:tgtEl>
                                          <p:spTgt spid="31761"/>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1749"/>
                                        </p:tgtEl>
                                        <p:attrNameLst>
                                          <p:attrName>style.visibility</p:attrName>
                                        </p:attrNameLst>
                                      </p:cBhvr>
                                      <p:to>
                                        <p:strVal val="visible"/>
                                      </p:to>
                                    </p:set>
                                    <p:anim calcmode="discrete" valueType="clr">
                                      <p:cBhvr override="childStyle">
                                        <p:cTn id="13" dur="80"/>
                                        <p:tgtEl>
                                          <p:spTgt spid="3174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1749"/>
                                        </p:tgtEl>
                                        <p:attrNameLst>
                                          <p:attrName>fillcolor</p:attrName>
                                        </p:attrNameLst>
                                      </p:cBhvr>
                                      <p:tavLst>
                                        <p:tav tm="0">
                                          <p:val>
                                            <p:clrVal>
                                              <a:schemeClr val="accent2"/>
                                            </p:clrVal>
                                          </p:val>
                                        </p:tav>
                                        <p:tav tm="50000">
                                          <p:val>
                                            <p:clrVal>
                                              <a:schemeClr val="hlink"/>
                                            </p:clrVal>
                                          </p:val>
                                        </p:tav>
                                      </p:tavLst>
                                    </p:anim>
                                    <p:set>
                                      <p:cBhvr>
                                        <p:cTn id="15" dur="80"/>
                                        <p:tgtEl>
                                          <p:spTgt spid="3174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P spid="3176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2771"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32772"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32773"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2,274 Km diameter</a:t>
            </a:r>
          </a:p>
          <a:p>
            <a:pPr>
              <a:buFontTx/>
              <a:buChar char="•"/>
            </a:pPr>
            <a:r>
              <a:rPr lang="en-US">
                <a:solidFill>
                  <a:schemeClr val="bg1"/>
                </a:solidFill>
                <a:latin typeface="OCR A Extended" pitchFamily="50" charset="0"/>
              </a:rPr>
              <a:t>Smallest Planet</a:t>
            </a:r>
          </a:p>
          <a:p>
            <a:pPr>
              <a:buFontTx/>
              <a:buChar char="•"/>
            </a:pPr>
            <a:r>
              <a:rPr lang="en-US">
                <a:solidFill>
                  <a:schemeClr val="bg1"/>
                </a:solidFill>
                <a:latin typeface="OCR A Extended" pitchFamily="50" charset="0"/>
              </a:rPr>
              <a:t>Planet to Moon ratio similar to Earth</a:t>
            </a:r>
          </a:p>
          <a:p>
            <a:endParaRPr lang="en-US">
              <a:solidFill>
                <a:schemeClr val="bg1"/>
              </a:solidFill>
              <a:latin typeface="OCR A Extended" pitchFamily="50" charset="0"/>
            </a:endParaRPr>
          </a:p>
        </p:txBody>
      </p:sp>
      <p:sp>
        <p:nvSpPr>
          <p:cNvPr id="32774"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2775"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2776"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32777"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32778"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32779"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32780"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sp>
        <p:nvSpPr>
          <p:cNvPr id="32781" name="Text Box 13"/>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
        <p:nvSpPr>
          <p:cNvPr id="32782" name="Text Box 14"/>
          <p:cNvSpPr txBox="1">
            <a:spLocks noChangeArrowheads="1"/>
          </p:cNvSpPr>
          <p:nvPr/>
        </p:nvSpPr>
        <p:spPr bwMode="auto">
          <a:xfrm>
            <a:off x="609600" y="35814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Saturn</a:t>
            </a:r>
          </a:p>
        </p:txBody>
      </p:sp>
      <p:sp>
        <p:nvSpPr>
          <p:cNvPr id="32783" name="Text Box 15"/>
          <p:cNvSpPr txBox="1">
            <a:spLocks noChangeArrowheads="1"/>
          </p:cNvSpPr>
          <p:nvPr/>
        </p:nvSpPr>
        <p:spPr bwMode="auto">
          <a:xfrm>
            <a:off x="609600" y="3886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Uranus</a:t>
            </a:r>
          </a:p>
        </p:txBody>
      </p:sp>
      <p:sp>
        <p:nvSpPr>
          <p:cNvPr id="32784" name="Text Box 16"/>
          <p:cNvSpPr txBox="1">
            <a:spLocks noChangeArrowheads="1"/>
          </p:cNvSpPr>
          <p:nvPr/>
        </p:nvSpPr>
        <p:spPr bwMode="auto">
          <a:xfrm>
            <a:off x="609600" y="4191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Neptune</a:t>
            </a:r>
          </a:p>
        </p:txBody>
      </p:sp>
      <p:sp>
        <p:nvSpPr>
          <p:cNvPr id="32786" name="Text Box 18"/>
          <p:cNvSpPr txBox="1">
            <a:spLocks noChangeArrowheads="1"/>
          </p:cNvSpPr>
          <p:nvPr/>
        </p:nvSpPr>
        <p:spPr bwMode="auto">
          <a:xfrm>
            <a:off x="609600" y="4495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Pluto</a:t>
            </a:r>
          </a:p>
        </p:txBody>
      </p:sp>
      <p:pic>
        <p:nvPicPr>
          <p:cNvPr id="32788" name="Picture 20" descr="Pluto"/>
          <p:cNvPicPr>
            <a:picLocks noChangeAspect="1" noChangeArrowheads="1"/>
          </p:cNvPicPr>
          <p:nvPr/>
        </p:nvPicPr>
        <p:blipFill>
          <a:blip r:embed="rId4"/>
          <a:srcRect/>
          <a:stretch>
            <a:fillRect/>
          </a:stretch>
        </p:blipFill>
        <p:spPr bwMode="auto">
          <a:xfrm>
            <a:off x="4876800" y="3429000"/>
            <a:ext cx="1981200" cy="1981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2786"/>
                                        </p:tgtEl>
                                        <p:attrNameLst>
                                          <p:attrName>style.visibility</p:attrName>
                                        </p:attrNameLst>
                                      </p:cBhvr>
                                      <p:to>
                                        <p:strVal val="visible"/>
                                      </p:to>
                                    </p:set>
                                    <p:anim calcmode="discrete" valueType="clr">
                                      <p:cBhvr override="childStyle">
                                        <p:cTn id="7" dur="80"/>
                                        <p:tgtEl>
                                          <p:spTgt spid="3278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2786"/>
                                        </p:tgtEl>
                                        <p:attrNameLst>
                                          <p:attrName>fillcolor</p:attrName>
                                        </p:attrNameLst>
                                      </p:cBhvr>
                                      <p:tavLst>
                                        <p:tav tm="0">
                                          <p:val>
                                            <p:clrVal>
                                              <a:schemeClr val="accent2"/>
                                            </p:clrVal>
                                          </p:val>
                                        </p:tav>
                                        <p:tav tm="50000">
                                          <p:val>
                                            <p:clrVal>
                                              <a:schemeClr val="hlink"/>
                                            </p:clrVal>
                                          </p:val>
                                        </p:tav>
                                      </p:tavLst>
                                    </p:anim>
                                    <p:set>
                                      <p:cBhvr>
                                        <p:cTn id="9" dur="80"/>
                                        <p:tgtEl>
                                          <p:spTgt spid="32786"/>
                                        </p:tgtEl>
                                        <p:attrNameLst>
                                          <p:attrName>fill.type</p:attrName>
                                        </p:attrNameLst>
                                      </p:cBhvr>
                                      <p:to>
                                        <p:strVal val="solid"/>
                                      </p:to>
                                    </p:set>
                                  </p:childTnLst>
                                </p:cTn>
                              </p:par>
                            </p:childTnLst>
                          </p:cTn>
                        </p:par>
                        <p:par>
                          <p:cTn id="10" fill="hold">
                            <p:stCondLst>
                              <p:cond delay="2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2773"/>
                                        </p:tgtEl>
                                        <p:attrNameLst>
                                          <p:attrName>style.visibility</p:attrName>
                                        </p:attrNameLst>
                                      </p:cBhvr>
                                      <p:to>
                                        <p:strVal val="visible"/>
                                      </p:to>
                                    </p:set>
                                    <p:anim calcmode="discrete" valueType="clr">
                                      <p:cBhvr override="childStyle">
                                        <p:cTn id="13" dur="80"/>
                                        <p:tgtEl>
                                          <p:spTgt spid="3277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2773"/>
                                        </p:tgtEl>
                                        <p:attrNameLst>
                                          <p:attrName>fillcolor</p:attrName>
                                        </p:attrNameLst>
                                      </p:cBhvr>
                                      <p:tavLst>
                                        <p:tav tm="0">
                                          <p:val>
                                            <p:clrVal>
                                              <a:schemeClr val="accent2"/>
                                            </p:clrVal>
                                          </p:val>
                                        </p:tav>
                                        <p:tav tm="50000">
                                          <p:val>
                                            <p:clrVal>
                                              <a:schemeClr val="hlink"/>
                                            </p:clrVal>
                                          </p:val>
                                        </p:tav>
                                      </p:tavLst>
                                    </p:anim>
                                    <p:set>
                                      <p:cBhvr>
                                        <p:cTn id="15" dur="80"/>
                                        <p:tgtEl>
                                          <p:spTgt spid="3277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P spid="3278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1987" name="Text Box 3"/>
          <p:cNvSpPr txBox="1">
            <a:spLocks noChangeArrowheads="1"/>
          </p:cNvSpPr>
          <p:nvPr/>
        </p:nvSpPr>
        <p:spPr bwMode="auto">
          <a:xfrm>
            <a:off x="685800" y="228600"/>
            <a:ext cx="31305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Our Solar System</a:t>
            </a:r>
          </a:p>
        </p:txBody>
      </p:sp>
      <p:sp>
        <p:nvSpPr>
          <p:cNvPr id="4198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Overview</a:t>
            </a:r>
          </a:p>
        </p:txBody>
      </p:sp>
      <p:sp>
        <p:nvSpPr>
          <p:cNvPr id="41989" name="Rectangle 5"/>
          <p:cNvSpPr>
            <a:spLocks noChangeArrowheads="1"/>
          </p:cNvSpPr>
          <p:nvPr/>
        </p:nvSpPr>
        <p:spPr bwMode="auto">
          <a:xfrm>
            <a:off x="3810000" y="1228725"/>
            <a:ext cx="4419600" cy="1465263"/>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Unknown - diameter</a:t>
            </a:r>
          </a:p>
          <a:p>
            <a:pPr>
              <a:buFontTx/>
              <a:buChar char="•"/>
            </a:pPr>
            <a:r>
              <a:rPr lang="en-US">
                <a:solidFill>
                  <a:schemeClr val="bg1"/>
                </a:solidFill>
                <a:latin typeface="OCR A Extended" pitchFamily="50" charset="0"/>
              </a:rPr>
              <a:t>Larger than Pluto</a:t>
            </a:r>
          </a:p>
          <a:p>
            <a:pPr>
              <a:buFontTx/>
              <a:buChar char="•"/>
            </a:pPr>
            <a:r>
              <a:rPr lang="en-US">
                <a:solidFill>
                  <a:schemeClr val="bg1"/>
                </a:solidFill>
                <a:latin typeface="OCR A Extended" pitchFamily="50" charset="0"/>
              </a:rPr>
              <a:t>nearly 100 times the </a:t>
            </a:r>
            <a:r>
              <a:rPr lang="en-US">
                <a:solidFill>
                  <a:schemeClr val="bg1"/>
                </a:solidFill>
                <a:latin typeface="OCR A Extended" pitchFamily="50" charset="0"/>
                <a:hlinkClick r:id="rId3"/>
              </a:rPr>
              <a:t>Earth-Sun distance</a:t>
            </a:r>
            <a:r>
              <a:rPr lang="en-US">
                <a:solidFill>
                  <a:schemeClr val="bg1"/>
                </a:solidFill>
                <a:latin typeface="OCR A Extended" pitchFamily="50" charset="0"/>
              </a:rPr>
              <a:t> -- over twice the average Pluto-Sun distance </a:t>
            </a:r>
          </a:p>
        </p:txBody>
      </p:sp>
      <p:sp>
        <p:nvSpPr>
          <p:cNvPr id="4199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41991"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41992" name="Text Box 8"/>
          <p:cNvSpPr txBox="1">
            <a:spLocks noChangeArrowheads="1"/>
          </p:cNvSpPr>
          <p:nvPr/>
        </p:nvSpPr>
        <p:spPr bwMode="auto">
          <a:xfrm>
            <a:off x="609600" y="1371600"/>
            <a:ext cx="7086600" cy="82232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The Sun (Our</a:t>
            </a:r>
            <a:br>
              <a:rPr lang="en-US" sz="2400" b="1">
                <a:solidFill>
                  <a:srgbClr val="FFFF66"/>
                </a:solidFill>
                <a:latin typeface="OCR A Extended" pitchFamily="50" charset="0"/>
              </a:rPr>
            </a:br>
            <a:r>
              <a:rPr lang="en-US" sz="2400" b="1">
                <a:solidFill>
                  <a:srgbClr val="FFFF66"/>
                </a:solidFill>
                <a:latin typeface="OCR A Extended" pitchFamily="50" charset="0"/>
              </a:rPr>
              <a:t>   Local Star)</a:t>
            </a:r>
          </a:p>
        </p:txBody>
      </p:sp>
      <p:sp>
        <p:nvSpPr>
          <p:cNvPr id="41993" name="Text Box 9"/>
          <p:cNvSpPr txBox="1">
            <a:spLocks noChangeArrowheads="1"/>
          </p:cNvSpPr>
          <p:nvPr/>
        </p:nvSpPr>
        <p:spPr bwMode="auto">
          <a:xfrm>
            <a:off x="609600" y="2073275"/>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Mercury</a:t>
            </a:r>
          </a:p>
        </p:txBody>
      </p:sp>
      <p:sp>
        <p:nvSpPr>
          <p:cNvPr id="41994" name="Text Box 10"/>
          <p:cNvSpPr txBox="1">
            <a:spLocks noChangeArrowheads="1"/>
          </p:cNvSpPr>
          <p:nvPr/>
        </p:nvSpPr>
        <p:spPr bwMode="auto">
          <a:xfrm>
            <a:off x="609600" y="2362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Venus</a:t>
            </a:r>
          </a:p>
        </p:txBody>
      </p:sp>
      <p:sp>
        <p:nvSpPr>
          <p:cNvPr id="41995" name="Text Box 11"/>
          <p:cNvSpPr txBox="1">
            <a:spLocks noChangeArrowheads="1"/>
          </p:cNvSpPr>
          <p:nvPr/>
        </p:nvSpPr>
        <p:spPr bwMode="auto">
          <a:xfrm>
            <a:off x="609600" y="2667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Earth</a:t>
            </a:r>
          </a:p>
        </p:txBody>
      </p:sp>
      <p:sp>
        <p:nvSpPr>
          <p:cNvPr id="41996" name="Text Box 12"/>
          <p:cNvSpPr txBox="1">
            <a:spLocks noChangeArrowheads="1"/>
          </p:cNvSpPr>
          <p:nvPr/>
        </p:nvSpPr>
        <p:spPr bwMode="auto">
          <a:xfrm>
            <a:off x="609600" y="2971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Mars</a:t>
            </a:r>
          </a:p>
        </p:txBody>
      </p:sp>
      <p:sp>
        <p:nvSpPr>
          <p:cNvPr id="41997" name="Text Box 13"/>
          <p:cNvSpPr txBox="1">
            <a:spLocks noChangeArrowheads="1"/>
          </p:cNvSpPr>
          <p:nvPr/>
        </p:nvSpPr>
        <p:spPr bwMode="auto">
          <a:xfrm>
            <a:off x="609600" y="3276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a:t>
            </a:r>
          </a:p>
        </p:txBody>
      </p:sp>
      <p:sp>
        <p:nvSpPr>
          <p:cNvPr id="41998" name="Text Box 14"/>
          <p:cNvSpPr txBox="1">
            <a:spLocks noChangeArrowheads="1"/>
          </p:cNvSpPr>
          <p:nvPr/>
        </p:nvSpPr>
        <p:spPr bwMode="auto">
          <a:xfrm>
            <a:off x="609600" y="35814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Saturn</a:t>
            </a:r>
          </a:p>
        </p:txBody>
      </p:sp>
      <p:sp>
        <p:nvSpPr>
          <p:cNvPr id="41999" name="Text Box 15"/>
          <p:cNvSpPr txBox="1">
            <a:spLocks noChangeArrowheads="1"/>
          </p:cNvSpPr>
          <p:nvPr/>
        </p:nvSpPr>
        <p:spPr bwMode="auto">
          <a:xfrm>
            <a:off x="609600" y="38862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Uranus</a:t>
            </a:r>
          </a:p>
        </p:txBody>
      </p:sp>
      <p:sp>
        <p:nvSpPr>
          <p:cNvPr id="42000" name="Text Box 16"/>
          <p:cNvSpPr txBox="1">
            <a:spLocks noChangeArrowheads="1"/>
          </p:cNvSpPr>
          <p:nvPr/>
        </p:nvSpPr>
        <p:spPr bwMode="auto">
          <a:xfrm>
            <a:off x="609600" y="41910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Neptune</a:t>
            </a:r>
          </a:p>
        </p:txBody>
      </p:sp>
      <p:sp>
        <p:nvSpPr>
          <p:cNvPr id="42001" name="Text Box 17"/>
          <p:cNvSpPr txBox="1">
            <a:spLocks noChangeArrowheads="1"/>
          </p:cNvSpPr>
          <p:nvPr/>
        </p:nvSpPr>
        <p:spPr bwMode="auto">
          <a:xfrm>
            <a:off x="609600" y="4495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Pluto</a:t>
            </a:r>
          </a:p>
        </p:txBody>
      </p:sp>
      <p:pic>
        <p:nvPicPr>
          <p:cNvPr id="42004" name="Picture 20" descr="See Explanation.  Clicking on the picture will download&#10; the highest resolution version available.">
            <a:hlinkClick r:id="rId5"/>
          </p:cNvPr>
          <p:cNvPicPr>
            <a:picLocks noChangeAspect="1" noChangeArrowheads="1"/>
          </p:cNvPicPr>
          <p:nvPr/>
        </p:nvPicPr>
        <p:blipFill>
          <a:blip r:embed="rId6"/>
          <a:srcRect/>
          <a:stretch>
            <a:fillRect/>
          </a:stretch>
        </p:blipFill>
        <p:spPr bwMode="auto">
          <a:xfrm>
            <a:off x="3886200" y="2819400"/>
            <a:ext cx="4343400" cy="3257550"/>
          </a:xfrm>
          <a:prstGeom prst="rect">
            <a:avLst/>
          </a:prstGeom>
          <a:noFill/>
        </p:spPr>
      </p:pic>
      <p:sp>
        <p:nvSpPr>
          <p:cNvPr id="42005" name="Text Box 21"/>
          <p:cNvSpPr txBox="1">
            <a:spLocks noChangeArrowheads="1"/>
          </p:cNvSpPr>
          <p:nvPr/>
        </p:nvSpPr>
        <p:spPr bwMode="auto">
          <a:xfrm>
            <a:off x="609600" y="4800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2001"/>
                                        </p:tgtEl>
                                        <p:attrNameLst>
                                          <p:attrName>style.visibility</p:attrName>
                                        </p:attrNameLst>
                                      </p:cBhvr>
                                      <p:to>
                                        <p:strVal val="visible"/>
                                      </p:to>
                                    </p:set>
                                    <p:anim calcmode="discrete" valueType="clr">
                                      <p:cBhvr override="childStyle">
                                        <p:cTn id="7" dur="80"/>
                                        <p:tgtEl>
                                          <p:spTgt spid="4200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2001"/>
                                        </p:tgtEl>
                                        <p:attrNameLst>
                                          <p:attrName>fillcolor</p:attrName>
                                        </p:attrNameLst>
                                      </p:cBhvr>
                                      <p:tavLst>
                                        <p:tav tm="0">
                                          <p:val>
                                            <p:clrVal>
                                              <a:schemeClr val="accent2"/>
                                            </p:clrVal>
                                          </p:val>
                                        </p:tav>
                                        <p:tav tm="50000">
                                          <p:val>
                                            <p:clrVal>
                                              <a:schemeClr val="hlink"/>
                                            </p:clrVal>
                                          </p:val>
                                        </p:tav>
                                      </p:tavLst>
                                    </p:anim>
                                    <p:set>
                                      <p:cBhvr>
                                        <p:cTn id="9" dur="80"/>
                                        <p:tgtEl>
                                          <p:spTgt spid="42001"/>
                                        </p:tgtEl>
                                        <p:attrNameLst>
                                          <p:attrName>fill.type</p:attrName>
                                        </p:attrNameLst>
                                      </p:cBhvr>
                                      <p:to>
                                        <p:strVal val="solid"/>
                                      </p:to>
                                    </p:set>
                                  </p:childTnLst>
                                </p:cTn>
                              </p:par>
                            </p:childTnLst>
                          </p:cTn>
                        </p:par>
                        <p:par>
                          <p:cTn id="10" fill="hold">
                            <p:stCondLst>
                              <p:cond delay="2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1989"/>
                                        </p:tgtEl>
                                        <p:attrNameLst>
                                          <p:attrName>style.visibility</p:attrName>
                                        </p:attrNameLst>
                                      </p:cBhvr>
                                      <p:to>
                                        <p:strVal val="visible"/>
                                      </p:to>
                                    </p:set>
                                    <p:anim calcmode="discrete" valueType="clr">
                                      <p:cBhvr override="childStyle">
                                        <p:cTn id="13"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1989"/>
                                        </p:tgtEl>
                                        <p:attrNameLst>
                                          <p:attrName>fillcolor</p:attrName>
                                        </p:attrNameLst>
                                      </p:cBhvr>
                                      <p:tavLst>
                                        <p:tav tm="0">
                                          <p:val>
                                            <p:clrVal>
                                              <a:schemeClr val="accent2"/>
                                            </p:clrVal>
                                          </p:val>
                                        </p:tav>
                                        <p:tav tm="50000">
                                          <p:val>
                                            <p:clrVal>
                                              <a:schemeClr val="hlink"/>
                                            </p:clrVal>
                                          </p:val>
                                        </p:tav>
                                      </p:tavLst>
                                    </p:anim>
                                    <p:set>
                                      <p:cBhvr>
                                        <p:cTn id="15" dur="80"/>
                                        <p:tgtEl>
                                          <p:spTgt spid="41989"/>
                                        </p:tgtEl>
                                        <p:attrNameLst>
                                          <p:attrName>fill.type</p:attrName>
                                        </p:attrNameLst>
                                      </p:cBhvr>
                                      <p:to>
                                        <p:strVal val="solid"/>
                                      </p:to>
                                    </p:set>
                                  </p:childTnLst>
                                </p:cTn>
                              </p:par>
                            </p:childTnLst>
                          </p:cTn>
                        </p:par>
                        <p:par>
                          <p:cTn id="16" fill="hold">
                            <p:stCondLst>
                              <p:cond delay="44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2005"/>
                                        </p:tgtEl>
                                        <p:attrNameLst>
                                          <p:attrName>style.visibility</p:attrName>
                                        </p:attrNameLst>
                                      </p:cBhvr>
                                      <p:to>
                                        <p:strVal val="visible"/>
                                      </p:to>
                                    </p:set>
                                    <p:anim calcmode="discrete" valueType="clr">
                                      <p:cBhvr override="childStyle">
                                        <p:cTn id="19" dur="80"/>
                                        <p:tgtEl>
                                          <p:spTgt spid="4200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2005"/>
                                        </p:tgtEl>
                                        <p:attrNameLst>
                                          <p:attrName>fillcolor</p:attrName>
                                        </p:attrNameLst>
                                      </p:cBhvr>
                                      <p:tavLst>
                                        <p:tav tm="0">
                                          <p:val>
                                            <p:clrVal>
                                              <a:schemeClr val="accent2"/>
                                            </p:clrVal>
                                          </p:val>
                                        </p:tav>
                                        <p:tav tm="50000">
                                          <p:val>
                                            <p:clrVal>
                                              <a:schemeClr val="hlink"/>
                                            </p:clrVal>
                                          </p:val>
                                        </p:tav>
                                      </p:tavLst>
                                    </p:anim>
                                    <p:set>
                                      <p:cBhvr>
                                        <p:cTn id="21" dur="80"/>
                                        <p:tgtEl>
                                          <p:spTgt spid="420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P spid="42001" grpId="0"/>
      <p:bldP spid="4200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794"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3795"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3796"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3797" name="Rectangle 5"/>
          <p:cNvSpPr>
            <a:spLocks noChangeArrowheads="1"/>
          </p:cNvSpPr>
          <p:nvPr/>
        </p:nvSpPr>
        <p:spPr bwMode="auto">
          <a:xfrm>
            <a:off x="3810000" y="955675"/>
            <a:ext cx="4419600" cy="2014538"/>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“Island Universes”</a:t>
            </a:r>
          </a:p>
          <a:p>
            <a:pPr>
              <a:buFontTx/>
              <a:buChar char="•"/>
            </a:pPr>
            <a:r>
              <a:rPr lang="en-US">
                <a:solidFill>
                  <a:schemeClr val="bg1"/>
                </a:solidFill>
                <a:latin typeface="OCR A Extended" pitchFamily="50" charset="0"/>
              </a:rPr>
              <a:t>Billions of stars and possible Planets</a:t>
            </a:r>
          </a:p>
          <a:p>
            <a:pPr>
              <a:buFontTx/>
              <a:buChar char="•"/>
            </a:pPr>
            <a:r>
              <a:rPr lang="en-US">
                <a:solidFill>
                  <a:schemeClr val="bg1"/>
                </a:solidFill>
                <a:latin typeface="OCR A Extended" pitchFamily="50" charset="0"/>
              </a:rPr>
              <a:t>Billions of Galaxies</a:t>
            </a:r>
          </a:p>
          <a:p>
            <a:pPr>
              <a:buFontTx/>
              <a:buChar char="•"/>
            </a:pPr>
            <a:r>
              <a:rPr lang="en-US">
                <a:solidFill>
                  <a:schemeClr val="bg1"/>
                </a:solidFill>
                <a:latin typeface="OCR A Extended" pitchFamily="50" charset="0"/>
              </a:rPr>
              <a:t>Milky Way is Our Galaxy</a:t>
            </a:r>
          </a:p>
          <a:p>
            <a:endParaRPr lang="en-US">
              <a:solidFill>
                <a:schemeClr val="bg1"/>
              </a:solidFill>
              <a:latin typeface="OCR A Extended" pitchFamily="50" charset="0"/>
            </a:endParaRPr>
          </a:p>
          <a:p>
            <a:endParaRPr lang="en-US">
              <a:solidFill>
                <a:schemeClr val="bg1"/>
              </a:solidFill>
              <a:latin typeface="OCR A Extended" pitchFamily="50" charset="0"/>
            </a:endParaRPr>
          </a:p>
        </p:txBody>
      </p:sp>
      <p:sp>
        <p:nvSpPr>
          <p:cNvPr id="33798"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3799"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pic>
        <p:nvPicPr>
          <p:cNvPr id="33803" name="Picture 11" descr="M104_05082005B_SHAMILTON"/>
          <p:cNvPicPr>
            <a:picLocks noChangeAspect="1" noChangeArrowheads="1"/>
          </p:cNvPicPr>
          <p:nvPr/>
        </p:nvPicPr>
        <p:blipFill>
          <a:blip r:embed="rId4" cstate="print">
            <a:lum bright="84000" contrast="90000"/>
          </a:blip>
          <a:srcRect/>
          <a:stretch>
            <a:fillRect/>
          </a:stretch>
        </p:blipFill>
        <p:spPr bwMode="auto">
          <a:xfrm>
            <a:off x="3505200" y="3657600"/>
            <a:ext cx="2819400" cy="1968500"/>
          </a:xfrm>
          <a:prstGeom prst="rect">
            <a:avLst/>
          </a:prstGeom>
          <a:noFill/>
        </p:spPr>
      </p:pic>
      <p:pic>
        <p:nvPicPr>
          <p:cNvPr id="33804" name="Picture 12" descr="M31_10092004M_SHAMILTON"/>
          <p:cNvPicPr>
            <a:picLocks noChangeAspect="1" noChangeArrowheads="1"/>
          </p:cNvPicPr>
          <p:nvPr/>
        </p:nvPicPr>
        <p:blipFill>
          <a:blip r:embed="rId5" cstate="print"/>
          <a:srcRect/>
          <a:stretch>
            <a:fillRect/>
          </a:stretch>
        </p:blipFill>
        <p:spPr bwMode="auto">
          <a:xfrm>
            <a:off x="6629400" y="3505200"/>
            <a:ext cx="2081213" cy="21669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795"/>
                                        </p:tgtEl>
                                        <p:attrNameLst>
                                          <p:attrName>style.visibility</p:attrName>
                                        </p:attrNameLst>
                                      </p:cBhvr>
                                      <p:to>
                                        <p:strVal val="visible"/>
                                      </p:to>
                                    </p:set>
                                    <p:anim calcmode="discrete" valueType="clr">
                                      <p:cBhvr override="childStyle">
                                        <p:cTn id="7" dur="80"/>
                                        <p:tgtEl>
                                          <p:spTgt spid="337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795"/>
                                        </p:tgtEl>
                                        <p:attrNameLst>
                                          <p:attrName>fillcolor</p:attrName>
                                        </p:attrNameLst>
                                      </p:cBhvr>
                                      <p:tavLst>
                                        <p:tav tm="0">
                                          <p:val>
                                            <p:clrVal>
                                              <a:schemeClr val="accent2"/>
                                            </p:clrVal>
                                          </p:val>
                                        </p:tav>
                                        <p:tav tm="50000">
                                          <p:val>
                                            <p:clrVal>
                                              <a:schemeClr val="hlink"/>
                                            </p:clrVal>
                                          </p:val>
                                        </p:tav>
                                      </p:tavLst>
                                    </p:anim>
                                    <p:set>
                                      <p:cBhvr>
                                        <p:cTn id="9" dur="80"/>
                                        <p:tgtEl>
                                          <p:spTgt spid="33795"/>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3796"/>
                                        </p:tgtEl>
                                        <p:attrNameLst>
                                          <p:attrName>style.visibility</p:attrName>
                                        </p:attrNameLst>
                                      </p:cBhvr>
                                      <p:to>
                                        <p:strVal val="visible"/>
                                      </p:to>
                                    </p:set>
                                    <p:anim calcmode="discrete" valueType="clr">
                                      <p:cBhvr override="childStyle">
                                        <p:cTn id="13" dur="80"/>
                                        <p:tgtEl>
                                          <p:spTgt spid="337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3796"/>
                                        </p:tgtEl>
                                        <p:attrNameLst>
                                          <p:attrName>fillcolor</p:attrName>
                                        </p:attrNameLst>
                                      </p:cBhvr>
                                      <p:tavLst>
                                        <p:tav tm="0">
                                          <p:val>
                                            <p:clrVal>
                                              <a:schemeClr val="accent2"/>
                                            </p:clrVal>
                                          </p:val>
                                        </p:tav>
                                        <p:tav tm="50000">
                                          <p:val>
                                            <p:clrVal>
                                              <a:schemeClr val="hlink"/>
                                            </p:clrVal>
                                          </p:val>
                                        </p:tav>
                                      </p:tavLst>
                                    </p:anim>
                                    <p:set>
                                      <p:cBhvr>
                                        <p:cTn id="15" dur="80"/>
                                        <p:tgtEl>
                                          <p:spTgt spid="33796"/>
                                        </p:tgtEl>
                                        <p:attrNameLst>
                                          <p:attrName>fill.type</p:attrName>
                                        </p:attrNameLst>
                                      </p:cBhvr>
                                      <p:to>
                                        <p:strVal val="solid"/>
                                      </p:to>
                                    </p:set>
                                  </p:childTnLst>
                                </p:cTn>
                              </p:par>
                            </p:childTnLst>
                          </p:cTn>
                        </p:par>
                        <p:par>
                          <p:cTn id="16" fill="hold">
                            <p:stCondLst>
                              <p:cond delay="76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33797"/>
                                        </p:tgtEl>
                                        <p:attrNameLst>
                                          <p:attrName>style.visibility</p:attrName>
                                        </p:attrNameLst>
                                      </p:cBhvr>
                                      <p:to>
                                        <p:strVal val="visible"/>
                                      </p:to>
                                    </p:set>
                                    <p:anim calcmode="discrete" valueType="clr">
                                      <p:cBhvr override="childStyle">
                                        <p:cTn id="19" dur="80"/>
                                        <p:tgtEl>
                                          <p:spTgt spid="3379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3797"/>
                                        </p:tgtEl>
                                        <p:attrNameLst>
                                          <p:attrName>fillcolor</p:attrName>
                                        </p:attrNameLst>
                                      </p:cBhvr>
                                      <p:tavLst>
                                        <p:tav tm="0">
                                          <p:val>
                                            <p:clrVal>
                                              <a:schemeClr val="accent2"/>
                                            </p:clrVal>
                                          </p:val>
                                        </p:tav>
                                        <p:tav tm="50000">
                                          <p:val>
                                            <p:clrVal>
                                              <a:schemeClr val="hlink"/>
                                            </p:clrVal>
                                          </p:val>
                                        </p:tav>
                                      </p:tavLst>
                                    </p:anim>
                                    <p:set>
                                      <p:cBhvr>
                                        <p:cTn id="21" dur="80"/>
                                        <p:tgtEl>
                                          <p:spTgt spid="337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33796" grpId="0"/>
      <p:bldP spid="3379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818"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4819"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4820"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4821" name="Rectangle 5"/>
          <p:cNvSpPr>
            <a:spLocks noChangeArrowheads="1"/>
          </p:cNvSpPr>
          <p:nvPr/>
        </p:nvSpPr>
        <p:spPr bwMode="auto">
          <a:xfrm>
            <a:off x="3810000" y="1095375"/>
            <a:ext cx="4419600" cy="1739900"/>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Gas Clouds</a:t>
            </a:r>
          </a:p>
          <a:p>
            <a:pPr>
              <a:buFontTx/>
              <a:buChar char="•"/>
            </a:pPr>
            <a:r>
              <a:rPr lang="en-US">
                <a:solidFill>
                  <a:schemeClr val="bg1"/>
                </a:solidFill>
                <a:latin typeface="OCR A Extended" pitchFamily="50" charset="0"/>
              </a:rPr>
              <a:t>Emission, Reflection, Planetary</a:t>
            </a:r>
          </a:p>
          <a:p>
            <a:pPr>
              <a:buFontTx/>
              <a:buChar char="•"/>
            </a:pPr>
            <a:r>
              <a:rPr lang="en-US">
                <a:solidFill>
                  <a:schemeClr val="bg1"/>
                </a:solidFill>
                <a:latin typeface="OCR A Extended" pitchFamily="50" charset="0"/>
              </a:rPr>
              <a:t>All we can see are within our Galaxy</a:t>
            </a:r>
          </a:p>
          <a:p>
            <a:endParaRPr lang="en-US">
              <a:solidFill>
                <a:schemeClr val="bg1"/>
              </a:solidFill>
              <a:latin typeface="OCR A Extended" pitchFamily="50" charset="0"/>
            </a:endParaRPr>
          </a:p>
        </p:txBody>
      </p:sp>
      <p:sp>
        <p:nvSpPr>
          <p:cNvPr id="34822"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4823"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4826" name="Text Box 10"/>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pic>
        <p:nvPicPr>
          <p:cNvPr id="34830" name="Picture 14" descr="5885"/>
          <p:cNvPicPr>
            <a:picLocks noChangeAspect="1" noChangeArrowheads="1"/>
          </p:cNvPicPr>
          <p:nvPr/>
        </p:nvPicPr>
        <p:blipFill>
          <a:blip r:embed="rId4"/>
          <a:srcRect/>
          <a:stretch>
            <a:fillRect/>
          </a:stretch>
        </p:blipFill>
        <p:spPr bwMode="auto">
          <a:xfrm>
            <a:off x="3733800" y="2743200"/>
            <a:ext cx="4800600" cy="35575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4826"/>
                                        </p:tgtEl>
                                        <p:attrNameLst>
                                          <p:attrName>style.visibility</p:attrName>
                                        </p:attrNameLst>
                                      </p:cBhvr>
                                      <p:to>
                                        <p:strVal val="visible"/>
                                      </p:to>
                                    </p:set>
                                    <p:anim calcmode="discrete" valueType="clr">
                                      <p:cBhvr override="childStyle">
                                        <p:cTn id="7" dur="80"/>
                                        <p:tgtEl>
                                          <p:spTgt spid="3482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826"/>
                                        </p:tgtEl>
                                        <p:attrNameLst>
                                          <p:attrName>fillcolor</p:attrName>
                                        </p:attrNameLst>
                                      </p:cBhvr>
                                      <p:tavLst>
                                        <p:tav tm="0">
                                          <p:val>
                                            <p:clrVal>
                                              <a:schemeClr val="accent2"/>
                                            </p:clrVal>
                                          </p:val>
                                        </p:tav>
                                        <p:tav tm="50000">
                                          <p:val>
                                            <p:clrVal>
                                              <a:schemeClr val="hlink"/>
                                            </p:clrVal>
                                          </p:val>
                                        </p:tav>
                                      </p:tavLst>
                                    </p:anim>
                                    <p:set>
                                      <p:cBhvr>
                                        <p:cTn id="9" dur="80"/>
                                        <p:tgtEl>
                                          <p:spTgt spid="34826"/>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4821"/>
                                        </p:tgtEl>
                                        <p:attrNameLst>
                                          <p:attrName>style.visibility</p:attrName>
                                        </p:attrNameLst>
                                      </p:cBhvr>
                                      <p:to>
                                        <p:strVal val="visible"/>
                                      </p:to>
                                    </p:set>
                                    <p:anim calcmode="discrete" valueType="clr">
                                      <p:cBhvr override="childStyle">
                                        <p:cTn id="13" dur="80"/>
                                        <p:tgtEl>
                                          <p:spTgt spid="3482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4821"/>
                                        </p:tgtEl>
                                        <p:attrNameLst>
                                          <p:attrName>fillcolor</p:attrName>
                                        </p:attrNameLst>
                                      </p:cBhvr>
                                      <p:tavLst>
                                        <p:tav tm="0">
                                          <p:val>
                                            <p:clrVal>
                                              <a:schemeClr val="accent2"/>
                                            </p:clrVal>
                                          </p:val>
                                        </p:tav>
                                        <p:tav tm="50000">
                                          <p:val>
                                            <p:clrVal>
                                              <a:schemeClr val="hlink"/>
                                            </p:clrVal>
                                          </p:val>
                                        </p:tav>
                                      </p:tavLst>
                                    </p:anim>
                                    <p:set>
                                      <p:cBhvr>
                                        <p:cTn id="15" dur="80"/>
                                        <p:tgtEl>
                                          <p:spTgt spid="348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6"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5843"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5844"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5845" name="Rectangle 5"/>
          <p:cNvSpPr>
            <a:spLocks noChangeArrowheads="1"/>
          </p:cNvSpPr>
          <p:nvPr/>
        </p:nvSpPr>
        <p:spPr bwMode="auto">
          <a:xfrm>
            <a:off x="3810000" y="1233488"/>
            <a:ext cx="4419600" cy="1465262"/>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Gas Clouds</a:t>
            </a:r>
          </a:p>
          <a:p>
            <a:pPr>
              <a:buFontTx/>
              <a:buChar char="•"/>
            </a:pPr>
            <a:r>
              <a:rPr lang="en-US">
                <a:solidFill>
                  <a:schemeClr val="bg1"/>
                </a:solidFill>
                <a:latin typeface="OCR A Extended" pitchFamily="50" charset="0"/>
              </a:rPr>
              <a:t>Star Nurseries</a:t>
            </a:r>
          </a:p>
          <a:p>
            <a:pPr>
              <a:buFontTx/>
              <a:buChar char="•"/>
            </a:pPr>
            <a:r>
              <a:rPr lang="en-US">
                <a:solidFill>
                  <a:schemeClr val="bg1"/>
                </a:solidFill>
                <a:latin typeface="OCR A Extended" pitchFamily="50" charset="0"/>
              </a:rPr>
              <a:t>Light is emitted from within the cloud by new stars</a:t>
            </a:r>
          </a:p>
          <a:p>
            <a:endParaRPr lang="en-US">
              <a:solidFill>
                <a:schemeClr val="bg1"/>
              </a:solidFill>
              <a:latin typeface="OCR A Extended" pitchFamily="50" charset="0"/>
            </a:endParaRPr>
          </a:p>
        </p:txBody>
      </p:sp>
      <p:sp>
        <p:nvSpPr>
          <p:cNvPr id="35846"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5847"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5848"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35850" name="Text Box 10"/>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pic>
        <p:nvPicPr>
          <p:cNvPr id="35851" name="Picture 11" descr="M42_02122005S_SHAMILTON"/>
          <p:cNvPicPr>
            <a:picLocks noChangeAspect="1" noChangeArrowheads="1"/>
          </p:cNvPicPr>
          <p:nvPr/>
        </p:nvPicPr>
        <p:blipFill>
          <a:blip r:embed="rId4"/>
          <a:srcRect/>
          <a:stretch>
            <a:fillRect/>
          </a:stretch>
        </p:blipFill>
        <p:spPr bwMode="auto">
          <a:xfrm>
            <a:off x="3886200" y="2743200"/>
            <a:ext cx="4560888" cy="33718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5850"/>
                                        </p:tgtEl>
                                        <p:attrNameLst>
                                          <p:attrName>style.visibility</p:attrName>
                                        </p:attrNameLst>
                                      </p:cBhvr>
                                      <p:to>
                                        <p:strVal val="visible"/>
                                      </p:to>
                                    </p:set>
                                    <p:anim calcmode="discrete" valueType="clr">
                                      <p:cBhvr override="childStyle">
                                        <p:cTn id="7" dur="80"/>
                                        <p:tgtEl>
                                          <p:spTgt spid="358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5850"/>
                                        </p:tgtEl>
                                        <p:attrNameLst>
                                          <p:attrName>fillcolor</p:attrName>
                                        </p:attrNameLst>
                                      </p:cBhvr>
                                      <p:tavLst>
                                        <p:tav tm="0">
                                          <p:val>
                                            <p:clrVal>
                                              <a:schemeClr val="accent2"/>
                                            </p:clrVal>
                                          </p:val>
                                        </p:tav>
                                        <p:tav tm="50000">
                                          <p:val>
                                            <p:clrVal>
                                              <a:schemeClr val="hlink"/>
                                            </p:clrVal>
                                          </p:val>
                                        </p:tav>
                                      </p:tavLst>
                                    </p:anim>
                                    <p:set>
                                      <p:cBhvr>
                                        <p:cTn id="9" dur="80"/>
                                        <p:tgtEl>
                                          <p:spTgt spid="35850"/>
                                        </p:tgtEl>
                                        <p:attrNameLst>
                                          <p:attrName>fill.type</p:attrName>
                                        </p:attrNameLst>
                                      </p:cBhvr>
                                      <p:to>
                                        <p:strVal val="solid"/>
                                      </p:to>
                                    </p:set>
                                  </p:childTnLst>
                                </p:cTn>
                              </p:par>
                            </p:childTnLst>
                          </p:cTn>
                        </p:par>
                        <p:par>
                          <p:cTn id="10" fill="hold">
                            <p:stCondLst>
                              <p:cond delay="3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5845"/>
                                        </p:tgtEl>
                                        <p:attrNameLst>
                                          <p:attrName>style.visibility</p:attrName>
                                        </p:attrNameLst>
                                      </p:cBhvr>
                                      <p:to>
                                        <p:strVal val="visible"/>
                                      </p:to>
                                    </p:set>
                                    <p:anim calcmode="discrete" valueType="clr">
                                      <p:cBhvr override="childStyle">
                                        <p:cTn id="13" dur="80"/>
                                        <p:tgtEl>
                                          <p:spTgt spid="358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5845"/>
                                        </p:tgtEl>
                                        <p:attrNameLst>
                                          <p:attrName>fillcolor</p:attrName>
                                        </p:attrNameLst>
                                      </p:cBhvr>
                                      <p:tavLst>
                                        <p:tav tm="0">
                                          <p:val>
                                            <p:clrVal>
                                              <a:schemeClr val="accent2"/>
                                            </p:clrVal>
                                          </p:val>
                                        </p:tav>
                                        <p:tav tm="50000">
                                          <p:val>
                                            <p:clrVal>
                                              <a:schemeClr val="hlink"/>
                                            </p:clrVal>
                                          </p:val>
                                        </p:tav>
                                      </p:tavLst>
                                    </p:anim>
                                    <p:set>
                                      <p:cBhvr>
                                        <p:cTn id="15" dur="80"/>
                                        <p:tgtEl>
                                          <p:spTgt spid="358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5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866" name="Picture 2" descr="BackGround VSpli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6867"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6868"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6869" name="Rectangle 5"/>
          <p:cNvSpPr>
            <a:spLocks noChangeArrowheads="1"/>
          </p:cNvSpPr>
          <p:nvPr/>
        </p:nvSpPr>
        <p:spPr bwMode="auto">
          <a:xfrm>
            <a:off x="3810000" y="1098550"/>
            <a:ext cx="4419600" cy="1739900"/>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Light reflects from Nearby Stars</a:t>
            </a:r>
          </a:p>
          <a:p>
            <a:pPr>
              <a:buFontTx/>
              <a:buChar char="•"/>
            </a:pPr>
            <a:r>
              <a:rPr lang="en-US">
                <a:solidFill>
                  <a:schemeClr val="bg1"/>
                </a:solidFill>
                <a:latin typeface="OCR A Extended" pitchFamily="50" charset="0"/>
              </a:rPr>
              <a:t>Gas is probably left over from previously formed stars or exploded stars</a:t>
            </a:r>
          </a:p>
          <a:p>
            <a:endParaRPr lang="en-US">
              <a:solidFill>
                <a:schemeClr val="bg1"/>
              </a:solidFill>
              <a:latin typeface="OCR A Extended" pitchFamily="50" charset="0"/>
            </a:endParaRPr>
          </a:p>
        </p:txBody>
      </p:sp>
      <p:sp>
        <p:nvSpPr>
          <p:cNvPr id="36870"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6871" name="Picture 7"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p:spPr>
      </p:pic>
      <p:sp>
        <p:nvSpPr>
          <p:cNvPr id="36872"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36873" name="Text Box 9"/>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sp>
        <p:nvSpPr>
          <p:cNvPr id="36875" name="Text Box 11"/>
          <p:cNvSpPr txBox="1">
            <a:spLocks noChangeArrowheads="1"/>
          </p:cNvSpPr>
          <p:nvPr/>
        </p:nvSpPr>
        <p:spPr bwMode="auto">
          <a:xfrm>
            <a:off x="609600" y="19812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Reflection</a:t>
            </a:r>
          </a:p>
        </p:txBody>
      </p:sp>
      <p:pic>
        <p:nvPicPr>
          <p:cNvPr id="36877" name="Picture 13" descr="4907"/>
          <p:cNvPicPr>
            <a:picLocks noChangeAspect="1" noChangeArrowheads="1"/>
          </p:cNvPicPr>
          <p:nvPr/>
        </p:nvPicPr>
        <p:blipFill>
          <a:blip r:embed="rId4"/>
          <a:srcRect/>
          <a:stretch>
            <a:fillRect/>
          </a:stretch>
        </p:blipFill>
        <p:spPr bwMode="auto">
          <a:xfrm>
            <a:off x="3733800" y="2743200"/>
            <a:ext cx="4705350" cy="34432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6875"/>
                                        </p:tgtEl>
                                        <p:attrNameLst>
                                          <p:attrName>style.visibility</p:attrName>
                                        </p:attrNameLst>
                                      </p:cBhvr>
                                      <p:to>
                                        <p:strVal val="visible"/>
                                      </p:to>
                                    </p:set>
                                    <p:anim calcmode="discrete" valueType="clr">
                                      <p:cBhvr override="childStyle">
                                        <p:cTn id="7" dur="80"/>
                                        <p:tgtEl>
                                          <p:spTgt spid="3687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6875"/>
                                        </p:tgtEl>
                                        <p:attrNameLst>
                                          <p:attrName>fillcolor</p:attrName>
                                        </p:attrNameLst>
                                      </p:cBhvr>
                                      <p:tavLst>
                                        <p:tav tm="0">
                                          <p:val>
                                            <p:clrVal>
                                              <a:schemeClr val="accent2"/>
                                            </p:clrVal>
                                          </p:val>
                                        </p:tav>
                                        <p:tav tm="50000">
                                          <p:val>
                                            <p:clrVal>
                                              <a:schemeClr val="hlink"/>
                                            </p:clrVal>
                                          </p:val>
                                        </p:tav>
                                      </p:tavLst>
                                    </p:anim>
                                    <p:set>
                                      <p:cBhvr>
                                        <p:cTn id="9" dur="80"/>
                                        <p:tgtEl>
                                          <p:spTgt spid="36875"/>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6869"/>
                                        </p:tgtEl>
                                        <p:attrNameLst>
                                          <p:attrName>style.visibility</p:attrName>
                                        </p:attrNameLst>
                                      </p:cBhvr>
                                      <p:to>
                                        <p:strVal val="visible"/>
                                      </p:to>
                                    </p:set>
                                    <p:anim calcmode="discrete" valueType="clr">
                                      <p:cBhvr override="childStyle">
                                        <p:cTn id="13" dur="80"/>
                                        <p:tgtEl>
                                          <p:spTgt spid="3686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6869"/>
                                        </p:tgtEl>
                                        <p:attrNameLst>
                                          <p:attrName>fillcolor</p:attrName>
                                        </p:attrNameLst>
                                      </p:cBhvr>
                                      <p:tavLst>
                                        <p:tav tm="0">
                                          <p:val>
                                            <p:clrVal>
                                              <a:schemeClr val="accent2"/>
                                            </p:clrVal>
                                          </p:val>
                                        </p:tav>
                                        <p:tav tm="50000">
                                          <p:val>
                                            <p:clrVal>
                                              <a:schemeClr val="hlink"/>
                                            </p:clrVal>
                                          </p:val>
                                        </p:tav>
                                      </p:tavLst>
                                    </p:anim>
                                    <p:set>
                                      <p:cBhvr>
                                        <p:cTn id="15" dur="80"/>
                                        <p:tgtEl>
                                          <p:spTgt spid="3686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p:bldP spid="3687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890" name="Picture 2" descr="BackGround VSplit"/>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37891" name="Text Box 3"/>
          <p:cNvSpPr txBox="1">
            <a:spLocks noChangeArrowheads="1"/>
          </p:cNvSpPr>
          <p:nvPr/>
        </p:nvSpPr>
        <p:spPr bwMode="auto">
          <a:xfrm>
            <a:off x="685800" y="228600"/>
            <a:ext cx="202565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Deep Space</a:t>
            </a:r>
          </a:p>
        </p:txBody>
      </p:sp>
      <p:sp>
        <p:nvSpPr>
          <p:cNvPr id="37892" name="Text Box 4"/>
          <p:cNvSpPr txBox="1">
            <a:spLocks noChangeArrowheads="1"/>
          </p:cNvSpPr>
          <p:nvPr/>
        </p:nvSpPr>
        <p:spPr bwMode="auto">
          <a:xfrm>
            <a:off x="609600" y="10668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Galaxies</a:t>
            </a:r>
          </a:p>
        </p:txBody>
      </p:sp>
      <p:sp>
        <p:nvSpPr>
          <p:cNvPr id="37893" name="Rectangle 5"/>
          <p:cNvSpPr>
            <a:spLocks noChangeArrowheads="1"/>
          </p:cNvSpPr>
          <p:nvPr/>
        </p:nvSpPr>
        <p:spPr bwMode="auto">
          <a:xfrm>
            <a:off x="3810000" y="965200"/>
            <a:ext cx="4419600" cy="2014538"/>
          </a:xfrm>
          <a:prstGeom prst="rect">
            <a:avLst/>
          </a:prstGeom>
          <a:noFill/>
          <a:ln w="9525">
            <a:noFill/>
            <a:miter lim="800000"/>
            <a:headEnd/>
            <a:tailEnd/>
          </a:ln>
          <a:effectLst/>
        </p:spPr>
        <p:txBody>
          <a:bodyPr anchor="ctr">
            <a:spAutoFit/>
          </a:bodyPr>
          <a:lstStyle/>
          <a:p>
            <a:pPr>
              <a:buFontTx/>
              <a:buChar char="•"/>
            </a:pPr>
            <a:r>
              <a:rPr lang="en-US">
                <a:solidFill>
                  <a:schemeClr val="bg1"/>
                </a:solidFill>
                <a:latin typeface="OCR A Extended" pitchFamily="50" charset="0"/>
              </a:rPr>
              <a:t>Exploded Stars  - Nova’s</a:t>
            </a:r>
          </a:p>
          <a:p>
            <a:pPr>
              <a:buFontTx/>
              <a:buChar char="•"/>
            </a:pPr>
            <a:r>
              <a:rPr lang="en-US">
                <a:solidFill>
                  <a:schemeClr val="bg1"/>
                </a:solidFill>
                <a:latin typeface="OCR A Extended" pitchFamily="50" charset="0"/>
              </a:rPr>
              <a:t>Gas forms a ring around the original Star</a:t>
            </a:r>
          </a:p>
          <a:p>
            <a:pPr>
              <a:buFontTx/>
              <a:buChar char="•"/>
            </a:pPr>
            <a:r>
              <a:rPr lang="en-US">
                <a:solidFill>
                  <a:schemeClr val="bg1"/>
                </a:solidFill>
                <a:latin typeface="OCR A Extended" pitchFamily="50" charset="0"/>
              </a:rPr>
              <a:t>Not a planet, early astronomers though the center was a planet</a:t>
            </a:r>
          </a:p>
          <a:p>
            <a:endParaRPr lang="en-US">
              <a:solidFill>
                <a:schemeClr val="bg1"/>
              </a:solidFill>
              <a:latin typeface="OCR A Extended" pitchFamily="50" charset="0"/>
            </a:endParaRPr>
          </a:p>
        </p:txBody>
      </p:sp>
      <p:sp>
        <p:nvSpPr>
          <p:cNvPr id="37894" name="Text Box 6"/>
          <p:cNvSpPr txBox="1">
            <a:spLocks noChangeArrowheads="1"/>
          </p:cNvSpPr>
          <p:nvPr/>
        </p:nvSpPr>
        <p:spPr bwMode="auto">
          <a:xfrm>
            <a:off x="3117850" y="6383338"/>
            <a:ext cx="5248275" cy="274637"/>
          </a:xfrm>
          <a:prstGeom prst="rect">
            <a:avLst/>
          </a:prstGeom>
          <a:noFill/>
          <a:ln w="9525">
            <a:noFill/>
            <a:miter lim="800000"/>
            <a:headEnd/>
            <a:tailEnd/>
          </a:ln>
          <a:effectLst/>
        </p:spPr>
        <p:txBody>
          <a:bodyPr wrap="none">
            <a:spAutoFit/>
          </a:bodyPr>
          <a:lstStyle/>
          <a:p>
            <a:r>
              <a:rPr lang="en-US" sz="1200" b="1">
                <a:solidFill>
                  <a:schemeClr val="bg1"/>
                </a:solidFill>
                <a:latin typeface="OCR A Extended" pitchFamily="50" charset="0"/>
              </a:rPr>
              <a:t>Norfolk Botanical Garden / Back Bay Amateur Astronomers</a:t>
            </a:r>
          </a:p>
        </p:txBody>
      </p:sp>
      <p:pic>
        <p:nvPicPr>
          <p:cNvPr id="37895" name="Picture 7" descr="BBAA"/>
          <p:cNvPicPr>
            <a:picLocks noChangeAspect="1" noChangeArrowheads="1"/>
          </p:cNvPicPr>
          <p:nvPr/>
        </p:nvPicPr>
        <p:blipFill>
          <a:blip r:embed="rId4"/>
          <a:srcRect/>
          <a:stretch>
            <a:fillRect/>
          </a:stretch>
        </p:blipFill>
        <p:spPr bwMode="auto">
          <a:xfrm>
            <a:off x="8361363" y="112713"/>
            <a:ext cx="630237" cy="620712"/>
          </a:xfrm>
          <a:prstGeom prst="rect">
            <a:avLst/>
          </a:prstGeom>
          <a:noFill/>
        </p:spPr>
      </p:pic>
      <p:sp>
        <p:nvSpPr>
          <p:cNvPr id="37896" name="Text Box 8"/>
          <p:cNvSpPr txBox="1">
            <a:spLocks noChangeArrowheads="1"/>
          </p:cNvSpPr>
          <p:nvPr/>
        </p:nvSpPr>
        <p:spPr bwMode="auto">
          <a:xfrm>
            <a:off x="609600" y="1371600"/>
            <a:ext cx="7086600" cy="45720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Nebulae</a:t>
            </a:r>
          </a:p>
        </p:txBody>
      </p:sp>
      <p:sp>
        <p:nvSpPr>
          <p:cNvPr id="37897" name="Text Box 9"/>
          <p:cNvSpPr txBox="1">
            <a:spLocks noChangeArrowheads="1"/>
          </p:cNvSpPr>
          <p:nvPr/>
        </p:nvSpPr>
        <p:spPr bwMode="auto">
          <a:xfrm>
            <a:off x="609600" y="16764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Emission</a:t>
            </a:r>
          </a:p>
        </p:txBody>
      </p:sp>
      <p:sp>
        <p:nvSpPr>
          <p:cNvPr id="37898" name="Text Box 10"/>
          <p:cNvSpPr txBox="1">
            <a:spLocks noChangeArrowheads="1"/>
          </p:cNvSpPr>
          <p:nvPr/>
        </p:nvSpPr>
        <p:spPr bwMode="auto">
          <a:xfrm>
            <a:off x="609600" y="19812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Reflection</a:t>
            </a:r>
          </a:p>
        </p:txBody>
      </p:sp>
      <p:sp>
        <p:nvSpPr>
          <p:cNvPr id="37900" name="Text Box 12"/>
          <p:cNvSpPr txBox="1">
            <a:spLocks noChangeArrowheads="1"/>
          </p:cNvSpPr>
          <p:nvPr/>
        </p:nvSpPr>
        <p:spPr bwMode="auto">
          <a:xfrm>
            <a:off x="609600" y="2286000"/>
            <a:ext cx="7086600" cy="457200"/>
          </a:xfrm>
          <a:prstGeom prst="rect">
            <a:avLst/>
          </a:prstGeom>
          <a:noFill/>
          <a:ln w="9525">
            <a:noFill/>
            <a:miter lim="800000"/>
            <a:headEnd/>
            <a:tailEnd/>
          </a:ln>
          <a:effectLst/>
        </p:spPr>
        <p:txBody>
          <a:bodyPr>
            <a:spAutoFit/>
          </a:bodyPr>
          <a:lstStyle/>
          <a:p>
            <a:pPr lvl="1">
              <a:buFontTx/>
              <a:buChar char="•"/>
            </a:pPr>
            <a:r>
              <a:rPr lang="en-US" sz="2400" b="1">
                <a:solidFill>
                  <a:srgbClr val="FFFF66"/>
                </a:solidFill>
                <a:latin typeface="OCR A Extended" pitchFamily="50" charset="0"/>
              </a:rPr>
              <a:t>Planetary</a:t>
            </a:r>
          </a:p>
        </p:txBody>
      </p:sp>
      <p:graphicFrame>
        <p:nvGraphicFramePr>
          <p:cNvPr id="37901" name="Object 13"/>
          <p:cNvGraphicFramePr>
            <a:graphicFrameLocks noChangeAspect="1"/>
          </p:cNvGraphicFramePr>
          <p:nvPr>
            <p:ph/>
          </p:nvPr>
        </p:nvGraphicFramePr>
        <p:xfrm>
          <a:off x="4038600" y="2819400"/>
          <a:ext cx="4102100" cy="3321050"/>
        </p:xfrm>
        <a:graphic>
          <a:graphicData uri="http://schemas.openxmlformats.org/presentationml/2006/ole">
            <p:oleObj spid="_x0000_s37901" name="Image" r:id="rId5" imgW="1191569" imgH="965891" progId="Photoshop.Image.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7900"/>
                                        </p:tgtEl>
                                        <p:attrNameLst>
                                          <p:attrName>style.visibility</p:attrName>
                                        </p:attrNameLst>
                                      </p:cBhvr>
                                      <p:to>
                                        <p:strVal val="visible"/>
                                      </p:to>
                                    </p:set>
                                    <p:anim calcmode="discrete" valueType="clr">
                                      <p:cBhvr override="childStyle">
                                        <p:cTn id="7" dur="80"/>
                                        <p:tgtEl>
                                          <p:spTgt spid="3790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7900"/>
                                        </p:tgtEl>
                                        <p:attrNameLst>
                                          <p:attrName>fillcolor</p:attrName>
                                        </p:attrNameLst>
                                      </p:cBhvr>
                                      <p:tavLst>
                                        <p:tav tm="0">
                                          <p:val>
                                            <p:clrVal>
                                              <a:schemeClr val="accent2"/>
                                            </p:clrVal>
                                          </p:val>
                                        </p:tav>
                                        <p:tav tm="50000">
                                          <p:val>
                                            <p:clrVal>
                                              <a:schemeClr val="hlink"/>
                                            </p:clrVal>
                                          </p:val>
                                        </p:tav>
                                      </p:tavLst>
                                    </p:anim>
                                    <p:set>
                                      <p:cBhvr>
                                        <p:cTn id="9" dur="80"/>
                                        <p:tgtEl>
                                          <p:spTgt spid="37900"/>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7893"/>
                                        </p:tgtEl>
                                        <p:attrNameLst>
                                          <p:attrName>style.visibility</p:attrName>
                                        </p:attrNameLst>
                                      </p:cBhvr>
                                      <p:to>
                                        <p:strVal val="visible"/>
                                      </p:to>
                                    </p:set>
                                    <p:anim calcmode="discrete" valueType="clr">
                                      <p:cBhvr override="childStyle">
                                        <p:cTn id="13" dur="80"/>
                                        <p:tgtEl>
                                          <p:spTgt spid="37893"/>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7893"/>
                                        </p:tgtEl>
                                        <p:attrNameLst>
                                          <p:attrName>fillcolor</p:attrName>
                                        </p:attrNameLst>
                                      </p:cBhvr>
                                      <p:tavLst>
                                        <p:tav tm="0">
                                          <p:val>
                                            <p:clrVal>
                                              <a:schemeClr val="accent2"/>
                                            </p:clrVal>
                                          </p:val>
                                        </p:tav>
                                        <p:tav tm="50000">
                                          <p:val>
                                            <p:clrVal>
                                              <a:schemeClr val="hlink"/>
                                            </p:clrVal>
                                          </p:val>
                                        </p:tav>
                                      </p:tavLst>
                                    </p:anim>
                                    <p:set>
                                      <p:cBhvr>
                                        <p:cTn id="15" dur="80"/>
                                        <p:tgtEl>
                                          <p:spTgt spid="3789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90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685800" y="228600"/>
            <a:ext cx="51562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Current Events in Astronomy</a:t>
            </a:r>
          </a:p>
        </p:txBody>
      </p:sp>
      <p:pic>
        <p:nvPicPr>
          <p:cNvPr id="38915" name="Picture 3" descr="BBAA"/>
          <p:cNvPicPr>
            <a:picLocks noChangeAspect="1" noChangeArrowheads="1"/>
          </p:cNvPicPr>
          <p:nvPr/>
        </p:nvPicPr>
        <p:blipFill>
          <a:blip r:embed="rId2"/>
          <a:srcRect/>
          <a:stretch>
            <a:fillRect/>
          </a:stretch>
        </p:blipFill>
        <p:spPr bwMode="auto">
          <a:xfrm>
            <a:off x="8361363" y="112713"/>
            <a:ext cx="630237" cy="620712"/>
          </a:xfrm>
          <a:prstGeom prst="rect">
            <a:avLst/>
          </a:prstGeom>
          <a:noFill/>
        </p:spPr>
      </p:pic>
      <p:sp>
        <p:nvSpPr>
          <p:cNvPr id="38916" name="Text Box 4"/>
          <p:cNvSpPr txBox="1">
            <a:spLocks noChangeArrowheads="1"/>
          </p:cNvSpPr>
          <p:nvPr/>
        </p:nvSpPr>
        <p:spPr bwMode="auto">
          <a:xfrm>
            <a:off x="990600" y="1296988"/>
            <a:ext cx="7086600" cy="2647950"/>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Jupiter Venus are low in the Sky at Sunset</a:t>
            </a:r>
          </a:p>
          <a:p>
            <a:pPr>
              <a:buFontTx/>
              <a:buChar char="•"/>
            </a:pPr>
            <a:r>
              <a:rPr lang="en-US" sz="2400" b="1">
                <a:solidFill>
                  <a:srgbClr val="FFFF66"/>
                </a:solidFill>
                <a:latin typeface="OCR A Extended" pitchFamily="50" charset="0"/>
              </a:rPr>
              <a:t>Moon Phase – Just approaching first Quarter</a:t>
            </a:r>
          </a:p>
          <a:p>
            <a:pPr>
              <a:buFontTx/>
              <a:buChar char="•"/>
            </a:pPr>
            <a:r>
              <a:rPr lang="en-US" sz="2400" b="1">
                <a:solidFill>
                  <a:srgbClr val="FFFF66"/>
                </a:solidFill>
                <a:latin typeface="OCR A Extended" pitchFamily="50" charset="0"/>
              </a:rPr>
              <a:t>Mars rises just before midnight and will be high in the evening sky in the fall.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38914"/>
                                        </p:tgtEl>
                                        <p:attrNameLst>
                                          <p:attrName>style.visibility</p:attrName>
                                        </p:attrNameLst>
                                      </p:cBhvr>
                                      <p:to>
                                        <p:strVal val="visible"/>
                                      </p:to>
                                    </p:set>
                                    <p:anim calcmode="discrete" valueType="clr">
                                      <p:cBhvr override="childStyle">
                                        <p:cTn id="7" dur="80"/>
                                        <p:tgtEl>
                                          <p:spTgt spid="3891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8914"/>
                                        </p:tgtEl>
                                        <p:attrNameLst>
                                          <p:attrName>fillcolor</p:attrName>
                                        </p:attrNameLst>
                                      </p:cBhvr>
                                      <p:tavLst>
                                        <p:tav tm="0">
                                          <p:val>
                                            <p:clrVal>
                                              <a:schemeClr val="accent2"/>
                                            </p:clrVal>
                                          </p:val>
                                        </p:tav>
                                        <p:tav tm="50000">
                                          <p:val>
                                            <p:clrVal>
                                              <a:schemeClr val="hlink"/>
                                            </p:clrVal>
                                          </p:val>
                                        </p:tav>
                                      </p:tavLst>
                                    </p:anim>
                                    <p:set>
                                      <p:cBhvr>
                                        <p:cTn id="9" dur="80"/>
                                        <p:tgtEl>
                                          <p:spTgt spid="38914"/>
                                        </p:tgtEl>
                                        <p:attrNameLst>
                                          <p:attrName>fill.type</p:attrName>
                                        </p:attrNameLst>
                                      </p:cBhvr>
                                      <p:to>
                                        <p:strVal val="solid"/>
                                      </p:to>
                                    </p:se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8916"/>
                                        </p:tgtEl>
                                        <p:attrNameLst>
                                          <p:attrName>style.visibility</p:attrName>
                                        </p:attrNameLst>
                                      </p:cBhvr>
                                      <p:to>
                                        <p:strVal val="visible"/>
                                      </p:to>
                                    </p:set>
                                    <p:anim calcmode="discrete" valueType="clr">
                                      <p:cBhvr override="childStyle">
                                        <p:cTn id="13" dur="80"/>
                                        <p:tgtEl>
                                          <p:spTgt spid="3891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8916"/>
                                        </p:tgtEl>
                                        <p:attrNameLst>
                                          <p:attrName>fillcolor</p:attrName>
                                        </p:attrNameLst>
                                      </p:cBhvr>
                                      <p:tavLst>
                                        <p:tav tm="0">
                                          <p:val>
                                            <p:clrVal>
                                              <a:schemeClr val="accent2"/>
                                            </p:clrVal>
                                          </p:val>
                                        </p:tav>
                                        <p:tav tm="50000">
                                          <p:val>
                                            <p:clrVal>
                                              <a:schemeClr val="hlink"/>
                                            </p:clrVal>
                                          </p:val>
                                        </p:tav>
                                      </p:tavLst>
                                    </p:anim>
                                    <p:set>
                                      <p:cBhvr>
                                        <p:cTn id="15" dur="80"/>
                                        <p:tgtEl>
                                          <p:spTgt spid="3891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p:bldP spid="389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85800" y="228600"/>
            <a:ext cx="1841500" cy="457200"/>
          </a:xfrm>
          <a:prstGeom prst="rect">
            <a:avLst/>
          </a:prstGeom>
          <a:noFill/>
          <a:ln w="9525">
            <a:noFill/>
            <a:miter lim="800000"/>
            <a:headEnd/>
            <a:tailEnd/>
          </a:ln>
          <a:effectLst/>
        </p:spPr>
        <p:txBody>
          <a:bodyPr wrap="none">
            <a:spAutoFit/>
          </a:bodyPr>
          <a:lstStyle/>
          <a:p>
            <a:r>
              <a:rPr lang="en-US" sz="2400" b="1">
                <a:solidFill>
                  <a:srgbClr val="33CC33"/>
                </a:solidFill>
                <a:latin typeface="OCR A Extended" pitchFamily="50" charset="0"/>
              </a:rPr>
              <a:t>Questions</a:t>
            </a:r>
          </a:p>
        </p:txBody>
      </p:sp>
      <p:pic>
        <p:nvPicPr>
          <p:cNvPr id="39939" name="Picture 3" descr="BBAA"/>
          <p:cNvPicPr>
            <a:picLocks noChangeAspect="1" noChangeArrowheads="1"/>
          </p:cNvPicPr>
          <p:nvPr/>
        </p:nvPicPr>
        <p:blipFill>
          <a:blip r:embed="rId2"/>
          <a:srcRect/>
          <a:stretch>
            <a:fillRect/>
          </a:stretch>
        </p:blipFill>
        <p:spPr bwMode="auto">
          <a:xfrm>
            <a:off x="8361363" y="112713"/>
            <a:ext cx="630237" cy="620712"/>
          </a:xfrm>
          <a:prstGeom prst="rect">
            <a:avLst/>
          </a:prstGeom>
          <a:noFill/>
        </p:spPr>
      </p:pic>
      <p:sp>
        <p:nvSpPr>
          <p:cNvPr id="39940" name="Text Box 4"/>
          <p:cNvSpPr txBox="1">
            <a:spLocks noChangeArrowheads="1"/>
          </p:cNvSpPr>
          <p:nvPr/>
        </p:nvSpPr>
        <p:spPr bwMode="auto">
          <a:xfrm>
            <a:off x="990600" y="1296988"/>
            <a:ext cx="7086600" cy="3013075"/>
          </a:xfrm>
          <a:prstGeom prst="rect">
            <a:avLst/>
          </a:prstGeom>
          <a:noFill/>
          <a:ln w="9525">
            <a:noFill/>
            <a:miter lim="800000"/>
            <a:headEnd/>
            <a:tailEnd/>
          </a:ln>
          <a:effectLst/>
        </p:spPr>
        <p:txBody>
          <a:bodyPr>
            <a:spAutoFit/>
          </a:bodyPr>
          <a:lstStyle/>
          <a:p>
            <a:pPr>
              <a:buFontTx/>
              <a:buChar char="•"/>
            </a:pPr>
            <a:r>
              <a:rPr lang="en-US" sz="2400" b="1">
                <a:solidFill>
                  <a:srgbClr val="FFFF66"/>
                </a:solidFill>
                <a:latin typeface="OCR A Extended" pitchFamily="50" charset="0"/>
              </a:rPr>
              <a:t>Questions</a:t>
            </a:r>
          </a:p>
          <a:p>
            <a:pPr>
              <a:buFontTx/>
              <a:buChar char="•"/>
            </a:pPr>
            <a:r>
              <a:rPr lang="en-US" sz="2400" b="1">
                <a:solidFill>
                  <a:srgbClr val="FFFF66"/>
                </a:solidFill>
                <a:latin typeface="OCR A Extended" pitchFamily="50" charset="0"/>
              </a:rPr>
              <a:t>Thank You</a:t>
            </a:r>
          </a:p>
          <a:p>
            <a:pPr>
              <a:buFontTx/>
              <a:buChar char="•"/>
            </a:pPr>
            <a:endParaRPr lang="en-US" sz="2400" b="1">
              <a:solidFill>
                <a:srgbClr val="FFFF66"/>
              </a:solidFill>
              <a:latin typeface="OCR A Extended" pitchFamily="50" charset="0"/>
            </a:endParaRPr>
          </a:p>
          <a:p>
            <a:pPr>
              <a:buFontTx/>
              <a:buChar char="•"/>
            </a:pPr>
            <a:endParaRPr lang="en-US" sz="2400" b="1">
              <a:solidFill>
                <a:srgbClr val="FFFF66"/>
              </a:solidFill>
              <a:latin typeface="OCR A Extended" pitchFamily="50" charset="0"/>
            </a:endParaRPr>
          </a:p>
          <a:p>
            <a:pPr>
              <a:buFontTx/>
              <a:buChar char="•"/>
            </a:pPr>
            <a:r>
              <a:rPr lang="en-US" sz="2400" b="1">
                <a:solidFill>
                  <a:srgbClr val="FFFF66"/>
                </a:solidFill>
                <a:latin typeface="OCR A Extended" pitchFamily="50" charset="0"/>
              </a:rPr>
              <a:t>Please Join us at the scopes</a:t>
            </a:r>
          </a:p>
          <a:p>
            <a:pPr lvl="1"/>
            <a:endParaRPr lang="en-US" sz="2400" b="1">
              <a:solidFill>
                <a:srgbClr val="FFFF66"/>
              </a:solidFill>
              <a:latin typeface="OCR A Extended" pitchFamily="50" charset="0"/>
            </a:endParaRPr>
          </a:p>
          <a:p>
            <a:pPr lvl="2">
              <a:buFontTx/>
              <a:buChar char="•"/>
            </a:pPr>
            <a:endParaRPr lang="en-US" sz="2400" b="1">
              <a:solidFill>
                <a:srgbClr val="FFFF66"/>
              </a:solidFill>
              <a:latin typeface="OCR A Extended" pitchFamily="50" charset="0"/>
            </a:endParaRPr>
          </a:p>
          <a:p>
            <a:pPr lvl="1">
              <a:buFontTx/>
              <a:buChar char="•"/>
            </a:pPr>
            <a:endParaRPr lang="en-US" sz="2400" b="1">
              <a:solidFill>
                <a:srgbClr val="FFFF66"/>
              </a:solidFill>
              <a:latin typeface="OCR A Extended" pitchFamily="50" charset="0"/>
            </a:endParaRPr>
          </a:p>
        </p:txBody>
      </p:sp>
      <p:sp>
        <p:nvSpPr>
          <p:cNvPr id="39941" name="Text Box 5"/>
          <p:cNvSpPr txBox="1">
            <a:spLocks noChangeArrowheads="1"/>
          </p:cNvSpPr>
          <p:nvPr/>
        </p:nvSpPr>
        <p:spPr bwMode="auto">
          <a:xfrm>
            <a:off x="1447800" y="5486400"/>
            <a:ext cx="6827838" cy="579438"/>
          </a:xfrm>
          <a:prstGeom prst="rect">
            <a:avLst/>
          </a:prstGeom>
          <a:noFill/>
          <a:ln w="9525">
            <a:noFill/>
            <a:miter lim="800000"/>
            <a:headEnd/>
            <a:tailEnd/>
          </a:ln>
          <a:effectLst/>
        </p:spPr>
        <p:txBody>
          <a:bodyPr wrap="none">
            <a:spAutoFit/>
          </a:bodyPr>
          <a:lstStyle/>
          <a:p>
            <a:r>
              <a:rPr lang="en-US" sz="32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39938"/>
                                        </p:tgtEl>
                                        <p:attrNameLst>
                                          <p:attrName>style.visibility</p:attrName>
                                        </p:attrNameLst>
                                      </p:cBhvr>
                                      <p:to>
                                        <p:strVal val="visible"/>
                                      </p:to>
                                    </p:set>
                                    <p:anim calcmode="discrete" valueType="clr">
                                      <p:cBhvr override="childStyle">
                                        <p:cTn id="7" dur="80"/>
                                        <p:tgtEl>
                                          <p:spTgt spid="39938"/>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9938"/>
                                        </p:tgtEl>
                                        <p:attrNameLst>
                                          <p:attrName>fillcolor</p:attrName>
                                        </p:attrNameLst>
                                      </p:cBhvr>
                                      <p:tavLst>
                                        <p:tav tm="0">
                                          <p:val>
                                            <p:clrVal>
                                              <a:schemeClr val="accent2"/>
                                            </p:clrVal>
                                          </p:val>
                                        </p:tav>
                                        <p:tav tm="50000">
                                          <p:val>
                                            <p:clrVal>
                                              <a:schemeClr val="hlink"/>
                                            </p:clrVal>
                                          </p:val>
                                        </p:tav>
                                      </p:tavLst>
                                    </p:anim>
                                    <p:set>
                                      <p:cBhvr>
                                        <p:cTn id="9" dur="80"/>
                                        <p:tgtEl>
                                          <p:spTgt spid="39938"/>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9940"/>
                                        </p:tgtEl>
                                        <p:attrNameLst>
                                          <p:attrName>style.visibility</p:attrName>
                                        </p:attrNameLst>
                                      </p:cBhvr>
                                      <p:to>
                                        <p:strVal val="visible"/>
                                      </p:to>
                                    </p:set>
                                    <p:anim calcmode="discrete" valueType="clr">
                                      <p:cBhvr override="childStyle">
                                        <p:cTn id="13" dur="80"/>
                                        <p:tgtEl>
                                          <p:spTgt spid="3994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9940"/>
                                        </p:tgtEl>
                                        <p:attrNameLst>
                                          <p:attrName>fillcolor</p:attrName>
                                        </p:attrNameLst>
                                      </p:cBhvr>
                                      <p:tavLst>
                                        <p:tav tm="0">
                                          <p:val>
                                            <p:clrVal>
                                              <a:schemeClr val="accent2"/>
                                            </p:clrVal>
                                          </p:val>
                                        </p:tav>
                                        <p:tav tm="50000">
                                          <p:val>
                                            <p:clrVal>
                                              <a:schemeClr val="hlink"/>
                                            </p:clrVal>
                                          </p:val>
                                        </p:tav>
                                      </p:tavLst>
                                    </p:anim>
                                    <p:set>
                                      <p:cBhvr>
                                        <p:cTn id="15" dur="80"/>
                                        <p:tgtEl>
                                          <p:spTgt spid="39940"/>
                                        </p:tgtEl>
                                        <p:attrNameLst>
                                          <p:attrName>fill.type</p:attrName>
                                        </p:attrNameLst>
                                      </p:cBhvr>
                                      <p:to>
                                        <p:strVal val="solid"/>
                                      </p:to>
                                    </p:set>
                                  </p:childTnLst>
                                </p:cTn>
                              </p:par>
                              <p:par>
                                <p:cTn id="16" presetID="27" presetClass="entr" presetSubtype="0" fill="hold" grpId="0" nodeType="withEffect">
                                  <p:stCondLst>
                                    <p:cond delay="0"/>
                                  </p:stCondLst>
                                  <p:iterate type="lt">
                                    <p:tmPct val="50000"/>
                                  </p:iterate>
                                  <p:childTnLst>
                                    <p:set>
                                      <p:cBhvr>
                                        <p:cTn id="17" dur="1" fill="hold">
                                          <p:stCondLst>
                                            <p:cond delay="0"/>
                                          </p:stCondLst>
                                        </p:cTn>
                                        <p:tgtEl>
                                          <p:spTgt spid="39941"/>
                                        </p:tgtEl>
                                        <p:attrNameLst>
                                          <p:attrName>style.visibility</p:attrName>
                                        </p:attrNameLst>
                                      </p:cBhvr>
                                      <p:to>
                                        <p:strVal val="visible"/>
                                      </p:to>
                                    </p:set>
                                    <p:anim calcmode="discrete" valueType="clr">
                                      <p:cBhvr override="childStyle">
                                        <p:cTn id="18" dur="80"/>
                                        <p:tgtEl>
                                          <p:spTgt spid="39941"/>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39941"/>
                                        </p:tgtEl>
                                        <p:attrNameLst>
                                          <p:attrName>fillcolor</p:attrName>
                                        </p:attrNameLst>
                                      </p:cBhvr>
                                      <p:tavLst>
                                        <p:tav tm="0">
                                          <p:val>
                                            <p:clrVal>
                                              <a:schemeClr val="accent2"/>
                                            </p:clrVal>
                                          </p:val>
                                        </p:tav>
                                        <p:tav tm="50000">
                                          <p:val>
                                            <p:clrVal>
                                              <a:schemeClr val="hlink"/>
                                            </p:clrVal>
                                          </p:val>
                                        </p:tav>
                                      </p:tavLst>
                                    </p:anim>
                                    <p:set>
                                      <p:cBhvr>
                                        <p:cTn id="20" dur="80"/>
                                        <p:tgtEl>
                                          <p:spTgt spid="399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p:bldP spid="39940" grpId="0"/>
      <p:bldP spid="39941"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699</TotalTime>
  <Words>994</Words>
  <Application>Microsoft Office PowerPoint</Application>
  <PresentationFormat>On-screen Show (4:3)</PresentationFormat>
  <Paragraphs>281</Paragraphs>
  <Slides>31</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5" baseType="lpstr">
      <vt:lpstr>Arial</vt:lpstr>
      <vt:lpstr>OCR A Extended</vt:lpstr>
      <vt:lpstr>Default Design</vt:lpstr>
      <vt:lpstr>Adobe Photoshop Image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HCAdvantage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GardenStars</dc:title>
  <dc:creator>Kevin Weiner;Stephen P. Hamilton</dc:creator>
  <cp:lastModifiedBy>Kevin Weiner</cp:lastModifiedBy>
  <cp:revision>17</cp:revision>
  <dcterms:created xsi:type="dcterms:W3CDTF">2005-06-18T18:37:40Z</dcterms:created>
  <dcterms:modified xsi:type="dcterms:W3CDTF">2008-09-30T01:42:21Z</dcterms:modified>
</cp:coreProperties>
</file>