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8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6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22" autoAdjust="0"/>
    <p:restoredTop sz="94660"/>
  </p:normalViewPr>
  <p:slideViewPr>
    <p:cSldViewPr>
      <p:cViewPr varScale="1">
        <p:scale>
          <a:sx n="70" d="100"/>
          <a:sy n="70" d="100"/>
        </p:scale>
        <p:origin x="-845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D5C3F-12DC-4061-B5BE-055731907A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C50486-7907-4FF8-8316-0D07174773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A57BE-596A-4B18-85B5-E62C2E1CAA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F8516-8A95-459F-9F1D-AEE18C123D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4EC81-8A25-4C07-AEE2-FE620584E0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EBC9A3-B1EC-4F06-AAD9-9C08AC3A9F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C456D-794B-4252-A7EE-84E26DE873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EAF17-345F-4067-BFE8-53BE23AFBB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5B1B5-13A2-422C-BE57-C17AB15CEA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7460C-70FA-4AB8-B75F-E512F461B5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0E79E-5CDD-4DFC-9FE2-8A4DBDB73A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C25AD9-1CBA-44C1-B3F1-7612AA997D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FD2AFB7-A8C8-4BCD-A982-D672077F8F2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8" descr="BackGround Base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jpeg"/><Relationship Id="rId4" Type="http://schemas.openxmlformats.org/officeDocument/2006/relationships/hyperlink" Target="http://www.solarviews.com/cap/merc/mercury.ht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jpeg"/><Relationship Id="rId4" Type="http://schemas.openxmlformats.org/officeDocument/2006/relationships/hyperlink" Target="http://photojournal.jpl.nasa.gov/catalog/PIA0619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stronomical_unit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hyperlink" Target="http://antwrp.gsfc.nasa.gov/apod/image/0507/2003ub313_palomar.jpg" TargetMode="Externa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85800" y="228600"/>
            <a:ext cx="589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GardenStars – November 12, 2005</a:t>
            </a:r>
          </a:p>
        </p:txBody>
      </p:sp>
      <p:pic>
        <p:nvPicPr>
          <p:cNvPr id="2059" name="Picture 11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447800" y="1447800"/>
            <a:ext cx="6261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33CC33"/>
                </a:solidFill>
                <a:latin typeface="OCR A Extended" pitchFamily="50" charset="0"/>
              </a:rPr>
              <a:t>Welcome to GardenStars</a:t>
            </a:r>
          </a:p>
          <a:p>
            <a:pPr algn="ctr"/>
            <a:endParaRPr lang="en-US" sz="2400" b="1">
              <a:solidFill>
                <a:srgbClr val="33CC33"/>
              </a:solidFill>
              <a:latin typeface="OCR A Extended" pitchFamily="50" charset="0"/>
            </a:endParaRPr>
          </a:p>
          <a:p>
            <a:pPr algn="ctr"/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An Evening Under the Stars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997075" y="3275013"/>
            <a:ext cx="53403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FF66"/>
                </a:solidFill>
                <a:latin typeface="OCR A Extended" pitchFamily="50" charset="0"/>
              </a:rPr>
              <a:t>Presented by</a:t>
            </a:r>
          </a:p>
          <a:p>
            <a:pPr algn="ctr"/>
            <a:endParaRPr lang="en-US" b="1">
              <a:solidFill>
                <a:srgbClr val="FFFF66"/>
              </a:solidFill>
              <a:latin typeface="OCR A Extended" pitchFamily="50" charset="0"/>
            </a:endParaRP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Norfolk Botanical Garden</a:t>
            </a: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And</a:t>
            </a: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Back Bay Amateur Astronomers</a:t>
            </a:r>
          </a:p>
        </p:txBody>
      </p:sp>
      <p:pic>
        <p:nvPicPr>
          <p:cNvPr id="2063" name="Picture 15" descr="BBAA-Sm-ani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4895850"/>
            <a:ext cx="1428750" cy="1428750"/>
          </a:xfrm>
          <a:prstGeom prst="rect">
            <a:avLst/>
          </a:prstGeom>
          <a:noFill/>
        </p:spPr>
      </p:pic>
      <p:graphicFrame>
        <p:nvGraphicFramePr>
          <p:cNvPr id="2064" name="Object 16"/>
          <p:cNvGraphicFramePr>
            <a:graphicFrameLocks noChangeAspect="1"/>
          </p:cNvGraphicFramePr>
          <p:nvPr/>
        </p:nvGraphicFramePr>
        <p:xfrm>
          <a:off x="609600" y="5038725"/>
          <a:ext cx="1454150" cy="1285875"/>
        </p:xfrm>
        <a:graphic>
          <a:graphicData uri="http://schemas.openxmlformats.org/presentationml/2006/ole">
            <p:oleObj spid="_x0000_s2064" name="Image" r:id="rId5" imgW="2095238" imgH="1853315" progId="Photoshop.Imag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60" grpId="0"/>
      <p:bldP spid="20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Tonight’s Agenda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990600" y="1296988"/>
            <a:ext cx="7086600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Introduction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Astronomy Overview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Types of Telescopes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Our Solar System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Deep Space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  <a:p>
            <a:pPr lvl="2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Planetary</a:t>
            </a:r>
          </a:p>
          <a:p>
            <a:pPr lvl="2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Reflection</a:t>
            </a:r>
          </a:p>
          <a:p>
            <a:pPr lvl="2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Current Space Events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Questions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Viewing Outside</a:t>
            </a:r>
          </a:p>
          <a:p>
            <a:pPr lvl="2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1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</p:txBody>
      </p:sp>
      <p:pic>
        <p:nvPicPr>
          <p:cNvPr id="4102" name="Picture 6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85800" y="228600"/>
            <a:ext cx="257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Introductions</a:t>
            </a:r>
          </a:p>
        </p:txBody>
      </p:sp>
      <p:pic>
        <p:nvPicPr>
          <p:cNvPr id="5125" name="Picture 5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90600" y="1296988"/>
            <a:ext cx="7086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Back Bay Amateur Astronomers</a:t>
            </a:r>
          </a:p>
          <a:p>
            <a:pPr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Steve Hamilton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Kevin and Barb Weiner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Bruce Bodner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Tom Pearson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Larry Channel</a:t>
            </a:r>
          </a:p>
          <a:p>
            <a:pPr lvl="1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257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Introductions</a:t>
            </a:r>
          </a:p>
        </p:txBody>
      </p:sp>
      <p:pic>
        <p:nvPicPr>
          <p:cNvPr id="43011" name="Picture 3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90600" y="1296988"/>
            <a:ext cx="7086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Please refrain from the use of flashlights and other white light 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Astronomy Overview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Definition</a:t>
            </a:r>
          </a:p>
        </p:txBody>
      </p:sp>
      <p:pic>
        <p:nvPicPr>
          <p:cNvPr id="6151" name="Picture 7" descr="galcenter_vis"/>
          <p:cNvPicPr>
            <a:picLocks noChangeAspect="1" noChangeArrowheads="1"/>
          </p:cNvPicPr>
          <p:nvPr/>
        </p:nvPicPr>
        <p:blipFill>
          <a:blip r:embed="rId3">
            <a:lum bright="-38000" contrast="-80000"/>
          </a:blip>
          <a:srcRect/>
          <a:stretch>
            <a:fillRect/>
          </a:stretch>
        </p:blipFill>
        <p:spPr bwMode="auto">
          <a:xfrm>
            <a:off x="3581400" y="1524000"/>
            <a:ext cx="5095875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733800" y="1579563"/>
            <a:ext cx="441960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Ordinary People with a love of the heavens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Viewing Planets and Deep Space Objects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Taking images of Astronomical objects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Contributing to Science thru discovery and study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Sharing their experiences with others</a:t>
            </a:r>
          </a:p>
          <a:p>
            <a:pPr>
              <a:buFontTx/>
              <a:buChar char="•"/>
            </a:pPr>
            <a:endParaRPr lang="en-US">
              <a:solidFill>
                <a:schemeClr val="bg1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endParaRPr lang="en-US">
              <a:solidFill>
                <a:schemeClr val="bg1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Amateur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 Astronomy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6153" name="Picture 9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Telescopes – Types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Refractors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810000" y="1082675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Simplest type of Telescope 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Most Commonly thought of when you think of a telescope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is Refracted – No Mirrors, Glass only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pic>
        <p:nvPicPr>
          <p:cNvPr id="8200" name="Picture 8" descr="telescope-bas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200400"/>
            <a:ext cx="3810000" cy="2857500"/>
          </a:xfrm>
          <a:prstGeom prst="rect">
            <a:avLst/>
          </a:prstGeom>
          <a:noFill/>
        </p:spPr>
      </p:pic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8202" name="Picture 10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2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2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  <p:bldP spid="81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Telescopes – Types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Refractors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810000" y="1082675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Simplest type of Telescope 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Most Commonly thought of when you think of a telescope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is Refracted – No Mirrors, Glass only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pic>
        <p:nvPicPr>
          <p:cNvPr id="9222" name="Picture 6" descr="telescope-bas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200400"/>
            <a:ext cx="3810000" cy="2857500"/>
          </a:xfrm>
          <a:prstGeom prst="rect">
            <a:avLst/>
          </a:prstGeom>
          <a:noFill/>
        </p:spPr>
      </p:pic>
      <p:pic>
        <p:nvPicPr>
          <p:cNvPr id="9224" name="Picture 8" descr="57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02163" y="3200400"/>
            <a:ext cx="2635250" cy="2819400"/>
          </a:xfrm>
          <a:prstGeom prst="rect">
            <a:avLst/>
          </a:prstGeom>
          <a:noFill/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9226" name="Picture 10" descr="BBA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Telescopes – Types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Refractors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810000" y="949325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is bent with Mirrors – Primary and Secondary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Most “Bang for the Buck” generally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Largest Telescopes in the world are Reflectors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Reflectors</a:t>
            </a:r>
          </a:p>
        </p:txBody>
      </p:sp>
      <p:graphicFrame>
        <p:nvGraphicFramePr>
          <p:cNvPr id="10249" name="Object 9"/>
          <p:cNvGraphicFramePr>
            <a:graphicFrameLocks noChangeAspect="1"/>
          </p:cNvGraphicFramePr>
          <p:nvPr>
            <p:ph/>
          </p:nvPr>
        </p:nvGraphicFramePr>
        <p:xfrm>
          <a:off x="4572000" y="2895600"/>
          <a:ext cx="3030538" cy="3271838"/>
        </p:xfrm>
        <a:graphic>
          <a:graphicData uri="http://schemas.openxmlformats.org/presentationml/2006/ole">
            <p:oleObj spid="_x0000_s10249" name="Image" r:id="rId4" imgW="838060" imgH="905028" progId="Photoshop.Image.8">
              <p:embed/>
            </p:oleObj>
          </a:graphicData>
        </a:graphic>
      </p:graphicFrame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10252" name="Picture 12" descr="BBA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2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Telescopes – Types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Refractors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810000" y="949325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is bent with Mirrors – Primary and Secondary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Most “Bang for the Buck” generally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Largest Telescopes in the world are Reflectors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Reflectors</a:t>
            </a:r>
          </a:p>
        </p:txBody>
      </p:sp>
      <p:graphicFrame>
        <p:nvGraphicFramePr>
          <p:cNvPr id="12303" name="Object 15"/>
          <p:cNvGraphicFramePr>
            <a:graphicFrameLocks noChangeAspect="1"/>
          </p:cNvGraphicFramePr>
          <p:nvPr>
            <p:ph sz="half" idx="2"/>
          </p:nvPr>
        </p:nvGraphicFramePr>
        <p:xfrm>
          <a:off x="6019800" y="3124200"/>
          <a:ext cx="2667000" cy="2667000"/>
        </p:xfrm>
        <a:graphic>
          <a:graphicData uri="http://schemas.openxmlformats.org/presentationml/2006/ole">
            <p:oleObj spid="_x0000_s12303" name="Image" r:id="rId4" imgW="3174603" imgH="3174603" progId="Photoshop.Image.8">
              <p:embed/>
            </p:oleObj>
          </a:graphicData>
        </a:graphic>
      </p:graphicFrame>
      <p:pic>
        <p:nvPicPr>
          <p:cNvPr id="12297" name="Picture 9" descr="KentScp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3505200"/>
            <a:ext cx="2667000" cy="2000250"/>
          </a:xfrm>
          <a:prstGeom prst="rect">
            <a:avLst/>
          </a:prstGeom>
          <a:noFill/>
        </p:spPr>
      </p:pic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12311" name="Picture 23" descr="BBA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Telescopes – Types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Refractors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810000" y="1085850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Multiple Mirrors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Long Focal Length in a compact design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Most Versatile of the three major types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Reflectors</a:t>
            </a: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609600" y="16764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Catadioptric 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(Compound)</a:t>
            </a:r>
          </a:p>
        </p:txBody>
      </p:sp>
      <p:graphicFrame>
        <p:nvGraphicFramePr>
          <p:cNvPr id="15372" name="Object 12"/>
          <p:cNvGraphicFramePr>
            <a:graphicFrameLocks noChangeAspect="1"/>
          </p:cNvGraphicFramePr>
          <p:nvPr>
            <p:ph/>
          </p:nvPr>
        </p:nvGraphicFramePr>
        <p:xfrm>
          <a:off x="4572000" y="2819400"/>
          <a:ext cx="3101975" cy="3348038"/>
        </p:xfrm>
        <a:graphic>
          <a:graphicData uri="http://schemas.openxmlformats.org/presentationml/2006/ole">
            <p:oleObj spid="_x0000_s15372" name="Image" r:id="rId4" imgW="838060" imgH="905028" progId="Photoshop.Image.8">
              <p:embed/>
            </p:oleObj>
          </a:graphicData>
        </a:graphic>
      </p:graphicFrame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15375" name="Picture 15" descr="BBA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16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Telescopes – Types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Refractors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810000" y="952500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weight, easy to carry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Wide Views of large objects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Helpful for locating dimmer objects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Excellent Entry into Astronomy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Reflectors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609600" y="16764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Catadioptric 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(Compound)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19466" name="Picture 10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Binoculars</a:t>
            </a:r>
          </a:p>
        </p:txBody>
      </p:sp>
      <p:pic>
        <p:nvPicPr>
          <p:cNvPr id="19474" name="Picture 18" descr="closeup1_h3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819400"/>
            <a:ext cx="3810000" cy="3371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64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505200" y="1374775"/>
            <a:ext cx="2590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The Sun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9 </a:t>
            </a:r>
            <a:r>
              <a:rPr lang="en-US" sz="1200">
                <a:solidFill>
                  <a:schemeClr val="bg1"/>
                </a:solidFill>
                <a:latin typeface="OCR A Extended" pitchFamily="50" charset="0"/>
              </a:rPr>
              <a:t>(almost 10) Planets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Comets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Asteroids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1513" name="Picture 9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graphicFrame>
        <p:nvGraphicFramePr>
          <p:cNvPr id="21519" name="Object 15"/>
          <p:cNvGraphicFramePr>
            <a:graphicFrameLocks noChangeAspect="1"/>
          </p:cNvGraphicFramePr>
          <p:nvPr>
            <p:ph/>
          </p:nvPr>
        </p:nvGraphicFramePr>
        <p:xfrm>
          <a:off x="6172200" y="1143000"/>
          <a:ext cx="2322513" cy="1905000"/>
        </p:xfrm>
        <a:graphic>
          <a:graphicData uri="http://schemas.openxmlformats.org/presentationml/2006/ole">
            <p:oleObj spid="_x0000_s21519" name="Image" r:id="rId5" imgW="1292026" imgH="1060527" progId="Photoshop.Image.8">
              <p:embed/>
            </p:oleObj>
          </a:graphicData>
        </a:graphic>
      </p:graphicFrame>
      <p:pic>
        <p:nvPicPr>
          <p:cNvPr id="21522" name="Picture 18" descr="outer solar syste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3800" y="3429000"/>
            <a:ext cx="4743450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6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08" grpId="0"/>
      <p:bldP spid="215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1,390,000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Apx 70% Hydrogen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Medium Size Star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3559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pic>
        <p:nvPicPr>
          <p:cNvPr id="23564" name="Picture 12" descr="eit_19970914_0121_3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2590800"/>
            <a:ext cx="3429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1"/>
      <p:bldP spid="235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4,480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Average Temperature 167 C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Almost no Atmosphere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458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pic>
        <p:nvPicPr>
          <p:cNvPr id="24589" name="Picture 13" descr="planet Mercury from NASA's Mariner 1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24250" y="3438525"/>
            <a:ext cx="5238750" cy="265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45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12,103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Our nearest neighbor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Sulphuric Atmosphere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560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pic>
        <p:nvPicPr>
          <p:cNvPr id="25615" name="Picture 15" descr="venusma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2438400"/>
            <a:ext cx="32448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12,756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Our Home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Only Planet with life that we know of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663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pic>
        <p:nvPicPr>
          <p:cNvPr id="26638" name="Picture 14" descr="earthaf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547938"/>
            <a:ext cx="3662363" cy="37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6,794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-133C – 80C Temperature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Possible water (frozen or beneath the surface)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7655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pic>
        <p:nvPicPr>
          <p:cNvPr id="27665" name="Picture 17" descr="syrt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590800"/>
            <a:ext cx="35814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142,984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Giant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63 + Moons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Great Red Spot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8679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graphicFrame>
        <p:nvGraphicFramePr>
          <p:cNvPr id="28688" name="Object 16"/>
          <p:cNvGraphicFramePr>
            <a:graphicFrameLocks noChangeAspect="1"/>
          </p:cNvGraphicFramePr>
          <p:nvPr>
            <p:ph/>
          </p:nvPr>
        </p:nvGraphicFramePr>
        <p:xfrm>
          <a:off x="4114800" y="2514600"/>
          <a:ext cx="4038600" cy="3478213"/>
        </p:xfrm>
        <a:graphic>
          <a:graphicData uri="http://schemas.openxmlformats.org/presentationml/2006/ole">
            <p:oleObj spid="_x0000_s28688" name="Image" r:id="rId5" imgW="905028" imgH="780091" progId="Photoshop.Image.8">
              <p:embed/>
            </p:oleObj>
          </a:graphicData>
        </a:graphic>
      </p:graphicFrame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120,536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Only planet with rings that can be easily seen from earth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970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pic>
        <p:nvPicPr>
          <p:cNvPr id="29714" name="Picture 18" descr="Saturn by NASA's Cassini orbiter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3733800"/>
            <a:ext cx="5181600" cy="2390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  <p:bldP spid="297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51,118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Axis is sideways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072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609600" y="3886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  <p:pic>
        <p:nvPicPr>
          <p:cNvPr id="30738" name="Picture 18" descr="uranu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43200"/>
            <a:ext cx="3305175" cy="3305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  <p:bldP spid="307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49,532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 – Possible Core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Also has a “Blue Spot”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175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609600" y="3886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609600" y="4191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Neptune</a:t>
            </a:r>
          </a:p>
        </p:txBody>
      </p:sp>
      <p:pic>
        <p:nvPicPr>
          <p:cNvPr id="31763" name="Picture 19" descr="fullne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2438400"/>
            <a:ext cx="37338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  <p:bldP spid="3176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2,274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Smallest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Planet to Moon ratio similar to Earth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2775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609600" y="3886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609600" y="4191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Neptune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609600" y="4495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Pluto</a:t>
            </a:r>
          </a:p>
        </p:txBody>
      </p:sp>
      <p:pic>
        <p:nvPicPr>
          <p:cNvPr id="32788" name="Picture 20" descr="Plu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429000"/>
            <a:ext cx="19812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Unknown -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Larger than Pluto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nearly 100 times the </a:t>
            </a:r>
            <a:r>
              <a:rPr lang="en-US">
                <a:solidFill>
                  <a:schemeClr val="bg1"/>
                </a:solidFill>
                <a:latin typeface="OCR A Extended" pitchFamily="50" charset="0"/>
                <a:hlinkClick r:id="rId3"/>
              </a:rPr>
              <a:t>Earth-Sun distance</a:t>
            </a: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 -- over twice the average Pluto-Sun distance 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41991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609600" y="3886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609600" y="4191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Neptune</a:t>
            </a: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609600" y="4495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Pluto</a:t>
            </a:r>
          </a:p>
        </p:txBody>
      </p:sp>
      <p:pic>
        <p:nvPicPr>
          <p:cNvPr id="42004" name="Picture 20" descr="See Explanation.  Clicking on the picture will download&#10; the highest resolution version available.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86200" y="2819400"/>
            <a:ext cx="4343400" cy="3257550"/>
          </a:xfrm>
          <a:prstGeom prst="rect">
            <a:avLst/>
          </a:prstGeom>
          <a:noFill/>
        </p:spPr>
      </p:pic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609600" y="4800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#10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4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2001" grpId="0"/>
      <p:bldP spid="4200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810000" y="955675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“Island Universes”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Billions of stars and possible Planets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Billions of Galaxies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Milky Way is Our Galaxy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3799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33804" name="Picture 12" descr="M31_10092004M_SHAMILT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3505200"/>
            <a:ext cx="2122488" cy="2209800"/>
          </a:xfrm>
          <a:prstGeom prst="rect">
            <a:avLst/>
          </a:prstGeom>
          <a:noFill/>
        </p:spPr>
      </p:pic>
      <p:pic>
        <p:nvPicPr>
          <p:cNvPr id="33805" name="Picture 13" descr="M81_10302005A_SHAMILT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3505200"/>
            <a:ext cx="2895600" cy="2233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33796" grpId="0"/>
      <p:bldP spid="3379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810000" y="1095375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Clouds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Emission, Reflection, Planetary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All we can see are within our Galaxy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482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pic>
        <p:nvPicPr>
          <p:cNvPr id="34830" name="Picture 14" descr="588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2743200"/>
            <a:ext cx="4800600" cy="3557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810000" y="1233488"/>
            <a:ext cx="44196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Clouds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Star Nurseries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is emitted from within the cloud by new stars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584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pic>
        <p:nvPicPr>
          <p:cNvPr id="35851" name="Picture 11" descr="M42_02122005S_SHAMILT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2743200"/>
            <a:ext cx="4560888" cy="3371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810000" y="1098550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reflects from Nearby Stars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is probably left over from previously formed stars or exploded stars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687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609600" y="1981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Reflection</a:t>
            </a:r>
          </a:p>
        </p:txBody>
      </p:sp>
      <p:pic>
        <p:nvPicPr>
          <p:cNvPr id="36877" name="Picture 13" descr="49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2743200"/>
            <a:ext cx="4705350" cy="3443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810000" y="965200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Exploded Stars  - Nova’s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forms a ring around the original Star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Not a planet, early astronomers though the center was a planet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7895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609600" y="1981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Reflection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609600" y="2286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Planetary</a:t>
            </a:r>
          </a:p>
        </p:txBody>
      </p:sp>
      <p:graphicFrame>
        <p:nvGraphicFramePr>
          <p:cNvPr id="37901" name="Object 13"/>
          <p:cNvGraphicFramePr>
            <a:graphicFrameLocks noChangeAspect="1"/>
          </p:cNvGraphicFramePr>
          <p:nvPr>
            <p:ph/>
          </p:nvPr>
        </p:nvGraphicFramePr>
        <p:xfrm>
          <a:off x="4038600" y="2819400"/>
          <a:ext cx="4102100" cy="3321050"/>
        </p:xfrm>
        <a:graphic>
          <a:graphicData uri="http://schemas.openxmlformats.org/presentationml/2006/ole">
            <p:oleObj spid="_x0000_s37901" name="Image" r:id="rId5" imgW="1191569" imgH="965891" progId="Photoshop.Imag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90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515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Current Events in Astronomy</a:t>
            </a:r>
          </a:p>
        </p:txBody>
      </p:sp>
      <p:pic>
        <p:nvPicPr>
          <p:cNvPr id="38915" name="Picture 3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990600" y="1296988"/>
            <a:ext cx="70866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 is low in western the Sky at Sunset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 is low in the eastern Sky at sunset and rising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Moon Phase – Just past first Quarter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 rises in the early morning hours nut before Dawn</a:t>
            </a:r>
          </a:p>
          <a:p>
            <a:pPr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Currently in the Taurids Meteor shower.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184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Questions</a:t>
            </a:r>
          </a:p>
        </p:txBody>
      </p:sp>
      <p:pic>
        <p:nvPicPr>
          <p:cNvPr id="39939" name="Picture 3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990600" y="1296988"/>
            <a:ext cx="7086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Questions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Thank You</a:t>
            </a:r>
          </a:p>
          <a:p>
            <a:pPr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Please Join us at the scopes</a:t>
            </a:r>
          </a:p>
          <a:p>
            <a:pPr lvl="1"/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2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1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447800" y="5486400"/>
            <a:ext cx="682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CC33"/>
                </a:solidFill>
                <a:latin typeface="OCR A Extended" pitchFamily="50" charset="0"/>
              </a:rPr>
              <a:t>http://www.BackBayAstro.org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40" grpId="0"/>
      <p:bldP spid="39941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938</Words>
  <Application>Microsoft Office PowerPoint</Application>
  <PresentationFormat>On-screen Show (4:3)</PresentationFormat>
  <Paragraphs>282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OCR A Extended</vt:lpstr>
      <vt:lpstr>Default Design</vt:lpstr>
      <vt:lpstr>Adobe Photoshop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HCAdvantage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GardenStars</dc:title>
  <dc:creator>Kevin Weiner;Stephen P. Hamilton</dc:creator>
  <cp:lastModifiedBy>Kevin Weiner</cp:lastModifiedBy>
  <cp:revision>21</cp:revision>
  <dcterms:created xsi:type="dcterms:W3CDTF">2005-06-18T18:37:40Z</dcterms:created>
  <dcterms:modified xsi:type="dcterms:W3CDTF">2008-09-30T01:42:11Z</dcterms:modified>
</cp:coreProperties>
</file>