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1" r:id="rId3"/>
    <p:sldId id="292" r:id="rId4"/>
    <p:sldId id="259" r:id="rId5"/>
    <p:sldId id="260" r:id="rId6"/>
    <p:sldId id="294" r:id="rId7"/>
    <p:sldId id="295" r:id="rId8"/>
    <p:sldId id="307" r:id="rId9"/>
    <p:sldId id="297" r:id="rId10"/>
    <p:sldId id="298" r:id="rId11"/>
    <p:sldId id="299" r:id="rId12"/>
    <p:sldId id="262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86" r:id="rId25"/>
    <p:sldId id="300" r:id="rId26"/>
    <p:sldId id="278" r:id="rId27"/>
    <p:sldId id="279" r:id="rId28"/>
    <p:sldId id="280" r:id="rId29"/>
    <p:sldId id="281" r:id="rId30"/>
    <p:sldId id="304" r:id="rId31"/>
    <p:sldId id="305" r:id="rId32"/>
    <p:sldId id="306" r:id="rId33"/>
    <p:sldId id="290" r:id="rId34"/>
    <p:sldId id="303" r:id="rId35"/>
    <p:sldId id="301" r:id="rId36"/>
    <p:sldId id="302" r:id="rId3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00"/>
    <a:srgbClr val="000066"/>
    <a:srgbClr val="FFFF66"/>
    <a:srgbClr val="33CC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7849" autoAdjust="0"/>
    <p:restoredTop sz="94660"/>
  </p:normalViewPr>
  <p:slideViewPr>
    <p:cSldViewPr>
      <p:cViewPr varScale="1">
        <p:scale>
          <a:sx n="74" d="100"/>
          <a:sy n="74" d="100"/>
        </p:scale>
        <p:origin x="-984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3372"/>
    </p:cViewPr>
  </p:sorterViewPr>
  <p:gridSpacing cx="58989913" cy="58989913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E95DAF-E1C8-41FC-81F0-16F11E6FA34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219C4B-4EC5-4F36-99AA-54A713591FD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37D6CD-B741-40C7-89C1-C6DE0851621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41C3B6-E905-4244-AF5E-BA340F9F049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2D2B50-6A9E-4F64-9CD2-BB72EF7BB73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DE7C8E-A080-4128-927D-F72775C8C45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58E8ED-4D50-448F-A200-0B9500EC6D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B5AA54-024A-4610-943C-0C826F7196F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AAE8E8-DC1B-4EB5-8167-407CBB4F20C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E646C6-402D-41A4-80F4-1FA0E1EABDA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1EDD23-8BEB-454B-9A91-F79926283AA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01ED9CE-2781-42BF-86FA-BA0DFE9553A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63CFEB9-B9DF-456C-952A-06F39E349A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21903B1-762A-4784-A210-37A687FB9D0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9A191CE-486E-41CB-849A-EB431A81087D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32" name="Picture 8" descr="BackGround Base"/>
          <p:cNvPicPr>
            <a:picLocks noChangeAspect="1" noChangeArrowheads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33" name="Text Box 9"/>
          <p:cNvSpPr txBox="1">
            <a:spLocks noChangeArrowheads="1"/>
          </p:cNvSpPr>
          <p:nvPr userDrawn="1"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2.xml"/><Relationship Id="rId1" Type="http://schemas.openxmlformats.org/officeDocument/2006/relationships/audio" Target="../media/audio1.wav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13.xml"/><Relationship Id="rId1" Type="http://schemas.openxmlformats.org/officeDocument/2006/relationships/audio" Target="../media/audio2.wav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3.wav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sa.gov/audience/forkids/kidsclub/flash/index.html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7.gif"/><Relationship Id="rId7" Type="http://schemas.openxmlformats.org/officeDocument/2006/relationships/image" Target="../media/image21.gif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6" Type="http://schemas.openxmlformats.org/officeDocument/2006/relationships/image" Target="../media/image20.gif"/><Relationship Id="rId5" Type="http://schemas.openxmlformats.org/officeDocument/2006/relationships/image" Target="../media/image19.gif"/><Relationship Id="rId4" Type="http://schemas.openxmlformats.org/officeDocument/2006/relationships/image" Target="../media/image18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10.png"/><Relationship Id="rId7" Type="http://schemas.openxmlformats.org/officeDocument/2006/relationships/image" Target="../media/image25.jpeg"/><Relationship Id="rId12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28.png"/><Relationship Id="rId5" Type="http://schemas.openxmlformats.org/officeDocument/2006/relationships/image" Target="../media/image3.png"/><Relationship Id="rId10" Type="http://schemas.openxmlformats.org/officeDocument/2006/relationships/image" Target="../media/image27.jpeg"/><Relationship Id="rId4" Type="http://schemas.openxmlformats.org/officeDocument/2006/relationships/image" Target="../media/image24.jpeg"/><Relationship Id="rId9" Type="http://schemas.openxmlformats.org/officeDocument/2006/relationships/oleObject" Target="../embeddings/oleObject3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31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3.jpeg"/><Relationship Id="rId4" Type="http://schemas.openxmlformats.org/officeDocument/2006/relationships/hyperlink" Target="http://www.solarviews.com/cap/merc/mercury.htm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5.bin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8.jpeg"/><Relationship Id="rId4" Type="http://schemas.openxmlformats.org/officeDocument/2006/relationships/hyperlink" Target="http://photojournal.jpl.nasa.gov/catalog/PIA06193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Astronomical_unit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2.jpeg"/><Relationship Id="rId5" Type="http://schemas.openxmlformats.org/officeDocument/2006/relationships/hyperlink" Target="http://antwrp.gsfc.nasa.gov/apod/image/0507/2003ub313_palomar.jpg" TargetMode="Externa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6.bin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685800" y="228600"/>
            <a:ext cx="5340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GardenStars – April 29, 2006</a:t>
            </a:r>
          </a:p>
        </p:txBody>
      </p:sp>
      <p:pic>
        <p:nvPicPr>
          <p:cNvPr id="2059" name="Picture 11" descr="BBA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1447800" y="1447800"/>
            <a:ext cx="62611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600" b="1">
                <a:solidFill>
                  <a:srgbClr val="33CC33"/>
                </a:solidFill>
                <a:latin typeface="OCR A Extended" pitchFamily="50" charset="0"/>
              </a:rPr>
              <a:t>Welcome to GardenStars</a:t>
            </a:r>
          </a:p>
          <a:p>
            <a:pPr algn="ctr"/>
            <a:endParaRPr lang="en-US" sz="2400" b="1">
              <a:solidFill>
                <a:srgbClr val="33CC33"/>
              </a:solidFill>
              <a:latin typeface="OCR A Extended" pitchFamily="50" charset="0"/>
            </a:endParaRPr>
          </a:p>
          <a:p>
            <a:pPr algn="ctr"/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An Evening Under the Stars</a:t>
            </a:r>
          </a:p>
        </p:txBody>
      </p:sp>
      <p:sp>
        <p:nvSpPr>
          <p:cNvPr id="2061" name="Text Box 13"/>
          <p:cNvSpPr txBox="1">
            <a:spLocks noChangeArrowheads="1"/>
          </p:cNvSpPr>
          <p:nvPr/>
        </p:nvSpPr>
        <p:spPr bwMode="auto">
          <a:xfrm>
            <a:off x="1997075" y="3275013"/>
            <a:ext cx="534035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b="1">
                <a:solidFill>
                  <a:srgbClr val="FFFF66"/>
                </a:solidFill>
                <a:latin typeface="OCR A Extended" pitchFamily="50" charset="0"/>
              </a:rPr>
              <a:t>Presented by</a:t>
            </a:r>
          </a:p>
          <a:p>
            <a:pPr algn="ctr"/>
            <a:endParaRPr lang="en-US" b="1">
              <a:solidFill>
                <a:srgbClr val="FFFF66"/>
              </a:solidFill>
              <a:latin typeface="OCR A Extended" pitchFamily="50" charset="0"/>
            </a:endParaRPr>
          </a:p>
          <a:p>
            <a:pPr algn="ctr"/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The Norfolk Botanical Garden</a:t>
            </a:r>
          </a:p>
          <a:p>
            <a:pPr algn="ctr"/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And</a:t>
            </a:r>
          </a:p>
          <a:p>
            <a:pPr algn="ctr"/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Back Bay Amateur Astronomers</a:t>
            </a:r>
          </a:p>
        </p:txBody>
      </p:sp>
      <p:pic>
        <p:nvPicPr>
          <p:cNvPr id="2063" name="Picture 15" descr="BBAA-Sm-ani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15200" y="4895850"/>
            <a:ext cx="1428750" cy="1428750"/>
          </a:xfrm>
          <a:prstGeom prst="rect">
            <a:avLst/>
          </a:prstGeom>
          <a:noFill/>
        </p:spPr>
      </p:pic>
      <p:graphicFrame>
        <p:nvGraphicFramePr>
          <p:cNvPr id="2064" name="Object 16"/>
          <p:cNvGraphicFramePr>
            <a:graphicFrameLocks noChangeAspect="1"/>
          </p:cNvGraphicFramePr>
          <p:nvPr/>
        </p:nvGraphicFramePr>
        <p:xfrm>
          <a:off x="609600" y="5038725"/>
          <a:ext cx="1454150" cy="1285875"/>
        </p:xfrm>
        <a:graphic>
          <a:graphicData uri="http://schemas.openxmlformats.org/presentationml/2006/ole">
            <p:oleObj spid="_x0000_s2064" name="Image" r:id="rId5" imgW="2095238" imgH="1853315" progId="Photoshop.Image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2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/>
      <p:bldP spid="2060" grpId="0"/>
      <p:bldP spid="206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573088" y="73025"/>
            <a:ext cx="8570912" cy="701675"/>
          </a:xfrm>
          <a:noFill/>
        </p:spPr>
        <p:txBody>
          <a:bodyPr>
            <a:spAutoFit/>
          </a:bodyPr>
          <a:lstStyle/>
          <a:p>
            <a:r>
              <a:rPr lang="en-US" sz="4000">
                <a:solidFill>
                  <a:srgbClr val="FF0000"/>
                </a:solidFill>
              </a:rPr>
              <a:t>The Back Bay Amateur Astronomers</a:t>
            </a:r>
            <a:r>
              <a:rPr lang="en-US" sz="4000"/>
              <a:t> 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96900" y="4062413"/>
            <a:ext cx="5300663" cy="2092325"/>
          </a:xfrm>
        </p:spPr>
        <p:txBody>
          <a:bodyPr/>
          <a:lstStyle/>
          <a:p>
            <a:pPr>
              <a:buFontTx/>
              <a:buNone/>
            </a:pPr>
            <a:r>
              <a:rPr lang="en-US">
                <a:solidFill>
                  <a:schemeClr val="bg1"/>
                </a:solidFill>
              </a:rPr>
              <a:t>	The Back Bay Amateur Astronomers </a:t>
            </a:r>
            <a:br>
              <a:rPr lang="en-US">
                <a:solidFill>
                  <a:schemeClr val="bg1"/>
                </a:solidFill>
              </a:rPr>
            </a:br>
            <a:r>
              <a:rPr lang="en-US">
                <a:solidFill>
                  <a:schemeClr val="bg1"/>
                </a:solidFill>
              </a:rPr>
              <a:t>PO Box 9877</a:t>
            </a:r>
          </a:p>
          <a:p>
            <a:pPr>
              <a:buFontTx/>
              <a:buNone/>
            </a:pPr>
            <a:r>
              <a:rPr lang="en-US">
                <a:solidFill>
                  <a:schemeClr val="bg1"/>
                </a:solidFill>
              </a:rPr>
              <a:t>	Virginia Beach, VA 23450</a:t>
            </a:r>
          </a:p>
        </p:txBody>
      </p:sp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654050" y="1296988"/>
            <a:ext cx="3962400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Bringing Astronomy to the People of Hampton Roads</a:t>
            </a:r>
          </a:p>
        </p:txBody>
      </p:sp>
      <p:pic>
        <p:nvPicPr>
          <p:cNvPr id="48133" name="Picture 5" descr="BBAA-cleaned"/>
          <p:cNvPicPr>
            <a:picLocks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4953000" y="1689100"/>
            <a:ext cx="3810000" cy="3660775"/>
          </a:xfrm>
          <a:noFill/>
          <a:ln/>
        </p:spPr>
      </p:pic>
      <p:pic>
        <p:nvPicPr>
          <p:cNvPr id="48137" name="Picture 9">
            <a:hlinkClick r:id="" action="ppaction://media"/>
          </p:cNvPr>
          <p:cNvPicPr>
            <a:picLocks noRot="1" noChangeAspect="1" noChangeArrowheads="1"/>
          </p:cNvPicPr>
          <p:nvPr>
            <a:wavAudioFile r:embed="rId1" name="tada2.wav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839200" y="6553200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9" fill="hold"/>
                                        <p:tgtEl>
                                          <p:spTgt spid="481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250" fill="hold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250" fill="hold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813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46050"/>
            <a:ext cx="8604250" cy="574675"/>
          </a:xfrm>
        </p:spPr>
        <p:txBody>
          <a:bodyPr/>
          <a:lstStyle/>
          <a:p>
            <a:r>
              <a:rPr lang="en-US" sz="4000">
                <a:solidFill>
                  <a:schemeClr val="bg1"/>
                </a:solidFill>
              </a:rPr>
              <a:t>Your “Solar System Ambassador”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54050" y="1123950"/>
            <a:ext cx="2957513" cy="519113"/>
          </a:xfrm>
          <a:noFill/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2800">
                <a:solidFill>
                  <a:schemeClr val="bg1"/>
                </a:solidFill>
              </a:rPr>
              <a:t>George Reynolds</a:t>
            </a:r>
          </a:p>
        </p:txBody>
      </p:sp>
      <p:pic>
        <p:nvPicPr>
          <p:cNvPr id="49156" name="Picture 4" descr="Georg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6900" y="1700213"/>
            <a:ext cx="3667125" cy="4551362"/>
          </a:xfrm>
          <a:prstGeom prst="rect">
            <a:avLst/>
          </a:prstGeom>
          <a:noFill/>
        </p:spPr>
      </p:pic>
      <p:pic>
        <p:nvPicPr>
          <p:cNvPr id="49157" name="Picture 5"/>
          <p:cNvPicPr>
            <a:picLocks noChangeAspect="1" noChangeArrowheads="1"/>
          </p:cNvPicPr>
          <p:nvPr>
            <p:ph sz="half" idx="2"/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4629150" y="1989138"/>
            <a:ext cx="4038600" cy="4038600"/>
          </a:xfrm>
          <a:noFill/>
          <a:ln/>
        </p:spPr>
      </p:pic>
      <p:pic>
        <p:nvPicPr>
          <p:cNvPr id="49160" name="Picture 8">
            <a:hlinkClick r:id="" action="ppaction://media"/>
          </p:cNvPr>
          <p:cNvPicPr>
            <a:picLocks noRot="1" noChangeAspect="1" noChangeArrowheads="1"/>
          </p:cNvPicPr>
          <p:nvPr>
            <a:wavAudioFile r:embed="rId1" name="wile.wav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8839200" y="6553200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1" fill="hold"/>
                                        <p:tgtEl>
                                          <p:spTgt spid="491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16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685800" y="228600"/>
            <a:ext cx="2578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Introductions</a:t>
            </a:r>
          </a:p>
        </p:txBody>
      </p:sp>
      <p:pic>
        <p:nvPicPr>
          <p:cNvPr id="5125" name="Picture 5" descr="BBA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2266950" y="1296988"/>
            <a:ext cx="6453188" cy="307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800" b="1">
                <a:solidFill>
                  <a:srgbClr val="FFFF66"/>
                </a:solidFill>
                <a:latin typeface="OCR A Extended" pitchFamily="50" charset="0"/>
              </a:rPr>
              <a:t>Back Bay Amateur Astronomers</a:t>
            </a:r>
          </a:p>
          <a:p>
            <a:pPr>
              <a:buFontTx/>
              <a:buChar char="•"/>
            </a:pPr>
            <a:endParaRPr lang="en-US" sz="2400" b="1">
              <a:solidFill>
                <a:srgbClr val="FFFF66"/>
              </a:solidFill>
              <a:latin typeface="OCR A Extended" pitchFamily="50" charset="0"/>
            </a:endParaRPr>
          </a:p>
          <a:p>
            <a:pPr lvl="1"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George Reynolds </a:t>
            </a:r>
          </a:p>
          <a:p>
            <a:pPr lvl="1"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Kevin and Barb Weiner</a:t>
            </a:r>
          </a:p>
          <a:p>
            <a:pPr lvl="1"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Matt McLaughlin</a:t>
            </a:r>
          </a:p>
          <a:p>
            <a:pPr lvl="1"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Chuck Rippel</a:t>
            </a:r>
          </a:p>
          <a:p>
            <a:pPr lvl="1"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Chuck Jagow</a:t>
            </a:r>
          </a:p>
          <a:p>
            <a:pPr lvl="1">
              <a:buFontTx/>
              <a:buChar char="•"/>
            </a:pPr>
            <a:endParaRPr lang="en-US" sz="2400" b="1">
              <a:solidFill>
                <a:srgbClr val="FFFF66"/>
              </a:solidFill>
              <a:latin typeface="OCR A Extended" pitchFamily="50" charset="0"/>
            </a:endParaRPr>
          </a:p>
        </p:txBody>
      </p:sp>
      <p:pic>
        <p:nvPicPr>
          <p:cNvPr id="5127" name="Picture 7" descr="BBAA-cleane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78450" y="3025775"/>
            <a:ext cx="34290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Picture 8" descr="solarsysamb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4050" y="1066800"/>
            <a:ext cx="1498600" cy="149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6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/>
      <p:bldP spid="51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ackGround VSpl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151" name="Picture 7" descr="galcenter_vis"/>
          <p:cNvPicPr>
            <a:picLocks noChangeAspect="1" noChangeArrowheads="1"/>
          </p:cNvPicPr>
          <p:nvPr/>
        </p:nvPicPr>
        <p:blipFill>
          <a:blip r:embed="rId3">
            <a:lum bright="-38000" contrast="-80000"/>
          </a:blip>
          <a:srcRect/>
          <a:stretch>
            <a:fillRect/>
          </a:stretch>
        </p:blipFill>
        <p:spPr bwMode="auto">
          <a:xfrm>
            <a:off x="3535363" y="1123950"/>
            <a:ext cx="5241925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3535363" y="1789113"/>
            <a:ext cx="5184775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OCR A Extended" pitchFamily="50" charset="0"/>
              </a:rPr>
              <a:t>We are ordinary people with a love of the heavens. We contribute to science thru discovery, study and by sharing information with others.</a:t>
            </a:r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6153" name="Picture 9" descr="BBA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685800" y="228600"/>
            <a:ext cx="4235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Amateur Astronomers...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1"/>
      <p:bldP spid="615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96900" y="152400"/>
            <a:ext cx="8353425" cy="511175"/>
          </a:xfrm>
          <a:noFill/>
          <a:ln/>
        </p:spPr>
        <p:txBody>
          <a:bodyPr lIns="92075" tIns="46038" rIns="92075" bIns="46038"/>
          <a:lstStyle/>
          <a:p>
            <a:r>
              <a:rPr lang="en-US" sz="4000">
                <a:solidFill>
                  <a:srgbClr val="FFFF00"/>
                </a:solidFill>
                <a:latin typeface="Bermuda Solid" pitchFamily="2" charset="0"/>
              </a:rPr>
              <a:t>Science is </a:t>
            </a:r>
            <a:r>
              <a:rPr lang="en-US" sz="4000" u="sng">
                <a:solidFill>
                  <a:srgbClr val="FFFF00"/>
                </a:solidFill>
                <a:latin typeface="Bermuda Solid" pitchFamily="2" charset="0"/>
              </a:rPr>
              <a:t>BORING</a:t>
            </a:r>
            <a:r>
              <a:rPr lang="en-US" sz="4000">
                <a:solidFill>
                  <a:srgbClr val="FFFF00"/>
                </a:solidFill>
                <a:latin typeface="Bermuda Solid" pitchFamily="2" charset="0"/>
              </a:rPr>
              <a:t>!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subTitle" idx="1"/>
          </p:nvPr>
        </p:nvSpPr>
        <p:spPr>
          <a:noFill/>
          <a:ln/>
        </p:spPr>
        <p:txBody>
          <a:bodyPr lIns="92075" tIns="46038" rIns="92075" bIns="46038"/>
          <a:lstStyle/>
          <a:p>
            <a:pPr marL="342900" indent="-342900"/>
            <a:endParaRPr lang="en-US"/>
          </a:p>
          <a:p>
            <a:pPr marL="342900" indent="-342900"/>
            <a:endParaRPr lang="en-US"/>
          </a:p>
        </p:txBody>
      </p:sp>
      <p:pic>
        <p:nvPicPr>
          <p:cNvPr id="51204" name="Picture 4" descr="bored-girl 270x400"/>
          <p:cNvPicPr>
            <a:picLocks noChangeAspect="1" noChangeArrowheads="1"/>
          </p:cNvPicPr>
          <p:nvPr/>
        </p:nvPicPr>
        <p:blipFill>
          <a:blip r:embed="rId3"/>
          <a:srcRect r="8475" b="6667"/>
          <a:stretch>
            <a:fillRect/>
          </a:stretch>
        </p:blipFill>
        <p:spPr bwMode="auto">
          <a:xfrm>
            <a:off x="2786063" y="1066800"/>
            <a:ext cx="4056062" cy="52578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1205" name="Picture 5">
            <a:hlinkClick r:id="" action="ppaction://media"/>
          </p:cNvPr>
          <p:cNvPicPr>
            <a:picLocks noRot="1" noChangeAspect="1" noChangeArrowheads="1"/>
          </p:cNvPicPr>
          <p:nvPr>
            <a:wavAudioFile r:embed="rId1" name="snore2.wav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839200" y="6553200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120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repeatCount="300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20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Smiling boy (cropped)"/>
          <p:cNvPicPr>
            <a:picLocks noChangeAspect="1" noChangeArrowheads="1"/>
          </p:cNvPicPr>
          <p:nvPr>
            <p:ph idx="1"/>
          </p:nvPr>
        </p:nvPicPr>
        <p:blipFill>
          <a:blip r:embed="rId3"/>
          <a:srcRect b="5487"/>
          <a:stretch>
            <a:fillRect/>
          </a:stretch>
        </p:blipFill>
        <p:spPr>
          <a:xfrm>
            <a:off x="2439988" y="1009650"/>
            <a:ext cx="4486275" cy="5241925"/>
          </a:xfrm>
          <a:noFill/>
          <a:ln/>
        </p:spPr>
      </p:pic>
      <p:sp>
        <p:nvSpPr>
          <p:cNvPr id="52227" name="Rectangle 3"/>
          <p:cNvSpPr>
            <a:spLocks noGrp="1" noChangeArrowheads="1"/>
          </p:cNvSpPr>
          <p:nvPr>
            <p:ph type="title"/>
          </p:nvPr>
        </p:nvSpPr>
        <p:spPr>
          <a:xfrm>
            <a:off x="539750" y="52388"/>
            <a:ext cx="8604250" cy="762000"/>
          </a:xfrm>
          <a:noFill/>
        </p:spPr>
        <p:txBody>
          <a:bodyPr>
            <a:spAutoFit/>
          </a:bodyPr>
          <a:lstStyle/>
          <a:p>
            <a:r>
              <a:rPr lang="en-US">
                <a:solidFill>
                  <a:srgbClr val="FFFF00"/>
                </a:solidFill>
              </a:rPr>
              <a:t>Science is </a:t>
            </a:r>
            <a:r>
              <a:rPr lang="en-US" b="1" i="1">
                <a:solidFill>
                  <a:srgbClr val="FFFF00"/>
                </a:solidFill>
              </a:rPr>
              <a:t>FUN!!</a:t>
            </a:r>
          </a:p>
        </p:txBody>
      </p:sp>
      <p:pic>
        <p:nvPicPr>
          <p:cNvPr id="52228" name="Picture 4">
            <a:hlinkClick r:id="" action="ppaction://media"/>
          </p:cNvPr>
          <p:cNvPicPr>
            <a:picLocks noRot="1" noChangeAspect="1" noChangeArrowheads="1"/>
          </p:cNvPicPr>
          <p:nvPr>
            <a:wavAudioFile r:embed="rId1" name="kidscheer.wav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839200" y="6553200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6" dur="20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" fill="hold"/>
                                        <p:tgtEl>
                                          <p:spTgt spid="522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0" presetClass="emph" presetSubtype="0" repeatCount="800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1" dur="5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2" repeatCount="200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2228"/>
                </p:tgtEl>
              </p:cMediaNode>
            </p:audio>
          </p:childTnLst>
        </p:cTn>
      </p:par>
    </p:tnLst>
    <p:bldLst>
      <p:bldP spid="52227" grpId="0"/>
      <p:bldP spid="52227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686800" cy="849313"/>
          </a:xfrm>
        </p:spPr>
        <p:txBody>
          <a:bodyPr/>
          <a:lstStyle/>
          <a:p>
            <a:r>
              <a:rPr lang="en-US" sz="3200">
                <a:solidFill>
                  <a:srgbClr val="FFFF66"/>
                </a:solidFill>
              </a:rPr>
              <a:t>Out of this World Fun for Kids</a:t>
            </a:r>
            <a:r>
              <a:rPr lang="en-US" sz="2400">
                <a:solidFill>
                  <a:srgbClr val="FFFF66"/>
                </a:solidFill>
              </a:rPr>
              <a:t> 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4005263"/>
            <a:ext cx="8229600" cy="2106612"/>
          </a:xfrm>
        </p:spPr>
        <p:txBody>
          <a:bodyPr/>
          <a:lstStyle/>
          <a:p>
            <a:r>
              <a:rPr lang="en-US">
                <a:hlinkClick r:id="rId2"/>
              </a:rPr>
              <a:t>http://www.nasa.gov/audience/forkids/kidsclub/flash/index.html</a:t>
            </a:r>
            <a:endParaRPr lang="en-US"/>
          </a:p>
        </p:txBody>
      </p:sp>
      <p:sp>
        <p:nvSpPr>
          <p:cNvPr id="65540" name="Text Box 4"/>
          <p:cNvSpPr txBox="1">
            <a:spLocks noChangeArrowheads="1"/>
          </p:cNvSpPr>
          <p:nvPr/>
        </p:nvSpPr>
        <p:spPr bwMode="auto">
          <a:xfrm>
            <a:off x="1000125" y="1296988"/>
            <a:ext cx="7777163" cy="179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>
                <a:solidFill>
                  <a:srgbClr val="FF3399"/>
                </a:solidFill>
              </a:rPr>
              <a:t>A kid-friendly (and parent-friendly) Web site by NASA</a:t>
            </a:r>
          </a:p>
          <a:p>
            <a:pPr algn="ctr">
              <a:spcBef>
                <a:spcPct val="50000"/>
              </a:spcBef>
            </a:pPr>
            <a:endParaRPr lang="en-US" sz="900">
              <a:solidFill>
                <a:srgbClr val="FF3399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en-US" sz="2800">
                <a:solidFill>
                  <a:srgbClr val="FF3399"/>
                </a:solidFill>
              </a:rPr>
              <a:t>FUN learning about Space and Exploration!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5" name="Picture 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6900" y="952500"/>
            <a:ext cx="8180388" cy="535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596900" y="203200"/>
            <a:ext cx="8547100" cy="517525"/>
          </a:xfrm>
          <a:noFill/>
          <a:ln/>
        </p:spPr>
        <p:txBody>
          <a:bodyPr lIns="92075" tIns="46038" rIns="92075" bIns="46038"/>
          <a:lstStyle/>
          <a:p>
            <a:r>
              <a:rPr lang="en-US" sz="4000">
                <a:solidFill>
                  <a:schemeClr val="bg1"/>
                </a:solidFill>
              </a:rPr>
              <a:t>Why can’t I see any </a:t>
            </a:r>
            <a:r>
              <a:rPr lang="en-US" sz="4000" i="1">
                <a:solidFill>
                  <a:schemeClr val="bg1"/>
                </a:solidFill>
              </a:rPr>
              <a:t>stars</a:t>
            </a:r>
            <a:r>
              <a:rPr lang="en-US" sz="400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769938" y="1239838"/>
            <a:ext cx="2995612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4800">
                <a:solidFill>
                  <a:schemeClr val="bg1"/>
                </a:solidFill>
                <a:latin typeface="Times New Roman" pitchFamily="18" charset="0"/>
              </a:rPr>
              <a:t>Sky Glow!</a:t>
            </a:r>
            <a:r>
              <a:rPr lang="en-US" sz="2400">
                <a:solidFill>
                  <a:schemeClr val="bg1"/>
                </a:solidFill>
                <a:latin typeface="Times New Roman" pitchFamily="18" charset="0"/>
              </a:rPr>
              <a:t>  </a:t>
            </a:r>
          </a:p>
        </p:txBody>
      </p:sp>
      <p:sp>
        <p:nvSpPr>
          <p:cNvPr id="54277" name="Rectangle 5"/>
          <p:cNvSpPr>
            <a:spLocks noChangeArrowheads="1"/>
          </p:cNvSpPr>
          <p:nvPr/>
        </p:nvSpPr>
        <p:spPr bwMode="auto">
          <a:xfrm>
            <a:off x="4419600" y="1676400"/>
            <a:ext cx="4191000" cy="161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800">
                <a:solidFill>
                  <a:schemeClr val="bg1"/>
                </a:solidFill>
                <a:latin typeface="Times New Roman" pitchFamily="18" charset="0"/>
              </a:rPr>
              <a:t>Another term for</a:t>
            </a:r>
            <a:r>
              <a:rPr lang="en-US" sz="2400">
                <a:solidFill>
                  <a:schemeClr val="bg1"/>
                </a:solidFill>
                <a:latin typeface="Times New Roman" pitchFamily="18" charset="0"/>
              </a:rPr>
              <a:t> </a:t>
            </a:r>
          </a:p>
          <a:p>
            <a:pPr eaLnBrk="0" hangingPunct="0">
              <a:spcBef>
                <a:spcPct val="50000"/>
              </a:spcBef>
            </a:pPr>
            <a:r>
              <a:rPr lang="en-US" sz="4800" i="1">
                <a:solidFill>
                  <a:schemeClr val="bg1"/>
                </a:solidFill>
                <a:latin typeface="Times New Roman" pitchFamily="18" charset="0"/>
              </a:rPr>
              <a:t>Light Pollution!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4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6" grpId="0"/>
      <p:bldP spid="5427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30427760"/>
          <p:cNvPicPr>
            <a:picLocks noChangeAspect="1" noChangeArrowheads="1"/>
          </p:cNvPicPr>
          <p:nvPr/>
        </p:nvPicPr>
        <p:blipFill>
          <a:blip r:embed="rId2">
            <a:lum bright="-12000" contrast="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0" y="6156325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000">
                <a:solidFill>
                  <a:srgbClr val="000066"/>
                </a:solidFill>
                <a:latin typeface="Times New Roman" pitchFamily="18" charset="0"/>
              </a:rPr>
              <a:t>Here’s what it SHOULD look like!</a:t>
            </a:r>
          </a:p>
        </p:txBody>
      </p:sp>
      <p:sp>
        <p:nvSpPr>
          <p:cNvPr id="55300" name="Text Box 4"/>
          <p:cNvSpPr txBox="1">
            <a:spLocks noChangeArrowheads="1"/>
          </p:cNvSpPr>
          <p:nvPr/>
        </p:nvSpPr>
        <p:spPr bwMode="auto">
          <a:xfrm rot="5400000">
            <a:off x="-579438" y="5303838"/>
            <a:ext cx="1433513" cy="2746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>
                <a:latin typeface="Verdana" pitchFamily="34" charset="0"/>
              </a:rPr>
              <a:t>James Jacobson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596900" y="203200"/>
            <a:ext cx="8547100" cy="460375"/>
          </a:xfrm>
          <a:noFill/>
          <a:ln/>
        </p:spPr>
        <p:txBody>
          <a:bodyPr lIns="92075" tIns="46038" rIns="92075" bIns="46038"/>
          <a:lstStyle/>
          <a:p>
            <a:r>
              <a:rPr lang="en-US" sz="4000">
                <a:solidFill>
                  <a:schemeClr val="bg1"/>
                </a:solidFill>
              </a:rPr>
              <a:t>HOW can I see in a dark sky?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6900" y="2327275"/>
            <a:ext cx="8013700" cy="1163638"/>
          </a:xfrm>
          <a:noFill/>
          <a:ln/>
        </p:spPr>
        <p:txBody>
          <a:bodyPr lIns="92075" tIns="46038" rIns="92075" bIns="46038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Binoculars</a:t>
            </a:r>
          </a:p>
          <a:p>
            <a:r>
              <a:rPr lang="en-US">
                <a:solidFill>
                  <a:schemeClr val="bg1"/>
                </a:solidFill>
              </a:rPr>
              <a:t>Telescopes</a:t>
            </a:r>
          </a:p>
        </p:txBody>
      </p:sp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596900" y="1828800"/>
            <a:ext cx="8180388" cy="5794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</a:pPr>
            <a:r>
              <a:rPr lang="en-US" sz="32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 The unaided eye (“Naked eye”)</a:t>
            </a:r>
            <a:endParaRPr lang="en-US" sz="3200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56325" name="Picture 5" descr="small_eyes_2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5600" y="3886200"/>
            <a:ext cx="1181100" cy="563563"/>
          </a:xfrm>
          <a:prstGeom prst="rect">
            <a:avLst/>
          </a:prstGeom>
          <a:noFill/>
        </p:spPr>
      </p:pic>
      <p:pic>
        <p:nvPicPr>
          <p:cNvPr id="56326" name="Picture 6" descr="eye_balls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0600" y="2971800"/>
            <a:ext cx="1752600" cy="900113"/>
          </a:xfrm>
          <a:prstGeom prst="rect">
            <a:avLst/>
          </a:prstGeom>
          <a:noFill/>
        </p:spPr>
      </p:pic>
      <p:pic>
        <p:nvPicPr>
          <p:cNvPr id="56327" name="Picture 7" descr="grey_eyes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52600" y="1295400"/>
            <a:ext cx="1447800" cy="423863"/>
          </a:xfrm>
          <a:prstGeom prst="rect">
            <a:avLst/>
          </a:prstGeom>
          <a:noFill/>
        </p:spPr>
      </p:pic>
      <p:pic>
        <p:nvPicPr>
          <p:cNvPr id="56328" name="Picture 8" descr="eye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48200" y="2667000"/>
            <a:ext cx="1219200" cy="1219200"/>
          </a:xfrm>
          <a:prstGeom prst="rect">
            <a:avLst/>
          </a:prstGeom>
          <a:noFill/>
        </p:spPr>
      </p:pic>
      <p:pic>
        <p:nvPicPr>
          <p:cNvPr id="56329" name="Picture 9" descr="eye_ball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620000" y="1752600"/>
            <a:ext cx="990600" cy="742950"/>
          </a:xfrm>
          <a:prstGeom prst="rect">
            <a:avLst/>
          </a:prstGeom>
          <a:noFill/>
        </p:spPr>
      </p:pic>
      <p:pic>
        <p:nvPicPr>
          <p:cNvPr id="56330" name="Picture 10" descr="grey_eyes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0" y="5943600"/>
            <a:ext cx="1447800" cy="423863"/>
          </a:xfrm>
          <a:prstGeom prst="rect">
            <a:avLst/>
          </a:prstGeom>
          <a:noFill/>
        </p:spPr>
      </p:pic>
      <p:pic>
        <p:nvPicPr>
          <p:cNvPr id="56331" name="Picture 11" descr="eye_balls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45275" y="5330825"/>
            <a:ext cx="1752600" cy="900113"/>
          </a:xfrm>
          <a:prstGeom prst="rect">
            <a:avLst/>
          </a:prstGeom>
          <a:noFill/>
        </p:spPr>
      </p:pic>
      <p:pic>
        <p:nvPicPr>
          <p:cNvPr id="56332" name="Picture 12" descr="eye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52800" y="4419600"/>
            <a:ext cx="1219200" cy="1219200"/>
          </a:xfrm>
          <a:prstGeom prst="rect">
            <a:avLst/>
          </a:prstGeom>
          <a:noFill/>
        </p:spPr>
      </p:pic>
      <p:pic>
        <p:nvPicPr>
          <p:cNvPr id="56333" name="Picture 13" descr="small_eyes_2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1295400"/>
            <a:ext cx="1181100" cy="563563"/>
          </a:xfrm>
          <a:prstGeom prst="rect">
            <a:avLst/>
          </a:prstGeom>
          <a:noFill/>
        </p:spPr>
      </p:pic>
      <p:pic>
        <p:nvPicPr>
          <p:cNvPr id="56334" name="Picture 14" descr="eye_ball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66800" y="4495800"/>
            <a:ext cx="990600" cy="742950"/>
          </a:xfrm>
          <a:prstGeom prst="rect">
            <a:avLst/>
          </a:prstGeom>
          <a:noFill/>
        </p:spPr>
      </p:pic>
      <p:pic>
        <p:nvPicPr>
          <p:cNvPr id="56338" name="Picture 18">
            <a:hlinkClick r:id="" action="ppaction://media"/>
          </p:cNvPr>
          <p:cNvPicPr>
            <a:picLocks noRot="1" noChangeAspect="1" noChangeArrowheads="1"/>
          </p:cNvPicPr>
          <p:nvPr>
            <a:wavAudioFile r:embed="rId1" name="Bugs48.wav"/>
          </p:nvPr>
        </p:nvPicPr>
        <p:blipFill>
          <a:blip r:embed="rId8"/>
          <a:srcRect/>
          <a:stretch>
            <a:fillRect/>
          </a:stretch>
        </p:blipFill>
        <p:spPr bwMode="auto">
          <a:xfrm>
            <a:off x="8839200" y="6553200"/>
            <a:ext cx="304800" cy="304800"/>
          </a:xfrm>
          <a:prstGeom prst="rect">
            <a:avLst/>
          </a:prstGeom>
          <a:noFill/>
        </p:spPr>
      </p:pic>
      <p:pic>
        <p:nvPicPr>
          <p:cNvPr id="56339" name="Picture 19">
            <a:hlinkClick r:id="" action="ppaction://media"/>
          </p:cNvPr>
          <p:cNvPicPr>
            <a:picLocks noRot="1" noChangeAspect="1" noChangeArrowheads="1"/>
          </p:cNvPicPr>
          <p:nvPr>
            <a:wavAudioFile r:embed="rId1" name="Bugs48.wav"/>
          </p:nvPr>
        </p:nvPicPr>
        <p:blipFill>
          <a:blip r:embed="rId8"/>
          <a:srcRect/>
          <a:stretch>
            <a:fillRect/>
          </a:stretch>
        </p:blipFill>
        <p:spPr bwMode="auto">
          <a:xfrm>
            <a:off x="8839200" y="6137275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63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50"/>
                                        <p:tgtEl>
                                          <p:spTgt spid="56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250"/>
                                        <p:tgtEl>
                                          <p:spTgt spid="56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250"/>
                                        <p:tgtEl>
                                          <p:spTgt spid="56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56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56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250"/>
                                        <p:tgtEl>
                                          <p:spTgt spid="56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250"/>
                                        <p:tgtEl>
                                          <p:spTgt spid="56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56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56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50"/>
                            </p:stCondLst>
                            <p:childTnLst>
                              <p:par>
                                <p:cTn id="4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250"/>
                                        <p:tgtEl>
                                          <p:spTgt spid="56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973" fill="hold"/>
                                        <p:tgtEl>
                                          <p:spTgt spid="563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973"/>
                            </p:stCondLst>
                            <p:childTnLst>
                              <p:par>
                                <p:cTn id="5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973" fill="hold"/>
                                        <p:tgtEl>
                                          <p:spTgt spid="563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5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338"/>
                </p:tgtEl>
              </p:cMediaNode>
            </p:audio>
            <p:audio>
              <p:cMediaNode>
                <p:cTn id="5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339"/>
                </p:tgtEl>
              </p:cMediaNode>
            </p:audio>
          </p:childTnLst>
        </p:cTn>
      </p:par>
    </p:tnLst>
    <p:bldLst>
      <p:bldP spid="563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BackGround VSpli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3498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Telescopes – Types</a:t>
            </a:r>
          </a:p>
        </p:txBody>
      </p:sp>
      <p:pic>
        <p:nvPicPr>
          <p:cNvPr id="9224" name="Picture 8" descr="5752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28913" y="2506663"/>
            <a:ext cx="1843087" cy="185102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9226" name="Picture 10" descr="BBA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graphicFrame>
        <p:nvGraphicFramePr>
          <p:cNvPr id="9228" name="Object 12"/>
          <p:cNvGraphicFramePr>
            <a:graphicFrameLocks noChangeAspect="1"/>
          </p:cNvGraphicFramePr>
          <p:nvPr/>
        </p:nvGraphicFramePr>
        <p:xfrm>
          <a:off x="4572000" y="4351338"/>
          <a:ext cx="1843088" cy="1843087"/>
        </p:xfrm>
        <a:graphic>
          <a:graphicData uri="http://schemas.openxmlformats.org/presentationml/2006/ole">
            <p:oleObj spid="_x0000_s9228" name="Image" r:id="rId6" imgW="838060" imgH="905028" progId="Photoshop.Image.8">
              <p:embed/>
            </p:oleObj>
          </a:graphicData>
        </a:graphic>
      </p:graphicFrame>
      <p:pic>
        <p:nvPicPr>
          <p:cNvPr id="9231" name="Picture 15" descr="KentScp1"/>
          <p:cNvPicPr preferRelativeResize="0"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72000" y="2506663"/>
            <a:ext cx="1843088" cy="184467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233" name="Picture 17" descr="closeup1_h354"/>
          <p:cNvPicPr preferRelativeResize="0"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85825" y="2506663"/>
            <a:ext cx="1843088" cy="184467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</p:pic>
      <p:graphicFrame>
        <p:nvGraphicFramePr>
          <p:cNvPr id="9237" name="Object 21"/>
          <p:cNvGraphicFramePr>
            <a:graphicFrameLocks noChangeAspect="1"/>
          </p:cNvGraphicFramePr>
          <p:nvPr/>
        </p:nvGraphicFramePr>
        <p:xfrm>
          <a:off x="6415088" y="4351338"/>
          <a:ext cx="1843087" cy="1843087"/>
        </p:xfrm>
        <a:graphic>
          <a:graphicData uri="http://schemas.openxmlformats.org/presentationml/2006/ole">
            <p:oleObj spid="_x0000_s9237" name="Image" r:id="rId9" imgW="838060" imgH="905028" progId="Photoshop.Image.8">
              <p:embed/>
            </p:oleObj>
          </a:graphicData>
        </a:graphic>
      </p:graphicFrame>
      <p:pic>
        <p:nvPicPr>
          <p:cNvPr id="9238" name="Picture 22" descr="SN"/>
          <p:cNvPicPr preferRelativeResize="0">
            <a:picLocks noChangeAspect="1" noChangeArrowheads="1"/>
          </p:cNvPicPr>
          <p:nvPr/>
        </p:nvPicPr>
        <p:blipFill>
          <a:blip r:embed="rId10">
            <a:clrChange>
              <a:clrFrom>
                <a:srgbClr val="03182B"/>
              </a:clrFrom>
              <a:clrTo>
                <a:srgbClr val="03182B">
                  <a:alpha val="0"/>
                </a:srgbClr>
              </a:clrTo>
            </a:clrChange>
          </a:blip>
          <a:srcRect l="11539" r="13461" b="13461"/>
          <a:stretch>
            <a:fillRect/>
          </a:stretch>
        </p:blipFill>
        <p:spPr bwMode="auto">
          <a:xfrm>
            <a:off x="6415088" y="2506663"/>
            <a:ext cx="1843087" cy="185102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240" name="Picture 24" descr="Binoculars"/>
          <p:cNvPicPr preferRelativeResize="0"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885825" y="4351338"/>
            <a:ext cx="1843088" cy="1843087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9247" name="Group 31"/>
          <p:cNvGrpSpPr>
            <a:grpSpLocks/>
          </p:cNvGrpSpPr>
          <p:nvPr/>
        </p:nvGrpSpPr>
        <p:grpSpPr bwMode="auto">
          <a:xfrm>
            <a:off x="2728913" y="4351338"/>
            <a:ext cx="1843087" cy="1843087"/>
            <a:chOff x="2631" y="2160"/>
            <a:chExt cx="576" cy="576"/>
          </a:xfrm>
        </p:grpSpPr>
        <p:sp>
          <p:nvSpPr>
            <p:cNvPr id="9245" name="Rectangle 29"/>
            <p:cNvSpPr>
              <a:spLocks noChangeArrowheads="1"/>
            </p:cNvSpPr>
            <p:nvPr/>
          </p:nvSpPr>
          <p:spPr bwMode="auto">
            <a:xfrm>
              <a:off x="2631" y="2160"/>
              <a:ext cx="576" cy="57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9244" name="Picture 28" descr="howtelediag"/>
            <p:cNvPicPr preferRelativeResize="0">
              <a:picLocks noChangeAspect="1" noChangeArrowheads="1"/>
            </p:cNvPicPr>
            <p:nvPr/>
          </p:nvPicPr>
          <p:blipFill>
            <a:blip r:embed="rId12"/>
            <a:srcRect b="66667"/>
            <a:stretch>
              <a:fillRect/>
            </a:stretch>
          </p:blipFill>
          <p:spPr bwMode="auto">
            <a:xfrm>
              <a:off x="2640" y="2352"/>
              <a:ext cx="558" cy="192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9246" name="Rectangle 30"/>
            <p:cNvSpPr>
              <a:spLocks noChangeArrowheads="1"/>
            </p:cNvSpPr>
            <p:nvPr/>
          </p:nvSpPr>
          <p:spPr bwMode="auto">
            <a:xfrm>
              <a:off x="2784" y="2500"/>
              <a:ext cx="240" cy="9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250" name="Rectangle 34"/>
          <p:cNvSpPr>
            <a:spLocks noChangeArrowheads="1"/>
          </p:cNvSpPr>
          <p:nvPr/>
        </p:nvSpPr>
        <p:spPr bwMode="auto">
          <a:xfrm>
            <a:off x="596900" y="1009650"/>
            <a:ext cx="6740525" cy="1190625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3600" b="1">
                <a:solidFill>
                  <a:srgbClr val="FFFF66"/>
                </a:solidFill>
              </a:rPr>
              <a:t>Eyes, Binoculars, Refractors,  Reflectors, Catadioptric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924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0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24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6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BackGround VSpli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313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Our Solar System</a:t>
            </a: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3505200" y="1374775"/>
            <a:ext cx="25908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The Sun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10 Planets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Comets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Asteroids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21513" name="Picture 9" descr="BBA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pic>
        <p:nvPicPr>
          <p:cNvPr id="21522" name="Picture 18" descr="outer solar system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78213" y="3141663"/>
            <a:ext cx="5356225" cy="2968625"/>
          </a:xfrm>
          <a:prstGeom prst="rect">
            <a:avLst/>
          </a:prstGeom>
          <a:noFill/>
        </p:spPr>
      </p:pic>
      <p:grpSp>
        <p:nvGrpSpPr>
          <p:cNvPr id="21542" name="Group 38"/>
          <p:cNvGrpSpPr>
            <a:grpSpLocks/>
          </p:cNvGrpSpPr>
          <p:nvPr/>
        </p:nvGrpSpPr>
        <p:grpSpPr bwMode="auto">
          <a:xfrm>
            <a:off x="5781675" y="1066800"/>
            <a:ext cx="2938463" cy="3284538"/>
            <a:chOff x="3642" y="672"/>
            <a:chExt cx="1851" cy="2069"/>
          </a:xfrm>
        </p:grpSpPr>
        <p:sp>
          <p:nvSpPr>
            <p:cNvPr id="21523" name="Line 19"/>
            <p:cNvSpPr>
              <a:spLocks noChangeShapeType="1"/>
            </p:cNvSpPr>
            <p:nvPr/>
          </p:nvSpPr>
          <p:spPr bwMode="auto">
            <a:xfrm flipH="1">
              <a:off x="4041" y="1942"/>
              <a:ext cx="1452" cy="799"/>
            </a:xfrm>
            <a:prstGeom prst="line">
              <a:avLst/>
            </a:prstGeom>
            <a:noFill/>
            <a:ln w="635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1524" name="Rectangle 20"/>
            <p:cNvSpPr>
              <a:spLocks noChangeArrowheads="1"/>
            </p:cNvSpPr>
            <p:nvPr/>
          </p:nvSpPr>
          <p:spPr bwMode="auto">
            <a:xfrm>
              <a:off x="3642" y="2414"/>
              <a:ext cx="399" cy="327"/>
            </a:xfrm>
            <a:prstGeom prst="rect">
              <a:avLst/>
            </a:prstGeom>
            <a:noFill/>
            <a:ln w="6350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5" name="Line 21"/>
            <p:cNvSpPr>
              <a:spLocks noChangeShapeType="1"/>
            </p:cNvSpPr>
            <p:nvPr/>
          </p:nvSpPr>
          <p:spPr bwMode="auto">
            <a:xfrm flipH="1">
              <a:off x="4041" y="672"/>
              <a:ext cx="1452" cy="1743"/>
            </a:xfrm>
            <a:prstGeom prst="line">
              <a:avLst/>
            </a:prstGeom>
            <a:noFill/>
            <a:ln w="635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1526" name="Line 22"/>
            <p:cNvSpPr>
              <a:spLocks noChangeShapeType="1"/>
            </p:cNvSpPr>
            <p:nvPr/>
          </p:nvSpPr>
          <p:spPr bwMode="auto">
            <a:xfrm flipH="1">
              <a:off x="3642" y="672"/>
              <a:ext cx="327" cy="1743"/>
            </a:xfrm>
            <a:prstGeom prst="line">
              <a:avLst/>
            </a:prstGeom>
            <a:noFill/>
            <a:ln w="635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1527" name="Line 23"/>
            <p:cNvSpPr>
              <a:spLocks noChangeShapeType="1"/>
            </p:cNvSpPr>
            <p:nvPr/>
          </p:nvSpPr>
          <p:spPr bwMode="auto">
            <a:xfrm flipH="1">
              <a:off x="3787" y="1942"/>
              <a:ext cx="182" cy="436"/>
            </a:xfrm>
            <a:prstGeom prst="line">
              <a:avLst/>
            </a:prstGeom>
            <a:noFill/>
            <a:ln w="635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1528" name="Line 24"/>
            <p:cNvSpPr>
              <a:spLocks noChangeShapeType="1"/>
            </p:cNvSpPr>
            <p:nvPr/>
          </p:nvSpPr>
          <p:spPr bwMode="auto">
            <a:xfrm flipV="1">
              <a:off x="3642" y="2378"/>
              <a:ext cx="145" cy="363"/>
            </a:xfrm>
            <a:prstGeom prst="line">
              <a:avLst/>
            </a:prstGeom>
            <a:noFill/>
            <a:ln w="6350">
              <a:solidFill>
                <a:schemeClr val="bg2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529" name="Text Box 25"/>
          <p:cNvSpPr txBox="1">
            <a:spLocks noChangeArrowheads="1"/>
          </p:cNvSpPr>
          <p:nvPr/>
        </p:nvSpPr>
        <p:spPr bwMode="auto">
          <a:xfrm>
            <a:off x="609600" y="1066800"/>
            <a:ext cx="21129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800" b="1">
                <a:solidFill>
                  <a:srgbClr val="FFFF66"/>
                </a:solidFill>
                <a:latin typeface="OCR A Extended" pitchFamily="50" charset="0"/>
              </a:rPr>
              <a:t>Overview</a:t>
            </a:r>
          </a:p>
        </p:txBody>
      </p:sp>
      <p:graphicFrame>
        <p:nvGraphicFramePr>
          <p:cNvPr id="21519" name="Object 15"/>
          <p:cNvGraphicFramePr>
            <a:graphicFrameLocks noChangeAspect="1"/>
          </p:cNvGraphicFramePr>
          <p:nvPr>
            <p:ph/>
          </p:nvPr>
        </p:nvGraphicFramePr>
        <p:xfrm>
          <a:off x="6300788" y="1066800"/>
          <a:ext cx="2436812" cy="1998663"/>
        </p:xfrm>
        <a:graphic>
          <a:graphicData uri="http://schemas.openxmlformats.org/presentationml/2006/ole">
            <p:oleObj spid="_x0000_s21519" name="Image" r:id="rId6" imgW="1292026" imgH="1060527" progId="Photoshop.Image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1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600"/>
                            </p:stCondLst>
                            <p:childTnLst>
                              <p:par>
                                <p:cTn id="2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/>
      <p:bldP spid="2150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BackGround VSpl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313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Our Solar System</a:t>
            </a: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3592513" y="971550"/>
            <a:ext cx="4649787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1,390,000 Km diameter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Apx 70% Hydrogen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Medium Size Star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23559" name="Picture 7" descr="BBA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pic>
        <p:nvPicPr>
          <p:cNvPr id="23564" name="Picture 12" descr="eit_19970914_0121_30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1438" y="1989138"/>
            <a:ext cx="4321175" cy="4321175"/>
          </a:xfrm>
          <a:prstGeom prst="rect">
            <a:avLst/>
          </a:prstGeom>
          <a:noFill/>
        </p:spPr>
      </p:pic>
      <p:sp>
        <p:nvSpPr>
          <p:cNvPr id="23566" name="Text Box 14"/>
          <p:cNvSpPr txBox="1">
            <a:spLocks noChangeArrowheads="1"/>
          </p:cNvSpPr>
          <p:nvPr/>
        </p:nvSpPr>
        <p:spPr bwMode="auto">
          <a:xfrm>
            <a:off x="596900" y="1585913"/>
            <a:ext cx="23939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The Sun</a:t>
            </a:r>
            <a:br>
              <a:rPr lang="en-US" sz="2400" b="1">
                <a:solidFill>
                  <a:srgbClr val="FFFF66"/>
                </a:solidFill>
                <a:latin typeface="OCR A Extended" pitchFamily="50" charset="0"/>
              </a:rPr>
            </a:b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  (Our Star)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7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7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BackGround VSpl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313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Our Solar System</a:t>
            </a: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3810000" y="1365250"/>
            <a:ext cx="44196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4,480 Km diameter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Average Temperature 167 C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Almost no Atmosphere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24583" name="Picture 7" descr="BBA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pic>
        <p:nvPicPr>
          <p:cNvPr id="24589" name="Picture 13" descr="planet Mercury from NASA's Mariner 10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24250" y="3438525"/>
            <a:ext cx="5238750" cy="2657475"/>
          </a:xfrm>
          <a:prstGeom prst="rect">
            <a:avLst/>
          </a:prstGeom>
          <a:noFill/>
        </p:spPr>
      </p:pic>
      <p:sp>
        <p:nvSpPr>
          <p:cNvPr id="24590" name="Text Box 14"/>
          <p:cNvSpPr txBox="1">
            <a:spLocks noChangeArrowheads="1"/>
          </p:cNvSpPr>
          <p:nvPr/>
        </p:nvSpPr>
        <p:spPr bwMode="auto">
          <a:xfrm>
            <a:off x="596900" y="1585913"/>
            <a:ext cx="23939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The Sun</a:t>
            </a:r>
            <a:br>
              <a:rPr lang="en-US" sz="2400" b="1">
                <a:solidFill>
                  <a:schemeClr val="bg2"/>
                </a:solidFill>
                <a:latin typeface="OCR A Extended" pitchFamily="50" charset="0"/>
              </a:rPr>
            </a:b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  (Our Star)</a:t>
            </a:r>
          </a:p>
        </p:txBody>
      </p:sp>
      <p:sp>
        <p:nvSpPr>
          <p:cNvPr id="24591" name="Text Box 15"/>
          <p:cNvSpPr txBox="1">
            <a:spLocks noChangeArrowheads="1"/>
          </p:cNvSpPr>
          <p:nvPr/>
        </p:nvSpPr>
        <p:spPr bwMode="auto">
          <a:xfrm>
            <a:off x="596900" y="2390775"/>
            <a:ext cx="165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Mercury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BackGround VSpl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313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Our Solar System</a:t>
            </a: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3810000" y="1365250"/>
            <a:ext cx="44196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12,103 Km diameter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Our nearest neighbor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Sulphuric Atmosphere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25607" name="Picture 7" descr="BBA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pic>
        <p:nvPicPr>
          <p:cNvPr id="25615" name="Picture 15" descr="venusma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68775" y="2438400"/>
            <a:ext cx="3802063" cy="3810000"/>
          </a:xfrm>
          <a:prstGeom prst="rect">
            <a:avLst/>
          </a:prstGeom>
          <a:noFill/>
        </p:spPr>
      </p:pic>
      <p:sp>
        <p:nvSpPr>
          <p:cNvPr id="25616" name="Text Box 16"/>
          <p:cNvSpPr txBox="1">
            <a:spLocks noChangeArrowheads="1"/>
          </p:cNvSpPr>
          <p:nvPr/>
        </p:nvSpPr>
        <p:spPr bwMode="auto">
          <a:xfrm>
            <a:off x="596900" y="1585913"/>
            <a:ext cx="23939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The Sun</a:t>
            </a:r>
            <a:br>
              <a:rPr lang="en-US" sz="2400" b="1">
                <a:solidFill>
                  <a:schemeClr val="bg2"/>
                </a:solidFill>
                <a:latin typeface="OCR A Extended" pitchFamily="50" charset="0"/>
              </a:rPr>
            </a:b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  (Our Star)</a:t>
            </a:r>
          </a:p>
        </p:txBody>
      </p:sp>
      <p:sp>
        <p:nvSpPr>
          <p:cNvPr id="25617" name="Text Box 17"/>
          <p:cNvSpPr txBox="1">
            <a:spLocks noChangeArrowheads="1"/>
          </p:cNvSpPr>
          <p:nvPr/>
        </p:nvSpPr>
        <p:spPr bwMode="auto">
          <a:xfrm>
            <a:off x="596900" y="2390775"/>
            <a:ext cx="165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Mercury</a:t>
            </a:r>
          </a:p>
        </p:txBody>
      </p:sp>
      <p:sp>
        <p:nvSpPr>
          <p:cNvPr id="25618" name="Text Box 18"/>
          <p:cNvSpPr txBox="1">
            <a:spLocks noChangeArrowheads="1"/>
          </p:cNvSpPr>
          <p:nvPr/>
        </p:nvSpPr>
        <p:spPr bwMode="auto">
          <a:xfrm>
            <a:off x="596900" y="2736850"/>
            <a:ext cx="1289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Venus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BackGround VSpl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313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Our Solar System</a:t>
            </a: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3810000" y="1228725"/>
            <a:ext cx="44196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12,756 Km diameter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Our Home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Only Planet with life that we know of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26631" name="Picture 7" descr="BBA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pic>
        <p:nvPicPr>
          <p:cNvPr id="26638" name="Picture 14" descr="earthaf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91000" y="2547938"/>
            <a:ext cx="3662363" cy="3700462"/>
          </a:xfrm>
          <a:prstGeom prst="rect">
            <a:avLst/>
          </a:prstGeom>
          <a:noFill/>
        </p:spPr>
      </p:pic>
      <p:sp>
        <p:nvSpPr>
          <p:cNvPr id="26639" name="Text Box 15"/>
          <p:cNvSpPr txBox="1">
            <a:spLocks noChangeArrowheads="1"/>
          </p:cNvSpPr>
          <p:nvPr/>
        </p:nvSpPr>
        <p:spPr bwMode="auto">
          <a:xfrm>
            <a:off x="596900" y="1585913"/>
            <a:ext cx="23939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The Sun</a:t>
            </a:r>
            <a:br>
              <a:rPr lang="en-US" sz="2400" b="1">
                <a:solidFill>
                  <a:schemeClr val="bg2"/>
                </a:solidFill>
                <a:latin typeface="OCR A Extended" pitchFamily="50" charset="0"/>
              </a:rPr>
            </a:b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  (Our Star)</a:t>
            </a:r>
          </a:p>
        </p:txBody>
      </p:sp>
      <p:sp>
        <p:nvSpPr>
          <p:cNvPr id="26640" name="Text Box 16"/>
          <p:cNvSpPr txBox="1">
            <a:spLocks noChangeArrowheads="1"/>
          </p:cNvSpPr>
          <p:nvPr/>
        </p:nvSpPr>
        <p:spPr bwMode="auto">
          <a:xfrm>
            <a:off x="596900" y="2390775"/>
            <a:ext cx="165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Mercury</a:t>
            </a:r>
          </a:p>
        </p:txBody>
      </p:sp>
      <p:sp>
        <p:nvSpPr>
          <p:cNvPr id="26641" name="Text Box 17"/>
          <p:cNvSpPr txBox="1">
            <a:spLocks noChangeArrowheads="1"/>
          </p:cNvSpPr>
          <p:nvPr/>
        </p:nvSpPr>
        <p:spPr bwMode="auto">
          <a:xfrm>
            <a:off x="596900" y="2736850"/>
            <a:ext cx="1289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Venus</a:t>
            </a:r>
          </a:p>
        </p:txBody>
      </p:sp>
      <p:sp>
        <p:nvSpPr>
          <p:cNvPr id="26642" name="Text Box 18"/>
          <p:cNvSpPr txBox="1">
            <a:spLocks noChangeArrowheads="1"/>
          </p:cNvSpPr>
          <p:nvPr/>
        </p:nvSpPr>
        <p:spPr bwMode="auto">
          <a:xfrm>
            <a:off x="596900" y="3082925"/>
            <a:ext cx="1289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Earth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BackGround VSpl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313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Our Solar System</a:t>
            </a: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3810000" y="1228725"/>
            <a:ext cx="44196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6,794 Km diameter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-133C – 80C Temperature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Possible water (frozen or beneath the surface)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27655" name="Picture 7" descr="BBA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pic>
        <p:nvPicPr>
          <p:cNvPr id="27665" name="Picture 17" descr="syrti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91000" y="2590800"/>
            <a:ext cx="3581400" cy="3581400"/>
          </a:xfrm>
          <a:prstGeom prst="rect">
            <a:avLst/>
          </a:prstGeom>
          <a:noFill/>
        </p:spPr>
      </p:pic>
      <p:sp>
        <p:nvSpPr>
          <p:cNvPr id="27666" name="Text Box 18"/>
          <p:cNvSpPr txBox="1">
            <a:spLocks noChangeArrowheads="1"/>
          </p:cNvSpPr>
          <p:nvPr/>
        </p:nvSpPr>
        <p:spPr bwMode="auto">
          <a:xfrm>
            <a:off x="596900" y="1585913"/>
            <a:ext cx="23939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The Sun</a:t>
            </a:r>
            <a:br>
              <a:rPr lang="en-US" sz="2400" b="1">
                <a:solidFill>
                  <a:schemeClr val="bg2"/>
                </a:solidFill>
                <a:latin typeface="OCR A Extended" pitchFamily="50" charset="0"/>
              </a:rPr>
            </a:b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  (Our Star)</a:t>
            </a:r>
          </a:p>
        </p:txBody>
      </p:sp>
      <p:sp>
        <p:nvSpPr>
          <p:cNvPr id="27667" name="Text Box 19"/>
          <p:cNvSpPr txBox="1">
            <a:spLocks noChangeArrowheads="1"/>
          </p:cNvSpPr>
          <p:nvPr/>
        </p:nvSpPr>
        <p:spPr bwMode="auto">
          <a:xfrm>
            <a:off x="596900" y="2390775"/>
            <a:ext cx="165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Mercury</a:t>
            </a:r>
          </a:p>
        </p:txBody>
      </p:sp>
      <p:sp>
        <p:nvSpPr>
          <p:cNvPr id="27668" name="Text Box 20"/>
          <p:cNvSpPr txBox="1">
            <a:spLocks noChangeArrowheads="1"/>
          </p:cNvSpPr>
          <p:nvPr/>
        </p:nvSpPr>
        <p:spPr bwMode="auto">
          <a:xfrm>
            <a:off x="596900" y="2736850"/>
            <a:ext cx="1289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Venus</a:t>
            </a:r>
          </a:p>
        </p:txBody>
      </p:sp>
      <p:sp>
        <p:nvSpPr>
          <p:cNvPr id="27669" name="Text Box 21"/>
          <p:cNvSpPr txBox="1">
            <a:spLocks noChangeArrowheads="1"/>
          </p:cNvSpPr>
          <p:nvPr/>
        </p:nvSpPr>
        <p:spPr bwMode="auto">
          <a:xfrm>
            <a:off x="596900" y="3082925"/>
            <a:ext cx="1289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Earth</a:t>
            </a:r>
          </a:p>
        </p:txBody>
      </p:sp>
      <p:sp>
        <p:nvSpPr>
          <p:cNvPr id="27670" name="Text Box 22"/>
          <p:cNvSpPr txBox="1">
            <a:spLocks noChangeArrowheads="1"/>
          </p:cNvSpPr>
          <p:nvPr/>
        </p:nvSpPr>
        <p:spPr bwMode="auto">
          <a:xfrm>
            <a:off x="596900" y="3427413"/>
            <a:ext cx="1104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Mars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BackGround VSpli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313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Our Solar System</a:t>
            </a: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3810000" y="1228725"/>
            <a:ext cx="44196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142,984 Km diameter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Gas Giant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63 + Moons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Great Red Spot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28679" name="Picture 7" descr="BBA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graphicFrame>
        <p:nvGraphicFramePr>
          <p:cNvPr id="28688" name="Object 16"/>
          <p:cNvGraphicFramePr>
            <a:graphicFrameLocks noChangeAspect="1"/>
          </p:cNvGraphicFramePr>
          <p:nvPr>
            <p:ph/>
          </p:nvPr>
        </p:nvGraphicFramePr>
        <p:xfrm>
          <a:off x="3938588" y="2449513"/>
          <a:ext cx="4492625" cy="3868737"/>
        </p:xfrm>
        <a:graphic>
          <a:graphicData uri="http://schemas.openxmlformats.org/presentationml/2006/ole">
            <p:oleObj spid="_x0000_s28688" name="Image" r:id="rId5" imgW="905028" imgH="780091" progId="Photoshop.Image.8">
              <p:embed/>
            </p:oleObj>
          </a:graphicData>
        </a:graphic>
      </p:graphicFrame>
      <p:sp>
        <p:nvSpPr>
          <p:cNvPr id="28691" name="Text Box 19"/>
          <p:cNvSpPr txBox="1">
            <a:spLocks noChangeArrowheads="1"/>
          </p:cNvSpPr>
          <p:nvPr/>
        </p:nvSpPr>
        <p:spPr bwMode="auto">
          <a:xfrm>
            <a:off x="596900" y="1585913"/>
            <a:ext cx="23939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The Sun</a:t>
            </a:r>
            <a:br>
              <a:rPr lang="en-US" sz="2400" b="1">
                <a:solidFill>
                  <a:schemeClr val="bg2"/>
                </a:solidFill>
                <a:latin typeface="OCR A Extended" pitchFamily="50" charset="0"/>
              </a:rPr>
            </a:b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  (Our Star)</a:t>
            </a:r>
          </a:p>
        </p:txBody>
      </p:sp>
      <p:sp>
        <p:nvSpPr>
          <p:cNvPr id="28692" name="Text Box 20"/>
          <p:cNvSpPr txBox="1">
            <a:spLocks noChangeArrowheads="1"/>
          </p:cNvSpPr>
          <p:nvPr/>
        </p:nvSpPr>
        <p:spPr bwMode="auto">
          <a:xfrm>
            <a:off x="596900" y="2390775"/>
            <a:ext cx="165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Mercury</a:t>
            </a:r>
          </a:p>
        </p:txBody>
      </p:sp>
      <p:sp>
        <p:nvSpPr>
          <p:cNvPr id="28693" name="Text Box 21"/>
          <p:cNvSpPr txBox="1">
            <a:spLocks noChangeArrowheads="1"/>
          </p:cNvSpPr>
          <p:nvPr/>
        </p:nvSpPr>
        <p:spPr bwMode="auto">
          <a:xfrm>
            <a:off x="596900" y="2736850"/>
            <a:ext cx="1289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Venus</a:t>
            </a:r>
          </a:p>
        </p:txBody>
      </p:sp>
      <p:sp>
        <p:nvSpPr>
          <p:cNvPr id="28694" name="Text Box 22"/>
          <p:cNvSpPr txBox="1">
            <a:spLocks noChangeArrowheads="1"/>
          </p:cNvSpPr>
          <p:nvPr/>
        </p:nvSpPr>
        <p:spPr bwMode="auto">
          <a:xfrm>
            <a:off x="596900" y="3082925"/>
            <a:ext cx="1289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Earth</a:t>
            </a:r>
          </a:p>
        </p:txBody>
      </p:sp>
      <p:sp>
        <p:nvSpPr>
          <p:cNvPr id="28695" name="Text Box 23"/>
          <p:cNvSpPr txBox="1">
            <a:spLocks noChangeArrowheads="1"/>
          </p:cNvSpPr>
          <p:nvPr/>
        </p:nvSpPr>
        <p:spPr bwMode="auto">
          <a:xfrm>
            <a:off x="596900" y="3427413"/>
            <a:ext cx="1104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Mars</a:t>
            </a:r>
          </a:p>
        </p:txBody>
      </p:sp>
      <p:sp>
        <p:nvSpPr>
          <p:cNvPr id="28696" name="Text Box 24"/>
          <p:cNvSpPr txBox="1">
            <a:spLocks noChangeArrowheads="1"/>
          </p:cNvSpPr>
          <p:nvPr/>
        </p:nvSpPr>
        <p:spPr bwMode="auto">
          <a:xfrm>
            <a:off x="596900" y="3773488"/>
            <a:ext cx="165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Jupiter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BackGround VSpl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313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Our Solar System</a:t>
            </a: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3810000" y="1228725"/>
            <a:ext cx="44196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120,536 Km diameter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Gas Planet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Only planet with rings that can be easily seen from earth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29703" name="Picture 7" descr="BBA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pic>
        <p:nvPicPr>
          <p:cNvPr id="29714" name="Picture 18" descr="Saturn by NASA's Cassini orbiter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78213" y="3673475"/>
            <a:ext cx="5356225" cy="2471738"/>
          </a:xfrm>
          <a:prstGeom prst="rect">
            <a:avLst/>
          </a:prstGeom>
          <a:noFill/>
        </p:spPr>
      </p:pic>
      <p:sp>
        <p:nvSpPr>
          <p:cNvPr id="29715" name="Text Box 19"/>
          <p:cNvSpPr txBox="1">
            <a:spLocks noChangeArrowheads="1"/>
          </p:cNvSpPr>
          <p:nvPr/>
        </p:nvSpPr>
        <p:spPr bwMode="auto">
          <a:xfrm>
            <a:off x="596900" y="1585913"/>
            <a:ext cx="23939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The Sun</a:t>
            </a:r>
            <a:br>
              <a:rPr lang="en-US" sz="2400" b="1">
                <a:solidFill>
                  <a:schemeClr val="bg2"/>
                </a:solidFill>
                <a:latin typeface="OCR A Extended" pitchFamily="50" charset="0"/>
              </a:rPr>
            </a:b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  (Our Star)</a:t>
            </a:r>
          </a:p>
        </p:txBody>
      </p:sp>
      <p:sp>
        <p:nvSpPr>
          <p:cNvPr id="29716" name="Text Box 20"/>
          <p:cNvSpPr txBox="1">
            <a:spLocks noChangeArrowheads="1"/>
          </p:cNvSpPr>
          <p:nvPr/>
        </p:nvSpPr>
        <p:spPr bwMode="auto">
          <a:xfrm>
            <a:off x="596900" y="2390775"/>
            <a:ext cx="165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Mercury</a:t>
            </a:r>
          </a:p>
        </p:txBody>
      </p:sp>
      <p:sp>
        <p:nvSpPr>
          <p:cNvPr id="29717" name="Text Box 21"/>
          <p:cNvSpPr txBox="1">
            <a:spLocks noChangeArrowheads="1"/>
          </p:cNvSpPr>
          <p:nvPr/>
        </p:nvSpPr>
        <p:spPr bwMode="auto">
          <a:xfrm>
            <a:off x="596900" y="2736850"/>
            <a:ext cx="1289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Venus</a:t>
            </a:r>
          </a:p>
        </p:txBody>
      </p:sp>
      <p:sp>
        <p:nvSpPr>
          <p:cNvPr id="29718" name="Text Box 22"/>
          <p:cNvSpPr txBox="1">
            <a:spLocks noChangeArrowheads="1"/>
          </p:cNvSpPr>
          <p:nvPr/>
        </p:nvSpPr>
        <p:spPr bwMode="auto">
          <a:xfrm>
            <a:off x="596900" y="3082925"/>
            <a:ext cx="1289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Earth</a:t>
            </a:r>
          </a:p>
        </p:txBody>
      </p:sp>
      <p:sp>
        <p:nvSpPr>
          <p:cNvPr id="29719" name="Text Box 23"/>
          <p:cNvSpPr txBox="1">
            <a:spLocks noChangeArrowheads="1"/>
          </p:cNvSpPr>
          <p:nvPr/>
        </p:nvSpPr>
        <p:spPr bwMode="auto">
          <a:xfrm>
            <a:off x="596900" y="3427413"/>
            <a:ext cx="1104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Mars</a:t>
            </a:r>
          </a:p>
        </p:txBody>
      </p:sp>
      <p:sp>
        <p:nvSpPr>
          <p:cNvPr id="29720" name="Text Box 24"/>
          <p:cNvSpPr txBox="1">
            <a:spLocks noChangeArrowheads="1"/>
          </p:cNvSpPr>
          <p:nvPr/>
        </p:nvSpPr>
        <p:spPr bwMode="auto">
          <a:xfrm>
            <a:off x="596900" y="3773488"/>
            <a:ext cx="165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Jupiter</a:t>
            </a:r>
          </a:p>
        </p:txBody>
      </p:sp>
      <p:sp>
        <p:nvSpPr>
          <p:cNvPr id="29721" name="Text Box 25"/>
          <p:cNvSpPr txBox="1">
            <a:spLocks noChangeArrowheads="1"/>
          </p:cNvSpPr>
          <p:nvPr/>
        </p:nvSpPr>
        <p:spPr bwMode="auto">
          <a:xfrm>
            <a:off x="596900" y="4119563"/>
            <a:ext cx="147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Saturn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BackGround VSpl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313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Our Solar System</a:t>
            </a: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3810000" y="1365250"/>
            <a:ext cx="44196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51,118 Km diameter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Gas Planet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Axis is sideways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30727" name="Picture 7" descr="BBA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pic>
        <p:nvPicPr>
          <p:cNvPr id="30738" name="Picture 18" descr="uranu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2743200"/>
            <a:ext cx="3305175" cy="3305175"/>
          </a:xfrm>
          <a:prstGeom prst="rect">
            <a:avLst/>
          </a:prstGeom>
          <a:noFill/>
        </p:spPr>
      </p:pic>
      <p:sp>
        <p:nvSpPr>
          <p:cNvPr id="30739" name="Text Box 19"/>
          <p:cNvSpPr txBox="1">
            <a:spLocks noChangeArrowheads="1"/>
          </p:cNvSpPr>
          <p:nvPr/>
        </p:nvSpPr>
        <p:spPr bwMode="auto">
          <a:xfrm>
            <a:off x="596900" y="1585913"/>
            <a:ext cx="23939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The Sun</a:t>
            </a:r>
            <a:br>
              <a:rPr lang="en-US" sz="2400" b="1">
                <a:solidFill>
                  <a:schemeClr val="bg2"/>
                </a:solidFill>
                <a:latin typeface="OCR A Extended" pitchFamily="50" charset="0"/>
              </a:rPr>
            </a:b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  (Our Star)</a:t>
            </a:r>
          </a:p>
        </p:txBody>
      </p:sp>
      <p:sp>
        <p:nvSpPr>
          <p:cNvPr id="30740" name="Text Box 20"/>
          <p:cNvSpPr txBox="1">
            <a:spLocks noChangeArrowheads="1"/>
          </p:cNvSpPr>
          <p:nvPr/>
        </p:nvSpPr>
        <p:spPr bwMode="auto">
          <a:xfrm>
            <a:off x="596900" y="2390775"/>
            <a:ext cx="165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Mercury</a:t>
            </a:r>
          </a:p>
        </p:txBody>
      </p:sp>
      <p:sp>
        <p:nvSpPr>
          <p:cNvPr id="30741" name="Text Box 21"/>
          <p:cNvSpPr txBox="1">
            <a:spLocks noChangeArrowheads="1"/>
          </p:cNvSpPr>
          <p:nvPr/>
        </p:nvSpPr>
        <p:spPr bwMode="auto">
          <a:xfrm>
            <a:off x="596900" y="2736850"/>
            <a:ext cx="1289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Venus</a:t>
            </a:r>
          </a:p>
        </p:txBody>
      </p:sp>
      <p:sp>
        <p:nvSpPr>
          <p:cNvPr id="30742" name="Text Box 22"/>
          <p:cNvSpPr txBox="1">
            <a:spLocks noChangeArrowheads="1"/>
          </p:cNvSpPr>
          <p:nvPr/>
        </p:nvSpPr>
        <p:spPr bwMode="auto">
          <a:xfrm>
            <a:off x="596900" y="3082925"/>
            <a:ext cx="1289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Earth</a:t>
            </a:r>
          </a:p>
        </p:txBody>
      </p:sp>
      <p:sp>
        <p:nvSpPr>
          <p:cNvPr id="30743" name="Text Box 23"/>
          <p:cNvSpPr txBox="1">
            <a:spLocks noChangeArrowheads="1"/>
          </p:cNvSpPr>
          <p:nvPr/>
        </p:nvSpPr>
        <p:spPr bwMode="auto">
          <a:xfrm>
            <a:off x="596900" y="3427413"/>
            <a:ext cx="1104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Mars</a:t>
            </a:r>
          </a:p>
        </p:txBody>
      </p:sp>
      <p:sp>
        <p:nvSpPr>
          <p:cNvPr id="30744" name="Text Box 24"/>
          <p:cNvSpPr txBox="1">
            <a:spLocks noChangeArrowheads="1"/>
          </p:cNvSpPr>
          <p:nvPr/>
        </p:nvSpPr>
        <p:spPr bwMode="auto">
          <a:xfrm>
            <a:off x="596900" y="3773488"/>
            <a:ext cx="165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Jupiter</a:t>
            </a:r>
          </a:p>
        </p:txBody>
      </p:sp>
      <p:sp>
        <p:nvSpPr>
          <p:cNvPr id="30745" name="Text Box 25"/>
          <p:cNvSpPr txBox="1">
            <a:spLocks noChangeArrowheads="1"/>
          </p:cNvSpPr>
          <p:nvPr/>
        </p:nvSpPr>
        <p:spPr bwMode="auto">
          <a:xfrm>
            <a:off x="596900" y="4119563"/>
            <a:ext cx="147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Saturn</a:t>
            </a:r>
          </a:p>
        </p:txBody>
      </p:sp>
      <p:sp>
        <p:nvSpPr>
          <p:cNvPr id="30746" name="Text Box 26"/>
          <p:cNvSpPr txBox="1">
            <a:spLocks noChangeArrowheads="1"/>
          </p:cNvSpPr>
          <p:nvPr/>
        </p:nvSpPr>
        <p:spPr bwMode="auto">
          <a:xfrm>
            <a:off x="596900" y="4465638"/>
            <a:ext cx="147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Uranus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BackGround VSpl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313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Our Solar System</a:t>
            </a:r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3810000" y="1365250"/>
            <a:ext cx="44196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49,532 Km diameter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Gas Planet – Possible Core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Also has a “Blue Spot”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31751" name="Picture 7" descr="BBA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pic>
        <p:nvPicPr>
          <p:cNvPr id="31763" name="Picture 19" descr="fullne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67200" y="2438400"/>
            <a:ext cx="3733800" cy="3733800"/>
          </a:xfrm>
          <a:prstGeom prst="rect">
            <a:avLst/>
          </a:prstGeom>
          <a:noFill/>
        </p:spPr>
      </p:pic>
      <p:sp>
        <p:nvSpPr>
          <p:cNvPr id="31764" name="Text Box 20"/>
          <p:cNvSpPr txBox="1">
            <a:spLocks noChangeArrowheads="1"/>
          </p:cNvSpPr>
          <p:nvPr/>
        </p:nvSpPr>
        <p:spPr bwMode="auto">
          <a:xfrm>
            <a:off x="596900" y="1585913"/>
            <a:ext cx="23939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The Sun</a:t>
            </a:r>
            <a:br>
              <a:rPr lang="en-US" sz="2400" b="1">
                <a:solidFill>
                  <a:schemeClr val="bg2"/>
                </a:solidFill>
                <a:latin typeface="OCR A Extended" pitchFamily="50" charset="0"/>
              </a:rPr>
            </a:b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  (Our Star)</a:t>
            </a:r>
          </a:p>
        </p:txBody>
      </p:sp>
      <p:sp>
        <p:nvSpPr>
          <p:cNvPr id="31765" name="Text Box 21"/>
          <p:cNvSpPr txBox="1">
            <a:spLocks noChangeArrowheads="1"/>
          </p:cNvSpPr>
          <p:nvPr/>
        </p:nvSpPr>
        <p:spPr bwMode="auto">
          <a:xfrm>
            <a:off x="596900" y="2390775"/>
            <a:ext cx="165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Mercury</a:t>
            </a:r>
          </a:p>
        </p:txBody>
      </p:sp>
      <p:sp>
        <p:nvSpPr>
          <p:cNvPr id="31766" name="Text Box 22"/>
          <p:cNvSpPr txBox="1">
            <a:spLocks noChangeArrowheads="1"/>
          </p:cNvSpPr>
          <p:nvPr/>
        </p:nvSpPr>
        <p:spPr bwMode="auto">
          <a:xfrm>
            <a:off x="596900" y="2736850"/>
            <a:ext cx="1289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Venus</a:t>
            </a:r>
          </a:p>
        </p:txBody>
      </p:sp>
      <p:sp>
        <p:nvSpPr>
          <p:cNvPr id="31767" name="Text Box 23"/>
          <p:cNvSpPr txBox="1">
            <a:spLocks noChangeArrowheads="1"/>
          </p:cNvSpPr>
          <p:nvPr/>
        </p:nvSpPr>
        <p:spPr bwMode="auto">
          <a:xfrm>
            <a:off x="596900" y="3082925"/>
            <a:ext cx="1289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Earth</a:t>
            </a:r>
          </a:p>
        </p:txBody>
      </p:sp>
      <p:sp>
        <p:nvSpPr>
          <p:cNvPr id="31768" name="Text Box 24"/>
          <p:cNvSpPr txBox="1">
            <a:spLocks noChangeArrowheads="1"/>
          </p:cNvSpPr>
          <p:nvPr/>
        </p:nvSpPr>
        <p:spPr bwMode="auto">
          <a:xfrm>
            <a:off x="596900" y="3427413"/>
            <a:ext cx="1104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Mars</a:t>
            </a:r>
          </a:p>
        </p:txBody>
      </p:sp>
      <p:sp>
        <p:nvSpPr>
          <p:cNvPr id="31769" name="Text Box 25"/>
          <p:cNvSpPr txBox="1">
            <a:spLocks noChangeArrowheads="1"/>
          </p:cNvSpPr>
          <p:nvPr/>
        </p:nvSpPr>
        <p:spPr bwMode="auto">
          <a:xfrm>
            <a:off x="596900" y="3773488"/>
            <a:ext cx="165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Jupiter</a:t>
            </a:r>
          </a:p>
        </p:txBody>
      </p:sp>
      <p:sp>
        <p:nvSpPr>
          <p:cNvPr id="31770" name="Text Box 26"/>
          <p:cNvSpPr txBox="1">
            <a:spLocks noChangeArrowheads="1"/>
          </p:cNvSpPr>
          <p:nvPr/>
        </p:nvSpPr>
        <p:spPr bwMode="auto">
          <a:xfrm>
            <a:off x="596900" y="4119563"/>
            <a:ext cx="147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Saturn</a:t>
            </a:r>
          </a:p>
        </p:txBody>
      </p:sp>
      <p:sp>
        <p:nvSpPr>
          <p:cNvPr id="31771" name="Text Box 27"/>
          <p:cNvSpPr txBox="1">
            <a:spLocks noChangeArrowheads="1"/>
          </p:cNvSpPr>
          <p:nvPr/>
        </p:nvSpPr>
        <p:spPr bwMode="auto">
          <a:xfrm>
            <a:off x="596900" y="4465638"/>
            <a:ext cx="147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Uranus</a:t>
            </a:r>
          </a:p>
        </p:txBody>
      </p:sp>
      <p:sp>
        <p:nvSpPr>
          <p:cNvPr id="31772" name="Text Box 28"/>
          <p:cNvSpPr txBox="1">
            <a:spLocks noChangeArrowheads="1"/>
          </p:cNvSpPr>
          <p:nvPr/>
        </p:nvSpPr>
        <p:spPr bwMode="auto">
          <a:xfrm>
            <a:off x="596900" y="4810125"/>
            <a:ext cx="165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Neptune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BackGround VSpl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313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Our Solar System</a:t>
            </a:r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3810000" y="1228725"/>
            <a:ext cx="44196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2,274 Km diameter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Smallest Planet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Planet to Moon ratio similar to Earth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32775" name="Picture 7" descr="BBA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pic>
        <p:nvPicPr>
          <p:cNvPr id="32788" name="Picture 20" descr="Plut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76800" y="3429000"/>
            <a:ext cx="1981200" cy="1981200"/>
          </a:xfrm>
          <a:prstGeom prst="rect">
            <a:avLst/>
          </a:prstGeom>
          <a:noFill/>
        </p:spPr>
      </p:pic>
      <p:sp>
        <p:nvSpPr>
          <p:cNvPr id="32789" name="Text Box 21"/>
          <p:cNvSpPr txBox="1">
            <a:spLocks noChangeArrowheads="1"/>
          </p:cNvSpPr>
          <p:nvPr/>
        </p:nvSpPr>
        <p:spPr bwMode="auto">
          <a:xfrm>
            <a:off x="596900" y="1585913"/>
            <a:ext cx="23939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The Sun</a:t>
            </a:r>
            <a:br>
              <a:rPr lang="en-US" sz="2400" b="1">
                <a:solidFill>
                  <a:schemeClr val="bg2"/>
                </a:solidFill>
                <a:latin typeface="OCR A Extended" pitchFamily="50" charset="0"/>
              </a:rPr>
            </a:b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  (Our Star)</a:t>
            </a:r>
          </a:p>
        </p:txBody>
      </p:sp>
      <p:sp>
        <p:nvSpPr>
          <p:cNvPr id="32790" name="Text Box 22"/>
          <p:cNvSpPr txBox="1">
            <a:spLocks noChangeArrowheads="1"/>
          </p:cNvSpPr>
          <p:nvPr/>
        </p:nvSpPr>
        <p:spPr bwMode="auto">
          <a:xfrm>
            <a:off x="596900" y="2390775"/>
            <a:ext cx="165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Mercury</a:t>
            </a:r>
          </a:p>
        </p:txBody>
      </p:sp>
      <p:sp>
        <p:nvSpPr>
          <p:cNvPr id="32791" name="Text Box 23"/>
          <p:cNvSpPr txBox="1">
            <a:spLocks noChangeArrowheads="1"/>
          </p:cNvSpPr>
          <p:nvPr/>
        </p:nvSpPr>
        <p:spPr bwMode="auto">
          <a:xfrm>
            <a:off x="596900" y="2736850"/>
            <a:ext cx="1289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Venus</a:t>
            </a:r>
          </a:p>
        </p:txBody>
      </p:sp>
      <p:sp>
        <p:nvSpPr>
          <p:cNvPr id="32792" name="Text Box 24"/>
          <p:cNvSpPr txBox="1">
            <a:spLocks noChangeArrowheads="1"/>
          </p:cNvSpPr>
          <p:nvPr/>
        </p:nvSpPr>
        <p:spPr bwMode="auto">
          <a:xfrm>
            <a:off x="596900" y="3082925"/>
            <a:ext cx="1289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Earth</a:t>
            </a:r>
          </a:p>
        </p:txBody>
      </p:sp>
      <p:sp>
        <p:nvSpPr>
          <p:cNvPr id="32793" name="Text Box 25"/>
          <p:cNvSpPr txBox="1">
            <a:spLocks noChangeArrowheads="1"/>
          </p:cNvSpPr>
          <p:nvPr/>
        </p:nvSpPr>
        <p:spPr bwMode="auto">
          <a:xfrm>
            <a:off x="596900" y="3427413"/>
            <a:ext cx="1104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Mars</a:t>
            </a:r>
          </a:p>
        </p:txBody>
      </p:sp>
      <p:sp>
        <p:nvSpPr>
          <p:cNvPr id="32794" name="Text Box 26"/>
          <p:cNvSpPr txBox="1">
            <a:spLocks noChangeArrowheads="1"/>
          </p:cNvSpPr>
          <p:nvPr/>
        </p:nvSpPr>
        <p:spPr bwMode="auto">
          <a:xfrm>
            <a:off x="596900" y="3773488"/>
            <a:ext cx="165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Jupiter</a:t>
            </a:r>
          </a:p>
        </p:txBody>
      </p:sp>
      <p:sp>
        <p:nvSpPr>
          <p:cNvPr id="32795" name="Text Box 27"/>
          <p:cNvSpPr txBox="1">
            <a:spLocks noChangeArrowheads="1"/>
          </p:cNvSpPr>
          <p:nvPr/>
        </p:nvSpPr>
        <p:spPr bwMode="auto">
          <a:xfrm>
            <a:off x="596900" y="4119563"/>
            <a:ext cx="147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Saturn</a:t>
            </a:r>
          </a:p>
        </p:txBody>
      </p:sp>
      <p:sp>
        <p:nvSpPr>
          <p:cNvPr id="32796" name="Text Box 28"/>
          <p:cNvSpPr txBox="1">
            <a:spLocks noChangeArrowheads="1"/>
          </p:cNvSpPr>
          <p:nvPr/>
        </p:nvSpPr>
        <p:spPr bwMode="auto">
          <a:xfrm>
            <a:off x="596900" y="4465638"/>
            <a:ext cx="147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Uranus</a:t>
            </a:r>
          </a:p>
        </p:txBody>
      </p:sp>
      <p:sp>
        <p:nvSpPr>
          <p:cNvPr id="32797" name="Text Box 29"/>
          <p:cNvSpPr txBox="1">
            <a:spLocks noChangeArrowheads="1"/>
          </p:cNvSpPr>
          <p:nvPr/>
        </p:nvSpPr>
        <p:spPr bwMode="auto">
          <a:xfrm>
            <a:off x="596900" y="4810125"/>
            <a:ext cx="165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Neptune</a:t>
            </a:r>
          </a:p>
        </p:txBody>
      </p:sp>
      <p:sp>
        <p:nvSpPr>
          <p:cNvPr id="32798" name="Text Box 30"/>
          <p:cNvSpPr txBox="1">
            <a:spLocks noChangeArrowheads="1"/>
          </p:cNvSpPr>
          <p:nvPr/>
        </p:nvSpPr>
        <p:spPr bwMode="auto">
          <a:xfrm>
            <a:off x="596900" y="5156200"/>
            <a:ext cx="1289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Pluto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BackGround VSpl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313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Our Solar System</a:t>
            </a:r>
          </a:p>
        </p:txBody>
      </p:sp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3810000" y="1228725"/>
            <a:ext cx="44196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Unknown - diameter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Larger than Pluto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nearly 100 times the </a:t>
            </a:r>
            <a:r>
              <a:rPr lang="en-US">
                <a:solidFill>
                  <a:schemeClr val="bg1"/>
                </a:solidFill>
                <a:latin typeface="OCR A Extended" pitchFamily="50" charset="0"/>
                <a:hlinkClick r:id="rId3"/>
              </a:rPr>
              <a:t>Earth-Sun distance</a:t>
            </a: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 -- over twice the average Pluto-Sun distance </a:t>
            </a:r>
          </a:p>
        </p:txBody>
      </p:sp>
      <p:sp>
        <p:nvSpPr>
          <p:cNvPr id="41990" name="Text Box 6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41991" name="Picture 7" descr="BBA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sp>
        <p:nvSpPr>
          <p:cNvPr id="41992" name="Text Box 8"/>
          <p:cNvSpPr txBox="1">
            <a:spLocks noChangeArrowheads="1"/>
          </p:cNvSpPr>
          <p:nvPr/>
        </p:nvSpPr>
        <p:spPr bwMode="auto">
          <a:xfrm>
            <a:off x="596900" y="1585913"/>
            <a:ext cx="23939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The Sun</a:t>
            </a:r>
            <a:br>
              <a:rPr lang="en-US" sz="2400" b="1">
                <a:solidFill>
                  <a:schemeClr val="bg2"/>
                </a:solidFill>
                <a:latin typeface="OCR A Extended" pitchFamily="50" charset="0"/>
              </a:rPr>
            </a:b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  (Our Star)</a:t>
            </a:r>
          </a:p>
        </p:txBody>
      </p:sp>
      <p:sp>
        <p:nvSpPr>
          <p:cNvPr id="41993" name="Text Box 9"/>
          <p:cNvSpPr txBox="1">
            <a:spLocks noChangeArrowheads="1"/>
          </p:cNvSpPr>
          <p:nvPr/>
        </p:nvSpPr>
        <p:spPr bwMode="auto">
          <a:xfrm>
            <a:off x="596900" y="2390775"/>
            <a:ext cx="165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Mercury</a:t>
            </a:r>
          </a:p>
        </p:txBody>
      </p:sp>
      <p:sp>
        <p:nvSpPr>
          <p:cNvPr id="41994" name="Text Box 10"/>
          <p:cNvSpPr txBox="1">
            <a:spLocks noChangeArrowheads="1"/>
          </p:cNvSpPr>
          <p:nvPr/>
        </p:nvSpPr>
        <p:spPr bwMode="auto">
          <a:xfrm>
            <a:off x="596900" y="2736850"/>
            <a:ext cx="1289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Venus</a:t>
            </a:r>
          </a:p>
        </p:txBody>
      </p:sp>
      <p:sp>
        <p:nvSpPr>
          <p:cNvPr id="41995" name="Text Box 11"/>
          <p:cNvSpPr txBox="1">
            <a:spLocks noChangeArrowheads="1"/>
          </p:cNvSpPr>
          <p:nvPr/>
        </p:nvSpPr>
        <p:spPr bwMode="auto">
          <a:xfrm>
            <a:off x="596900" y="3082925"/>
            <a:ext cx="1289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Earth</a:t>
            </a:r>
          </a:p>
        </p:txBody>
      </p:sp>
      <p:sp>
        <p:nvSpPr>
          <p:cNvPr id="41996" name="Text Box 12"/>
          <p:cNvSpPr txBox="1">
            <a:spLocks noChangeArrowheads="1"/>
          </p:cNvSpPr>
          <p:nvPr/>
        </p:nvSpPr>
        <p:spPr bwMode="auto">
          <a:xfrm>
            <a:off x="596900" y="3427413"/>
            <a:ext cx="1104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Mars</a:t>
            </a:r>
          </a:p>
        </p:txBody>
      </p:sp>
      <p:sp>
        <p:nvSpPr>
          <p:cNvPr id="41997" name="Text Box 13"/>
          <p:cNvSpPr txBox="1">
            <a:spLocks noChangeArrowheads="1"/>
          </p:cNvSpPr>
          <p:nvPr/>
        </p:nvSpPr>
        <p:spPr bwMode="auto">
          <a:xfrm>
            <a:off x="596900" y="3773488"/>
            <a:ext cx="165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Jupiter</a:t>
            </a:r>
          </a:p>
        </p:txBody>
      </p:sp>
      <p:sp>
        <p:nvSpPr>
          <p:cNvPr id="41998" name="Text Box 14"/>
          <p:cNvSpPr txBox="1">
            <a:spLocks noChangeArrowheads="1"/>
          </p:cNvSpPr>
          <p:nvPr/>
        </p:nvSpPr>
        <p:spPr bwMode="auto">
          <a:xfrm>
            <a:off x="596900" y="4119563"/>
            <a:ext cx="147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Saturn</a:t>
            </a:r>
          </a:p>
        </p:txBody>
      </p:sp>
      <p:sp>
        <p:nvSpPr>
          <p:cNvPr id="41999" name="Text Box 15"/>
          <p:cNvSpPr txBox="1">
            <a:spLocks noChangeArrowheads="1"/>
          </p:cNvSpPr>
          <p:nvPr/>
        </p:nvSpPr>
        <p:spPr bwMode="auto">
          <a:xfrm>
            <a:off x="596900" y="4465638"/>
            <a:ext cx="147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Uranus</a:t>
            </a:r>
          </a:p>
        </p:txBody>
      </p:sp>
      <p:sp>
        <p:nvSpPr>
          <p:cNvPr id="42000" name="Text Box 16"/>
          <p:cNvSpPr txBox="1">
            <a:spLocks noChangeArrowheads="1"/>
          </p:cNvSpPr>
          <p:nvPr/>
        </p:nvSpPr>
        <p:spPr bwMode="auto">
          <a:xfrm>
            <a:off x="596900" y="4810125"/>
            <a:ext cx="165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Neptune</a:t>
            </a:r>
          </a:p>
        </p:txBody>
      </p:sp>
      <p:sp>
        <p:nvSpPr>
          <p:cNvPr id="42001" name="Text Box 17"/>
          <p:cNvSpPr txBox="1">
            <a:spLocks noChangeArrowheads="1"/>
          </p:cNvSpPr>
          <p:nvPr/>
        </p:nvSpPr>
        <p:spPr bwMode="auto">
          <a:xfrm>
            <a:off x="596900" y="5156200"/>
            <a:ext cx="1289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chemeClr val="bg2"/>
                </a:solidFill>
                <a:latin typeface="OCR A Extended" pitchFamily="50" charset="0"/>
              </a:rPr>
              <a:t>Pluto</a:t>
            </a:r>
          </a:p>
        </p:txBody>
      </p:sp>
      <p:pic>
        <p:nvPicPr>
          <p:cNvPr id="42004" name="Picture 20" descr="See Explanation.  Clicking on the picture will download&#10; the highest resolution version available.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22700" y="2738438"/>
            <a:ext cx="4722813" cy="3541712"/>
          </a:xfrm>
          <a:prstGeom prst="rect">
            <a:avLst/>
          </a:prstGeom>
          <a:noFill/>
        </p:spPr>
      </p:pic>
      <p:sp>
        <p:nvSpPr>
          <p:cNvPr id="42005" name="Text Box 21"/>
          <p:cNvSpPr txBox="1">
            <a:spLocks noChangeArrowheads="1"/>
          </p:cNvSpPr>
          <p:nvPr/>
        </p:nvSpPr>
        <p:spPr bwMode="auto">
          <a:xfrm>
            <a:off x="596900" y="5502275"/>
            <a:ext cx="239395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2003 UB313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20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20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20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9" grpId="0"/>
      <p:bldP spid="4200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WordArt 2"/>
          <p:cNvSpPr>
            <a:spLocks noChangeArrowheads="1" noChangeShapeType="1" noTextEdit="1"/>
          </p:cNvSpPr>
          <p:nvPr/>
        </p:nvSpPr>
        <p:spPr bwMode="auto">
          <a:xfrm>
            <a:off x="2036763" y="1816100"/>
            <a:ext cx="5257800" cy="39624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en-US" sz="3600" kern="10">
                <a:ln w="9525"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Space Exploration . . . </a:t>
            </a:r>
          </a:p>
          <a:p>
            <a:pPr algn="ctr"/>
            <a:r>
              <a:rPr lang="en-US" sz="3600" kern="10">
                <a:ln w="9525"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The Final Frontier</a:t>
            </a:r>
          </a:p>
        </p:txBody>
      </p:sp>
      <p:pic>
        <p:nvPicPr>
          <p:cNvPr id="57349" name="Picture 5">
            <a:hlinkClick r:id="" action="ppaction://media"/>
          </p:cNvPr>
          <p:cNvPicPr>
            <a:picLocks noRot="1" noChangeAspect="1" noChangeArrowheads="1"/>
          </p:cNvPicPr>
          <p:nvPr>
            <a:wavAudioFile r:embed="rId1" name="space.wav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8839200" y="6553200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ransition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6" dur="6000" fill="hold"/>
                                        <p:tgtEl>
                                          <p:spTgt spid="5734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7007" fill="hold"/>
                                        <p:tgtEl>
                                          <p:spTgt spid="573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7349"/>
                </p:tgtEl>
              </p:cMediaNode>
            </p:audio>
          </p:childTnLst>
        </p:cTn>
      </p:par>
    </p:tnLst>
    <p:bldLst>
      <p:bldP spid="5734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BackGround VSpl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2025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Deep Space</a:t>
            </a:r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609600" y="1066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Galaxies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3810000" y="955675"/>
            <a:ext cx="4419600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“Island Universes”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Billions of stars and possible Planets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Billions of Galaxies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Milky Way is Our Galaxy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33799" name="Picture 7" descr="BBA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pic>
        <p:nvPicPr>
          <p:cNvPr id="33804" name="Picture 12" descr="M31_10092004M_SHAMILT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125" y="3505200"/>
            <a:ext cx="2122488" cy="2209800"/>
          </a:xfrm>
          <a:prstGeom prst="rect">
            <a:avLst/>
          </a:prstGeom>
          <a:noFill/>
        </p:spPr>
      </p:pic>
      <p:pic>
        <p:nvPicPr>
          <p:cNvPr id="33805" name="Picture 13" descr="M81_10302005A_SHAMILT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81400" y="3505200"/>
            <a:ext cx="2895600" cy="22336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6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/>
      <p:bldP spid="33796" grpId="0"/>
      <p:bldP spid="3379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BackGround VSpl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2025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Deep Space</a:t>
            </a:r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609600" y="1066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Galaxies</a:t>
            </a:r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3810000" y="1095375"/>
            <a:ext cx="44196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Gas Clouds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Emission, Reflection, Planetary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All we can see are within our Galaxy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34823" name="Picture 7" descr="BBA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sp>
        <p:nvSpPr>
          <p:cNvPr id="34826" name="Text Box 10"/>
          <p:cNvSpPr txBox="1">
            <a:spLocks noChangeArrowheads="1"/>
          </p:cNvSpPr>
          <p:nvPr/>
        </p:nvSpPr>
        <p:spPr bwMode="auto">
          <a:xfrm>
            <a:off x="609600" y="13716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Nebulae</a:t>
            </a:r>
          </a:p>
        </p:txBody>
      </p:sp>
      <p:pic>
        <p:nvPicPr>
          <p:cNvPr id="34830" name="Picture 14" descr="588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33800" y="2743200"/>
            <a:ext cx="4800600" cy="35575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2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1" grpId="0"/>
      <p:bldP spid="3482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BackGround VSpl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2025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Deep Space</a:t>
            </a:r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609600" y="1066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Galaxies</a:t>
            </a:r>
          </a:p>
        </p:txBody>
      </p:sp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3810000" y="1233488"/>
            <a:ext cx="4419600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Gas Clouds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Star Nurseries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Light is emitted from within the cloud by new stars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35847" name="Picture 7" descr="BBA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sp>
        <p:nvSpPr>
          <p:cNvPr id="35848" name="Text Box 8"/>
          <p:cNvSpPr txBox="1">
            <a:spLocks noChangeArrowheads="1"/>
          </p:cNvSpPr>
          <p:nvPr/>
        </p:nvSpPr>
        <p:spPr bwMode="auto">
          <a:xfrm>
            <a:off x="609600" y="13716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Nebulae</a:t>
            </a:r>
          </a:p>
        </p:txBody>
      </p:sp>
      <p:sp>
        <p:nvSpPr>
          <p:cNvPr id="35850" name="Text Box 10"/>
          <p:cNvSpPr txBox="1">
            <a:spLocks noChangeArrowheads="1"/>
          </p:cNvSpPr>
          <p:nvPr/>
        </p:nvSpPr>
        <p:spPr bwMode="auto">
          <a:xfrm>
            <a:off x="609600" y="16764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Emission</a:t>
            </a:r>
          </a:p>
        </p:txBody>
      </p:sp>
      <p:pic>
        <p:nvPicPr>
          <p:cNvPr id="35851" name="Picture 11" descr="M42_02122005S_SHAMILTO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6200" y="2743200"/>
            <a:ext cx="4560888" cy="3371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6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5" grpId="0"/>
      <p:bldP spid="3585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BackGround VSpl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2025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Deep Space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609600" y="1066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Galaxies</a:t>
            </a:r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3810000" y="1098550"/>
            <a:ext cx="44196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Light reflects from Nearby Stars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Gas is probably left over from previously formed stars or exploded stars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36871" name="Picture 7" descr="BBA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sp>
        <p:nvSpPr>
          <p:cNvPr id="36872" name="Text Box 8"/>
          <p:cNvSpPr txBox="1">
            <a:spLocks noChangeArrowheads="1"/>
          </p:cNvSpPr>
          <p:nvPr/>
        </p:nvSpPr>
        <p:spPr bwMode="auto">
          <a:xfrm>
            <a:off x="609600" y="13716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Nebulae</a:t>
            </a:r>
          </a:p>
        </p:txBody>
      </p:sp>
      <p:sp>
        <p:nvSpPr>
          <p:cNvPr id="36873" name="Text Box 9"/>
          <p:cNvSpPr txBox="1">
            <a:spLocks noChangeArrowheads="1"/>
          </p:cNvSpPr>
          <p:nvPr/>
        </p:nvSpPr>
        <p:spPr bwMode="auto">
          <a:xfrm>
            <a:off x="609600" y="16764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Emission</a:t>
            </a:r>
          </a:p>
        </p:txBody>
      </p:sp>
      <p:sp>
        <p:nvSpPr>
          <p:cNvPr id="36875" name="Text Box 11"/>
          <p:cNvSpPr txBox="1">
            <a:spLocks noChangeArrowheads="1"/>
          </p:cNvSpPr>
          <p:nvPr/>
        </p:nvSpPr>
        <p:spPr bwMode="auto">
          <a:xfrm>
            <a:off x="609600" y="19812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Reflection</a:t>
            </a:r>
          </a:p>
        </p:txBody>
      </p:sp>
      <p:pic>
        <p:nvPicPr>
          <p:cNvPr id="36877" name="Picture 13" descr="490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33800" y="2743200"/>
            <a:ext cx="4705350" cy="3443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4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9" grpId="0"/>
      <p:bldP spid="3687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BackGround VSpli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1443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2025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Deep Space</a:t>
            </a:r>
          </a:p>
        </p:txBody>
      </p:sp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609600" y="1066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Galaxies</a:t>
            </a:r>
          </a:p>
        </p:txBody>
      </p:sp>
      <p:sp>
        <p:nvSpPr>
          <p:cNvPr id="61445" name="Rectangle 5"/>
          <p:cNvSpPr>
            <a:spLocks noChangeArrowheads="1"/>
          </p:cNvSpPr>
          <p:nvPr/>
        </p:nvSpPr>
        <p:spPr bwMode="auto">
          <a:xfrm>
            <a:off x="3810000" y="1103313"/>
            <a:ext cx="47371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Exploded Stars  - Novas (Novae)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Gas forms a ring around the original Star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Not a planet, early astronomers thought the center was a planet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61446" name="Text Box 6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61447" name="Picture 7" descr="BBA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sp>
        <p:nvSpPr>
          <p:cNvPr id="61448" name="Text Box 8"/>
          <p:cNvSpPr txBox="1">
            <a:spLocks noChangeArrowheads="1"/>
          </p:cNvSpPr>
          <p:nvPr/>
        </p:nvSpPr>
        <p:spPr bwMode="auto">
          <a:xfrm>
            <a:off x="609600" y="13716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Nebulae</a:t>
            </a:r>
          </a:p>
        </p:txBody>
      </p:sp>
      <p:sp>
        <p:nvSpPr>
          <p:cNvPr id="61449" name="Text Box 9"/>
          <p:cNvSpPr txBox="1">
            <a:spLocks noChangeArrowheads="1"/>
          </p:cNvSpPr>
          <p:nvPr/>
        </p:nvSpPr>
        <p:spPr bwMode="auto">
          <a:xfrm>
            <a:off x="609600" y="16764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Emission</a:t>
            </a:r>
          </a:p>
        </p:txBody>
      </p:sp>
      <p:sp>
        <p:nvSpPr>
          <p:cNvPr id="61450" name="Text Box 10"/>
          <p:cNvSpPr txBox="1">
            <a:spLocks noChangeArrowheads="1"/>
          </p:cNvSpPr>
          <p:nvPr/>
        </p:nvSpPr>
        <p:spPr bwMode="auto">
          <a:xfrm>
            <a:off x="609600" y="19812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Reflection</a:t>
            </a:r>
          </a:p>
        </p:txBody>
      </p:sp>
      <p:sp>
        <p:nvSpPr>
          <p:cNvPr id="61451" name="Text Box 11"/>
          <p:cNvSpPr txBox="1">
            <a:spLocks noChangeArrowheads="1"/>
          </p:cNvSpPr>
          <p:nvPr/>
        </p:nvSpPr>
        <p:spPr bwMode="auto">
          <a:xfrm>
            <a:off x="609600" y="22860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Planetary</a:t>
            </a:r>
          </a:p>
        </p:txBody>
      </p:sp>
      <p:graphicFrame>
        <p:nvGraphicFramePr>
          <p:cNvPr id="61452" name="Object 12"/>
          <p:cNvGraphicFramePr>
            <a:graphicFrameLocks noChangeAspect="1"/>
          </p:cNvGraphicFramePr>
          <p:nvPr>
            <p:ph/>
          </p:nvPr>
        </p:nvGraphicFramePr>
        <p:xfrm>
          <a:off x="4038600" y="2819400"/>
          <a:ext cx="4102100" cy="3321050"/>
        </p:xfrm>
        <a:graphic>
          <a:graphicData uri="http://schemas.openxmlformats.org/presentationml/2006/ole">
            <p:oleObj spid="_x0000_s61452" name="Image" r:id="rId5" imgW="1191569" imgH="965891" progId="Photoshop.Image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14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14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14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614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614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5" grpId="0"/>
      <p:bldP spid="6145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685800" y="228600"/>
            <a:ext cx="5156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Current Events in Astronomy</a:t>
            </a:r>
          </a:p>
        </p:txBody>
      </p:sp>
      <p:pic>
        <p:nvPicPr>
          <p:cNvPr id="62467" name="Picture 3" descr="BBA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482600" y="1296988"/>
            <a:ext cx="8458200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000" b="1" i="1">
                <a:solidFill>
                  <a:srgbClr val="FFFF66"/>
                </a:solidFill>
                <a:latin typeface="OCR A Extended" pitchFamily="50" charset="0"/>
              </a:rPr>
              <a:t>TONIGHT . . . </a:t>
            </a:r>
          </a:p>
          <a:p>
            <a:pPr>
              <a:buFontTx/>
              <a:buChar char="•"/>
            </a:pPr>
            <a:r>
              <a:rPr lang="en-US" sz="2000" b="1">
                <a:solidFill>
                  <a:srgbClr val="FFFF66"/>
                </a:solidFill>
                <a:latin typeface="OCR A Extended" pitchFamily="50" charset="0"/>
              </a:rPr>
              <a:t>Saturn – In Cancer near M44, high in the WSW</a:t>
            </a:r>
          </a:p>
          <a:p>
            <a:pPr>
              <a:buFontTx/>
              <a:buChar char="•"/>
            </a:pPr>
            <a:r>
              <a:rPr lang="en-US" sz="2000" b="1">
                <a:solidFill>
                  <a:srgbClr val="FFFF66"/>
                </a:solidFill>
                <a:latin typeface="OCR A Extended" pitchFamily="50" charset="0"/>
              </a:rPr>
              <a:t>Mars – In Gemini towards the West</a:t>
            </a:r>
          </a:p>
          <a:p>
            <a:pPr>
              <a:buFontTx/>
              <a:buChar char="•"/>
            </a:pPr>
            <a:r>
              <a:rPr lang="en-US" sz="2000" b="1">
                <a:solidFill>
                  <a:srgbClr val="FFFF66"/>
                </a:solidFill>
                <a:latin typeface="OCR A Extended" pitchFamily="50" charset="0"/>
              </a:rPr>
              <a:t>Moon – In Taurus low in the WNW, a Waxing Crescent it sets at 10:27 p.m.</a:t>
            </a:r>
          </a:p>
          <a:p>
            <a:pPr>
              <a:buFontTx/>
              <a:buChar char="•"/>
            </a:pPr>
            <a:r>
              <a:rPr lang="en-US" sz="2000" b="1">
                <a:solidFill>
                  <a:srgbClr val="FFFF66"/>
                </a:solidFill>
                <a:latin typeface="OCR A Extended" pitchFamily="50" charset="0"/>
              </a:rPr>
              <a:t>Jupiter – Rises at 8:06 p.m., low in the SE</a:t>
            </a:r>
          </a:p>
          <a:p>
            <a:pPr>
              <a:buFontTx/>
              <a:buChar char="•"/>
            </a:pPr>
            <a:endParaRPr lang="en-US" sz="2000" b="1">
              <a:solidFill>
                <a:srgbClr val="FFFF66"/>
              </a:solidFill>
              <a:latin typeface="OCR A Extended" pitchFamily="50" charset="0"/>
            </a:endParaRPr>
          </a:p>
          <a:p>
            <a:pPr>
              <a:buFontTx/>
              <a:buChar char="•"/>
            </a:pPr>
            <a:r>
              <a:rPr lang="en-US" sz="2000" b="1">
                <a:solidFill>
                  <a:srgbClr val="FFFF66"/>
                </a:solidFill>
                <a:latin typeface="OCR A Extended" pitchFamily="50" charset="0"/>
              </a:rPr>
              <a:t>Open Cluster “Coma Berenices” – In the East</a:t>
            </a:r>
          </a:p>
          <a:p>
            <a:pPr>
              <a:buFontTx/>
              <a:buChar char="•"/>
            </a:pPr>
            <a:r>
              <a:rPr lang="en-US" sz="2000" b="1">
                <a:solidFill>
                  <a:srgbClr val="FFFF66"/>
                </a:solidFill>
                <a:latin typeface="OCR A Extended" pitchFamily="50" charset="0"/>
              </a:rPr>
              <a:t>Open Cluster M44 “The Beehive” - In Cancer the Crab</a:t>
            </a:r>
          </a:p>
          <a:p>
            <a:pPr>
              <a:buFontTx/>
              <a:buChar char="•"/>
            </a:pPr>
            <a:r>
              <a:rPr lang="en-US" sz="2000" b="1">
                <a:solidFill>
                  <a:srgbClr val="FFFF66"/>
                </a:solidFill>
                <a:latin typeface="OCR A Extended" pitchFamily="50" charset="0"/>
              </a:rPr>
              <a:t>Double Cluster in Perseus – In the NW</a:t>
            </a:r>
          </a:p>
          <a:p>
            <a:pPr>
              <a:buFontTx/>
              <a:buChar char="•"/>
            </a:pPr>
            <a:r>
              <a:rPr lang="en-US" sz="2000" b="1">
                <a:solidFill>
                  <a:srgbClr val="FFFF66"/>
                </a:solidFill>
                <a:latin typeface="OCR A Extended" pitchFamily="50" charset="0"/>
              </a:rPr>
              <a:t>M3 Globular Cluster – In the East</a:t>
            </a:r>
          </a:p>
          <a:p>
            <a:pPr>
              <a:buFontTx/>
              <a:buChar char="•"/>
            </a:pPr>
            <a:r>
              <a:rPr lang="en-US" sz="2000" b="1">
                <a:solidFill>
                  <a:srgbClr val="FFFF66"/>
                </a:solidFill>
                <a:latin typeface="OCR A Extended" pitchFamily="50" charset="0"/>
              </a:rPr>
              <a:t>Double stars Mizar &amp; Alcor – In the Big Dipper</a:t>
            </a:r>
          </a:p>
          <a:p>
            <a:pPr>
              <a:buFontTx/>
              <a:buChar char="•"/>
            </a:pPr>
            <a:r>
              <a:rPr lang="en-US" sz="2000" b="1">
                <a:solidFill>
                  <a:srgbClr val="FFFF66"/>
                </a:solidFill>
                <a:latin typeface="OCR A Extended" pitchFamily="50" charset="0"/>
              </a:rPr>
              <a:t>Double Star Algieba – In Leo the Lion</a:t>
            </a:r>
          </a:p>
          <a:p>
            <a:pPr>
              <a:buFontTx/>
              <a:buChar char="•"/>
            </a:pPr>
            <a:r>
              <a:rPr lang="en-US" sz="2000" b="1">
                <a:solidFill>
                  <a:srgbClr val="FFFF66"/>
                </a:solidFill>
                <a:latin typeface="OCR A Extended" pitchFamily="50" charset="0"/>
              </a:rPr>
              <a:t>IRIDIUM 47 – Low in the North – 9:28:14 p.m.</a:t>
            </a:r>
          </a:p>
          <a:p>
            <a:pPr>
              <a:buFontTx/>
              <a:buChar char="•"/>
            </a:pPr>
            <a:r>
              <a:rPr lang="en-US" sz="2000" b="1">
                <a:solidFill>
                  <a:srgbClr val="FFFF66"/>
                </a:solidFill>
                <a:latin typeface="OCR A Extended" pitchFamily="50" charset="0"/>
              </a:rPr>
              <a:t>Comet 73P Schwassmann-Wachmann – Low in the East in the constellation Hercules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6" grpId="0"/>
      <p:bldP spid="6246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9125" y="0"/>
            <a:ext cx="7974013" cy="792163"/>
          </a:xfrm>
        </p:spPr>
        <p:txBody>
          <a:bodyPr/>
          <a:lstStyle/>
          <a:p>
            <a:r>
              <a:rPr lang="en-US" b="1" i="1">
                <a:solidFill>
                  <a:srgbClr val="FFFF66"/>
                </a:solidFill>
              </a:rPr>
              <a:t>TONIGHT’S SKY</a:t>
            </a:r>
          </a:p>
        </p:txBody>
      </p:sp>
      <p:pic>
        <p:nvPicPr>
          <p:cNvPr id="63491" name="Picture 3" descr="skychart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6900" y="1009650"/>
            <a:ext cx="5311775" cy="5311775"/>
          </a:xfrm>
          <a:prstGeom prst="rect">
            <a:avLst/>
          </a:prstGeom>
          <a:noFill/>
        </p:spPr>
      </p:pic>
      <p:sp>
        <p:nvSpPr>
          <p:cNvPr id="63492" name="Text Box 4"/>
          <p:cNvSpPr txBox="1">
            <a:spLocks noChangeArrowheads="1"/>
          </p:cNvSpPr>
          <p:nvPr/>
        </p:nvSpPr>
        <p:spPr bwMode="auto">
          <a:xfrm>
            <a:off x="6357938" y="1009650"/>
            <a:ext cx="2439987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folHlink"/>
                </a:solidFill>
              </a:rPr>
              <a:t>PLANETS:</a:t>
            </a:r>
          </a:p>
          <a:p>
            <a:pPr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</a:rPr>
              <a:t>  Mars</a:t>
            </a:r>
          </a:p>
          <a:p>
            <a:pPr>
              <a:spcBef>
                <a:spcPct val="50000"/>
              </a:spcBef>
            </a:pPr>
            <a:r>
              <a:rPr lang="en-US" b="1">
                <a:solidFill>
                  <a:srgbClr val="FFFF66"/>
                </a:solidFill>
              </a:rPr>
              <a:t>  Saturn</a:t>
            </a:r>
            <a:endParaRPr lang="en-US" b="1">
              <a:solidFill>
                <a:srgbClr val="CC6600"/>
              </a:solidFill>
            </a:endParaRPr>
          </a:p>
          <a:p>
            <a:pPr>
              <a:spcBef>
                <a:spcPct val="50000"/>
              </a:spcBef>
            </a:pPr>
            <a:r>
              <a:rPr lang="en-US" b="1">
                <a:solidFill>
                  <a:srgbClr val="CC6600"/>
                </a:solidFill>
              </a:rPr>
              <a:t>  Jupiter</a:t>
            </a:r>
          </a:p>
          <a:p>
            <a:pPr>
              <a:spcBef>
                <a:spcPct val="50000"/>
              </a:spcBef>
            </a:pPr>
            <a:r>
              <a:rPr lang="en-US" b="1">
                <a:solidFill>
                  <a:schemeClr val="folHlink"/>
                </a:solidFill>
              </a:rPr>
              <a:t>STAR CLUSTERS:</a:t>
            </a:r>
          </a:p>
          <a:p>
            <a:pPr>
              <a:spcBef>
                <a:spcPct val="50000"/>
              </a:spcBef>
            </a:pPr>
            <a:r>
              <a:rPr lang="en-US" b="1">
                <a:solidFill>
                  <a:srgbClr val="FFFF66"/>
                </a:solidFill>
              </a:rPr>
              <a:t>  Coma Berenices</a:t>
            </a:r>
          </a:p>
          <a:p>
            <a:pPr>
              <a:spcBef>
                <a:spcPct val="50000"/>
              </a:spcBef>
            </a:pPr>
            <a:r>
              <a:rPr lang="en-US" b="1">
                <a:solidFill>
                  <a:srgbClr val="FFCC00"/>
                </a:solidFill>
              </a:rPr>
              <a:t>  Double Cluster</a:t>
            </a:r>
          </a:p>
          <a:p>
            <a:pPr>
              <a:spcBef>
                <a:spcPct val="50000"/>
              </a:spcBef>
            </a:pPr>
            <a:r>
              <a:rPr lang="en-US" b="1">
                <a:solidFill>
                  <a:schemeClr val="accent1"/>
                </a:solidFill>
              </a:rPr>
              <a:t>  Beehive Cluster</a:t>
            </a:r>
          </a:p>
          <a:p>
            <a:pPr>
              <a:spcBef>
                <a:spcPct val="50000"/>
              </a:spcBef>
            </a:pPr>
            <a:r>
              <a:rPr lang="en-US" b="1">
                <a:solidFill>
                  <a:srgbClr val="FF3399"/>
                </a:solidFill>
              </a:rPr>
              <a:t>  M3 Globular</a:t>
            </a:r>
          </a:p>
          <a:p>
            <a:pPr>
              <a:spcBef>
                <a:spcPct val="50000"/>
              </a:spcBef>
            </a:pPr>
            <a:r>
              <a:rPr lang="en-US" b="1">
                <a:solidFill>
                  <a:schemeClr val="folHlink"/>
                </a:solidFill>
              </a:rPr>
              <a:t>DOUBLE STARS:</a:t>
            </a:r>
          </a:p>
          <a:p>
            <a:pPr>
              <a:spcBef>
                <a:spcPct val="50000"/>
              </a:spcBef>
            </a:pPr>
            <a:r>
              <a:rPr lang="en-US" b="1">
                <a:solidFill>
                  <a:srgbClr val="CC6600"/>
                </a:solidFill>
              </a:rPr>
              <a:t>  Mizar &amp; Alcor</a:t>
            </a:r>
          </a:p>
          <a:p>
            <a:pPr>
              <a:spcBef>
                <a:spcPct val="50000"/>
              </a:spcBef>
            </a:pPr>
            <a:r>
              <a:rPr lang="en-US" b="1">
                <a:solidFill>
                  <a:srgbClr val="FFFF66"/>
                </a:solidFill>
              </a:rPr>
              <a:t> Algieba</a:t>
            </a:r>
            <a:r>
              <a:rPr lang="en-US" sz="1400" b="1">
                <a:solidFill>
                  <a:srgbClr val="FFFF66"/>
                </a:solidFill>
              </a:rPr>
              <a:t> (Gamma Leo)</a:t>
            </a:r>
          </a:p>
          <a:p>
            <a:pPr>
              <a:spcBef>
                <a:spcPct val="50000"/>
              </a:spcBef>
            </a:pPr>
            <a:r>
              <a:rPr lang="en-US"/>
              <a:t> </a:t>
            </a:r>
            <a:r>
              <a:rPr lang="en-US" b="1">
                <a:solidFill>
                  <a:srgbClr val="33CC33"/>
                </a:solidFill>
              </a:rPr>
              <a:t>Comet 73P (S-W)</a:t>
            </a:r>
            <a:endParaRPr lang="en-US" sz="1400" b="1">
              <a:solidFill>
                <a:srgbClr val="FFFF66"/>
              </a:solidFill>
            </a:endParaRPr>
          </a:p>
        </p:txBody>
      </p:sp>
      <p:sp>
        <p:nvSpPr>
          <p:cNvPr id="63493" name="Line 5"/>
          <p:cNvSpPr>
            <a:spLocks noChangeShapeType="1"/>
          </p:cNvSpPr>
          <p:nvPr/>
        </p:nvSpPr>
        <p:spPr bwMode="auto">
          <a:xfrm flipH="1">
            <a:off x="4745038" y="1643063"/>
            <a:ext cx="1785937" cy="1958975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3494" name="Line 6"/>
          <p:cNvSpPr>
            <a:spLocks noChangeShapeType="1"/>
          </p:cNvSpPr>
          <p:nvPr/>
        </p:nvSpPr>
        <p:spPr bwMode="auto">
          <a:xfrm flipH="1">
            <a:off x="4111625" y="1989138"/>
            <a:ext cx="2419350" cy="2073275"/>
          </a:xfrm>
          <a:prstGeom prst="line">
            <a:avLst/>
          </a:prstGeom>
          <a:noFill/>
          <a:ln w="9525">
            <a:solidFill>
              <a:srgbClr val="FFCC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3495" name="Line 7"/>
          <p:cNvSpPr>
            <a:spLocks noChangeShapeType="1"/>
          </p:cNvSpPr>
          <p:nvPr/>
        </p:nvSpPr>
        <p:spPr bwMode="auto">
          <a:xfrm flipH="1">
            <a:off x="1173163" y="2449513"/>
            <a:ext cx="5357812" cy="2246312"/>
          </a:xfrm>
          <a:prstGeom prst="line">
            <a:avLst/>
          </a:prstGeom>
          <a:noFill/>
          <a:ln w="9525">
            <a:solidFill>
              <a:srgbClr val="CC66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3496" name="Line 8"/>
          <p:cNvSpPr>
            <a:spLocks noChangeShapeType="1"/>
          </p:cNvSpPr>
          <p:nvPr/>
        </p:nvSpPr>
        <p:spPr bwMode="auto">
          <a:xfrm flipH="1">
            <a:off x="2209800" y="3255963"/>
            <a:ext cx="4321175" cy="863600"/>
          </a:xfrm>
          <a:prstGeom prst="line">
            <a:avLst/>
          </a:prstGeom>
          <a:noFill/>
          <a:ln w="9525">
            <a:solidFill>
              <a:srgbClr val="FFFF66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3497" name="Line 9"/>
          <p:cNvSpPr>
            <a:spLocks noChangeShapeType="1"/>
          </p:cNvSpPr>
          <p:nvPr/>
        </p:nvSpPr>
        <p:spPr bwMode="auto">
          <a:xfrm flipH="1" flipV="1">
            <a:off x="4822825" y="2392363"/>
            <a:ext cx="1708150" cy="1266825"/>
          </a:xfrm>
          <a:prstGeom prst="line">
            <a:avLst/>
          </a:prstGeom>
          <a:noFill/>
          <a:ln w="9525">
            <a:solidFill>
              <a:srgbClr val="FFFF66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3498" name="Line 10"/>
          <p:cNvSpPr>
            <a:spLocks noChangeShapeType="1"/>
          </p:cNvSpPr>
          <p:nvPr/>
        </p:nvSpPr>
        <p:spPr bwMode="auto">
          <a:xfrm flipH="1" flipV="1">
            <a:off x="4132263" y="3948113"/>
            <a:ext cx="2398712" cy="11430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3499" name="Line 11"/>
          <p:cNvSpPr>
            <a:spLocks noChangeShapeType="1"/>
          </p:cNvSpPr>
          <p:nvPr/>
        </p:nvSpPr>
        <p:spPr bwMode="auto">
          <a:xfrm flipH="1" flipV="1">
            <a:off x="2000250" y="3716338"/>
            <a:ext cx="4473575" cy="749300"/>
          </a:xfrm>
          <a:prstGeom prst="line">
            <a:avLst/>
          </a:prstGeom>
          <a:noFill/>
          <a:ln w="9525">
            <a:solidFill>
              <a:srgbClr val="FF33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3500" name="Line 12"/>
          <p:cNvSpPr>
            <a:spLocks noChangeShapeType="1"/>
          </p:cNvSpPr>
          <p:nvPr/>
        </p:nvSpPr>
        <p:spPr bwMode="auto">
          <a:xfrm flipH="1" flipV="1">
            <a:off x="2576513" y="2968625"/>
            <a:ext cx="3954462" cy="2362200"/>
          </a:xfrm>
          <a:prstGeom prst="line">
            <a:avLst/>
          </a:prstGeom>
          <a:noFill/>
          <a:ln w="9525">
            <a:solidFill>
              <a:srgbClr val="CC66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3501" name="Line 13"/>
          <p:cNvSpPr>
            <a:spLocks noChangeShapeType="1"/>
          </p:cNvSpPr>
          <p:nvPr/>
        </p:nvSpPr>
        <p:spPr bwMode="auto">
          <a:xfrm flipH="1" flipV="1">
            <a:off x="3382963" y="4178300"/>
            <a:ext cx="3090862" cy="1555750"/>
          </a:xfrm>
          <a:prstGeom prst="line">
            <a:avLst/>
          </a:prstGeom>
          <a:noFill/>
          <a:ln w="9525">
            <a:solidFill>
              <a:srgbClr val="FFFF66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3502" name="Line 14"/>
          <p:cNvSpPr>
            <a:spLocks noChangeShapeType="1"/>
          </p:cNvSpPr>
          <p:nvPr/>
        </p:nvSpPr>
        <p:spPr bwMode="auto">
          <a:xfrm flipH="1" flipV="1">
            <a:off x="1289050" y="2795588"/>
            <a:ext cx="5126038" cy="3282950"/>
          </a:xfrm>
          <a:prstGeom prst="line">
            <a:avLst/>
          </a:prstGeom>
          <a:noFill/>
          <a:ln w="9525">
            <a:solidFill>
              <a:srgbClr val="33CC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3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3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3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3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3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3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3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3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3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3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3" grpId="0" animBg="1"/>
      <p:bldP spid="63494" grpId="0" animBg="1"/>
      <p:bldP spid="63495" grpId="0" animBg="1"/>
      <p:bldP spid="63496" grpId="0" animBg="1"/>
      <p:bldP spid="63497" grpId="0" animBg="1"/>
      <p:bldP spid="63498" grpId="0" animBg="1"/>
      <p:bldP spid="63499" grpId="0" animBg="1"/>
      <p:bldP spid="63500" grpId="0" animBg="1"/>
      <p:bldP spid="63501" grpId="0" animBg="1"/>
      <p:bldP spid="6350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2"/>
          <p:cNvSpPr txBox="1">
            <a:spLocks noChangeArrowheads="1"/>
          </p:cNvSpPr>
          <p:nvPr/>
        </p:nvSpPr>
        <p:spPr bwMode="auto">
          <a:xfrm>
            <a:off x="685800" y="76200"/>
            <a:ext cx="26701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33CC33"/>
                </a:solidFill>
                <a:latin typeface="OCR A Extended" pitchFamily="50" charset="0"/>
              </a:rPr>
              <a:t>Questions</a:t>
            </a:r>
          </a:p>
        </p:txBody>
      </p:sp>
      <p:pic>
        <p:nvPicPr>
          <p:cNvPr id="47107" name="Picture 3" descr="BBA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596900" y="1816100"/>
            <a:ext cx="8180388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0600" b="1">
                <a:solidFill>
                  <a:srgbClr val="FFFF66"/>
                </a:solidFill>
                <a:latin typeface="OCR A Extended" pitchFamily="50" charset="0"/>
              </a:rPr>
              <a:t>Questions</a:t>
            </a:r>
          </a:p>
          <a:p>
            <a:pPr algn="ctr"/>
            <a:r>
              <a:rPr lang="en-US" sz="10600" b="1">
                <a:solidFill>
                  <a:srgbClr val="FFFF66"/>
                </a:solidFill>
                <a:latin typeface="OCR A Extended" pitchFamily="50" charset="0"/>
              </a:rPr>
              <a:t>?</a:t>
            </a:r>
          </a:p>
        </p:txBody>
      </p:sp>
      <p:sp>
        <p:nvSpPr>
          <p:cNvPr id="47109" name="Text Box 5"/>
          <p:cNvSpPr txBox="1">
            <a:spLocks noChangeArrowheads="1"/>
          </p:cNvSpPr>
          <p:nvPr/>
        </p:nvSpPr>
        <p:spPr bwMode="auto">
          <a:xfrm>
            <a:off x="596900" y="5486400"/>
            <a:ext cx="81803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600" b="1">
                <a:solidFill>
                  <a:srgbClr val="33CC33"/>
                </a:solidFill>
                <a:latin typeface="OCR A Extended" pitchFamily="50" charset="0"/>
              </a:rPr>
              <a:t>http://www.BackBayAstro.org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"/>
                            </p:stCondLst>
                            <p:childTnLst>
                              <p:par>
                                <p:cTn id="1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7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471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471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/>
      <p:bldP spid="47108" grpId="0"/>
      <p:bldP spid="4710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3" name="Text Box 7"/>
          <p:cNvSpPr txBox="1">
            <a:spLocks noChangeArrowheads="1"/>
          </p:cNvSpPr>
          <p:nvPr/>
        </p:nvSpPr>
        <p:spPr bwMode="auto">
          <a:xfrm>
            <a:off x="654050" y="2219325"/>
            <a:ext cx="8180388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sz="2400" b="1">
              <a:solidFill>
                <a:srgbClr val="FF0000"/>
              </a:solidFill>
              <a:latin typeface="OCR A Extended" pitchFamily="50" charset="0"/>
            </a:endParaRPr>
          </a:p>
          <a:p>
            <a:pPr algn="ctr"/>
            <a:r>
              <a:rPr lang="en-US" sz="3200" b="1">
                <a:solidFill>
                  <a:srgbClr val="FF0000"/>
                </a:solidFill>
                <a:latin typeface="OCR A Extended" pitchFamily="50" charset="0"/>
              </a:rPr>
              <a:t>Please remember, </a:t>
            </a:r>
            <a:r>
              <a:rPr lang="en-US" sz="3200" b="1" u="sng">
                <a:solidFill>
                  <a:srgbClr val="FF0000"/>
                </a:solidFill>
                <a:latin typeface="OCR A Extended" pitchFamily="50" charset="0"/>
              </a:rPr>
              <a:t>Safety First!</a:t>
            </a:r>
          </a:p>
          <a:p>
            <a:endParaRPr lang="en-US" sz="3200" b="1">
              <a:solidFill>
                <a:srgbClr val="FF0000"/>
              </a:solidFill>
              <a:latin typeface="OCR A Extended" pitchFamily="50" charset="0"/>
            </a:endParaRPr>
          </a:p>
          <a:p>
            <a:r>
              <a:rPr lang="en-US" sz="2400" b="1">
                <a:solidFill>
                  <a:srgbClr val="FF0000"/>
                </a:solidFill>
                <a:latin typeface="OCR A Extended" pitchFamily="50" charset="0"/>
              </a:rPr>
              <a:t>Please do not run or horseplay around the water fountains and telescopes.</a:t>
            </a:r>
          </a:p>
        </p:txBody>
      </p:sp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654050" y="2219325"/>
            <a:ext cx="8180388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sz="2400" b="1">
              <a:solidFill>
                <a:srgbClr val="FFFF00"/>
              </a:solidFill>
              <a:latin typeface="OCR A Extended" pitchFamily="50" charset="0"/>
            </a:endParaRPr>
          </a:p>
          <a:p>
            <a:pPr algn="ctr"/>
            <a:r>
              <a:rPr lang="en-US" sz="3200" b="1">
                <a:solidFill>
                  <a:srgbClr val="FFFF00"/>
                </a:solidFill>
                <a:latin typeface="OCR A Extended" pitchFamily="50" charset="0"/>
              </a:rPr>
              <a:t>Please remember, </a:t>
            </a:r>
            <a:r>
              <a:rPr lang="en-US" sz="3200" b="1" u="sng">
                <a:solidFill>
                  <a:srgbClr val="FFFF00"/>
                </a:solidFill>
                <a:latin typeface="OCR A Extended" pitchFamily="50" charset="0"/>
              </a:rPr>
              <a:t>Safety First!</a:t>
            </a:r>
          </a:p>
          <a:p>
            <a:endParaRPr lang="en-US" sz="3200" b="1">
              <a:solidFill>
                <a:srgbClr val="FFFF00"/>
              </a:solidFill>
              <a:latin typeface="OCR A Extended" pitchFamily="50" charset="0"/>
            </a:endParaRPr>
          </a:p>
          <a:p>
            <a:r>
              <a:rPr lang="en-US" sz="2400" b="1">
                <a:solidFill>
                  <a:srgbClr val="FFFF00"/>
                </a:solidFill>
                <a:latin typeface="OCR A Extended" pitchFamily="50" charset="0"/>
              </a:rPr>
              <a:t>Please do not run or horseplay around the water fountains and telescopes.</a:t>
            </a:r>
          </a:p>
        </p:txBody>
      </p:sp>
      <p:sp>
        <p:nvSpPr>
          <p:cNvPr id="60418" name="Text Box 2"/>
          <p:cNvSpPr txBox="1">
            <a:spLocks noChangeArrowheads="1"/>
          </p:cNvSpPr>
          <p:nvPr/>
        </p:nvSpPr>
        <p:spPr bwMode="auto">
          <a:xfrm>
            <a:off x="685800" y="127000"/>
            <a:ext cx="33829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33CC33"/>
                </a:solidFill>
                <a:latin typeface="OCR A Extended" pitchFamily="50" charset="0"/>
              </a:rPr>
              <a:t>Safety First!</a:t>
            </a:r>
          </a:p>
        </p:txBody>
      </p:sp>
      <p:pic>
        <p:nvPicPr>
          <p:cNvPr id="60419" name="Picture 3" descr="BBA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596900" y="1527175"/>
            <a:ext cx="81803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We will go outside in just a moment.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2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2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604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604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32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320"/>
                            </p:stCondLst>
                            <p:childTnLst>
                              <p:par>
                                <p:cTn id="26" presetID="35" presetClass="emph" presetSubtype="0" repeatCount="50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27" dur="1000" fill="hold"/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3" grpId="0"/>
      <p:bldP spid="60422" grpId="0"/>
      <p:bldP spid="60422" grpId="1"/>
      <p:bldP spid="60418" grpId="0"/>
      <p:bldP spid="6042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6" name="Text Box 8"/>
          <p:cNvSpPr txBox="1">
            <a:spLocks noChangeArrowheads="1"/>
          </p:cNvSpPr>
          <p:nvPr/>
        </p:nvSpPr>
        <p:spPr bwMode="auto">
          <a:xfrm>
            <a:off x="596900" y="2909888"/>
            <a:ext cx="8237538" cy="6413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3600" b="1">
                <a:solidFill>
                  <a:srgbClr val="FFFF66"/>
                </a:solidFill>
                <a:latin typeface="OCR A Extended" pitchFamily="50" charset="0"/>
              </a:rPr>
              <a:t>And now, we urge you . . .</a:t>
            </a:r>
          </a:p>
        </p:txBody>
      </p:sp>
    </p:spTree>
  </p:cSld>
  <p:clrMapOvr>
    <a:masterClrMapping/>
  </p:clrMapOvr>
  <p:transition advClick="0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3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3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583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6" grpId="0" build="allAtOnce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2"/>
          <p:cNvSpPr txBox="1">
            <a:spLocks noChangeArrowheads="1"/>
          </p:cNvSpPr>
          <p:nvPr/>
        </p:nvSpPr>
        <p:spPr bwMode="auto">
          <a:xfrm>
            <a:off x="2438400" y="2840038"/>
            <a:ext cx="3956050" cy="11890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7200" i="1">
                <a:solidFill>
                  <a:srgbClr val="FFFF00"/>
                </a:solidFill>
                <a:latin typeface="Impact" pitchFamily="34" charset="0"/>
              </a:rPr>
              <a:t>Boldly GO!</a:t>
            </a:r>
          </a:p>
        </p:txBody>
      </p:sp>
      <p:pic>
        <p:nvPicPr>
          <p:cNvPr id="59396" name="Picture 4">
            <a:hlinkClick r:id="" action="ppaction://media"/>
          </p:cNvPr>
          <p:cNvPicPr>
            <a:picLocks noRot="1" noChangeAspect="1" noChangeArrowheads="1"/>
          </p:cNvPicPr>
          <p:nvPr>
            <a:wavAudioFile r:embed="rId1" name="boldly.wav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8839200" y="6553200"/>
            <a:ext cx="304800" cy="304800"/>
          </a:xfrm>
          <a:prstGeom prst="rect">
            <a:avLst/>
          </a:prstGeom>
          <a:noFill/>
        </p:spPr>
      </p:pic>
      <p:sp>
        <p:nvSpPr>
          <p:cNvPr id="59397" name="Rectangle 5"/>
          <p:cNvSpPr>
            <a:spLocks noChangeArrowheads="1"/>
          </p:cNvSpPr>
          <p:nvPr/>
        </p:nvSpPr>
        <p:spPr bwMode="auto">
          <a:xfrm>
            <a:off x="596900" y="1585913"/>
            <a:ext cx="8237538" cy="3751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4800" b="1">
                <a:solidFill>
                  <a:srgbClr val="FFFF66"/>
                </a:solidFill>
              </a:rPr>
              <a:t>Now, please Join us outside for a “tour” of the night sky followed by a look through the telescopes.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111" fill="hold"/>
                                        <p:tgtEl>
                                          <p:spTgt spid="593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5939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2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10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3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0"/>
                                        <p:tgtEl>
                                          <p:spTgt spid="593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9396"/>
                </p:tgtEl>
              </p:cMediaNode>
            </p:audio>
          </p:childTnLst>
        </p:cTn>
      </p:par>
    </p:tnLst>
    <p:bldLst>
      <p:bldP spid="59394" grpId="0"/>
      <p:bldP spid="59394" grpId="1"/>
      <p:bldP spid="59394" grpId="2"/>
      <p:bldP spid="59394" grpId="3"/>
      <p:bldP spid="59397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1016</TotalTime>
  <Words>987</Words>
  <Application>Microsoft Office PowerPoint</Application>
  <PresentationFormat>On-screen Show (4:3)</PresentationFormat>
  <Paragraphs>263</Paragraphs>
  <Slides>36</Slides>
  <Notes>0</Notes>
  <HiddenSlides>0</HiddenSlides>
  <MMClips>8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5" baseType="lpstr">
      <vt:lpstr>Arial</vt:lpstr>
      <vt:lpstr>OCR A Extended</vt:lpstr>
      <vt:lpstr>Bermuda Solid</vt:lpstr>
      <vt:lpstr>Times New Roman</vt:lpstr>
      <vt:lpstr>Verdana</vt:lpstr>
      <vt:lpstr>Wingdings</vt:lpstr>
      <vt:lpstr>Impact</vt:lpstr>
      <vt:lpstr>Default Design</vt:lpstr>
      <vt:lpstr>Adobe Photoshop Image</vt:lpstr>
      <vt:lpstr>Slide 1</vt:lpstr>
      <vt:lpstr>The Back Bay Amateur Astronomers </vt:lpstr>
      <vt:lpstr>Your “Solar System Ambassador”</vt:lpstr>
      <vt:lpstr>Slide 4</vt:lpstr>
      <vt:lpstr>Slide 5</vt:lpstr>
      <vt:lpstr>Science is BORING!</vt:lpstr>
      <vt:lpstr>Science is FUN!!</vt:lpstr>
      <vt:lpstr>Out of this World Fun for Kids </vt:lpstr>
      <vt:lpstr>Why can’t I see any stars?</vt:lpstr>
      <vt:lpstr>Slide 10</vt:lpstr>
      <vt:lpstr>HOW can I see in a dark sky?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TONIGHT’S SKY</vt:lpstr>
      <vt:lpstr>Slide 33</vt:lpstr>
      <vt:lpstr>Slide 34</vt:lpstr>
      <vt:lpstr>Slide 35</vt:lpstr>
      <vt:lpstr>Slide 36</vt:lpstr>
    </vt:vector>
  </TitlesOfParts>
  <Company>HCAdvantage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GardenStars</dc:title>
  <dc:creator>Kevin Weiner;Stephen P. Hamilton</dc:creator>
  <cp:lastModifiedBy>Kevin Weiner</cp:lastModifiedBy>
  <cp:revision>53</cp:revision>
  <dcterms:created xsi:type="dcterms:W3CDTF">2005-06-18T18:37:40Z</dcterms:created>
  <dcterms:modified xsi:type="dcterms:W3CDTF">2008-09-30T01:42:03Z</dcterms:modified>
</cp:coreProperties>
</file>