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7"/>
  </p:notesMasterIdLst>
  <p:handoutMasterIdLst>
    <p:handoutMasterId r:id="rId68"/>
  </p:handoutMasterIdLst>
  <p:sldIdLst>
    <p:sldId id="285" r:id="rId2"/>
    <p:sldId id="256" r:id="rId3"/>
    <p:sldId id="287" r:id="rId4"/>
    <p:sldId id="290" r:id="rId5"/>
    <p:sldId id="291" r:id="rId6"/>
    <p:sldId id="257" r:id="rId7"/>
    <p:sldId id="316" r:id="rId8"/>
    <p:sldId id="317" r:id="rId9"/>
    <p:sldId id="258" r:id="rId10"/>
    <p:sldId id="260" r:id="rId11"/>
    <p:sldId id="261" r:id="rId12"/>
    <p:sldId id="262" r:id="rId13"/>
    <p:sldId id="263" r:id="rId14"/>
    <p:sldId id="264" r:id="rId15"/>
    <p:sldId id="266" r:id="rId16"/>
    <p:sldId id="265" r:id="rId17"/>
    <p:sldId id="272" r:id="rId18"/>
    <p:sldId id="267" r:id="rId19"/>
    <p:sldId id="268" r:id="rId20"/>
    <p:sldId id="269" r:id="rId21"/>
    <p:sldId id="270" r:id="rId22"/>
    <p:sldId id="271" r:id="rId23"/>
    <p:sldId id="315" r:id="rId24"/>
    <p:sldId id="273" r:id="rId25"/>
    <p:sldId id="292" r:id="rId26"/>
    <p:sldId id="275" r:id="rId27"/>
    <p:sldId id="293" r:id="rId28"/>
    <p:sldId id="294" r:id="rId29"/>
    <p:sldId id="330" r:id="rId30"/>
    <p:sldId id="295" r:id="rId31"/>
    <p:sldId id="331" r:id="rId32"/>
    <p:sldId id="296" r:id="rId33"/>
    <p:sldId id="328" r:id="rId34"/>
    <p:sldId id="277" r:id="rId35"/>
    <p:sldId id="278" r:id="rId36"/>
    <p:sldId id="279" r:id="rId37"/>
    <p:sldId id="280" r:id="rId38"/>
    <p:sldId id="281" r:id="rId39"/>
    <p:sldId id="283" r:id="rId40"/>
    <p:sldId id="303" r:id="rId41"/>
    <p:sldId id="282" r:id="rId42"/>
    <p:sldId id="307" r:id="rId43"/>
    <p:sldId id="305" r:id="rId44"/>
    <p:sldId id="306" r:id="rId45"/>
    <p:sldId id="312" r:id="rId46"/>
    <p:sldId id="297" r:id="rId47"/>
    <p:sldId id="308" r:id="rId48"/>
    <p:sldId id="319" r:id="rId49"/>
    <p:sldId id="324" r:id="rId50"/>
    <p:sldId id="320" r:id="rId51"/>
    <p:sldId id="309" r:id="rId52"/>
    <p:sldId id="321" r:id="rId53"/>
    <p:sldId id="325" r:id="rId54"/>
    <p:sldId id="322" r:id="rId55"/>
    <p:sldId id="326" r:id="rId56"/>
    <p:sldId id="323" r:id="rId57"/>
    <p:sldId id="298" r:id="rId58"/>
    <p:sldId id="299" r:id="rId59"/>
    <p:sldId id="310" r:id="rId60"/>
    <p:sldId id="300" r:id="rId61"/>
    <p:sldId id="327" r:id="rId62"/>
    <p:sldId id="313" r:id="rId63"/>
    <p:sldId id="301" r:id="rId64"/>
    <p:sldId id="329" r:id="rId65"/>
    <p:sldId id="318" r:id="rId66"/>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Verdana" pitchFamily="34" charset="0"/>
        <a:ea typeface="+mn-ea"/>
        <a:cs typeface="+mn-cs"/>
      </a:defRPr>
    </a:lvl5pPr>
    <a:lvl6pPr marL="2286000" algn="l" defTabSz="914400" rtl="0" eaLnBrk="1" latinLnBrk="0" hangingPunct="1">
      <a:defRPr sz="3200" kern="1200">
        <a:solidFill>
          <a:schemeClr val="tx1"/>
        </a:solidFill>
        <a:latin typeface="Verdana" pitchFamily="34" charset="0"/>
        <a:ea typeface="+mn-ea"/>
        <a:cs typeface="+mn-cs"/>
      </a:defRPr>
    </a:lvl6pPr>
    <a:lvl7pPr marL="2743200" algn="l" defTabSz="914400" rtl="0" eaLnBrk="1" latinLnBrk="0" hangingPunct="1">
      <a:defRPr sz="3200" kern="1200">
        <a:solidFill>
          <a:schemeClr val="tx1"/>
        </a:solidFill>
        <a:latin typeface="Verdana" pitchFamily="34" charset="0"/>
        <a:ea typeface="+mn-ea"/>
        <a:cs typeface="+mn-cs"/>
      </a:defRPr>
    </a:lvl7pPr>
    <a:lvl8pPr marL="3200400" algn="l" defTabSz="914400" rtl="0" eaLnBrk="1" latinLnBrk="0" hangingPunct="1">
      <a:defRPr sz="3200" kern="1200">
        <a:solidFill>
          <a:schemeClr val="tx1"/>
        </a:solidFill>
        <a:latin typeface="Verdana" pitchFamily="34" charset="0"/>
        <a:ea typeface="+mn-ea"/>
        <a:cs typeface="+mn-cs"/>
      </a:defRPr>
    </a:lvl8pPr>
    <a:lvl9pPr marL="3657600" algn="l" defTabSz="914400" rtl="0" eaLnBrk="1" latinLnBrk="0" hangingPunct="1">
      <a:defRPr sz="32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00"/>
    <a:srgbClr val="FF9900"/>
    <a:srgbClr val="FF7C80"/>
    <a:srgbClr val="CC3300"/>
    <a:srgbClr val="312D2E"/>
    <a:srgbClr val="373334"/>
    <a:srgbClr val="514B4D"/>
    <a:srgbClr val="000A1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655" autoAdjust="0"/>
    <p:restoredTop sz="94595" autoAdjust="0"/>
  </p:normalViewPr>
  <p:slideViewPr>
    <p:cSldViewPr>
      <p:cViewPr varScale="1">
        <p:scale>
          <a:sx n="69" d="100"/>
          <a:sy n="69" d="100"/>
        </p:scale>
        <p:origin x="-898"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
    </p:cViewPr>
  </p:sorterViewPr>
  <p:notesViewPr>
    <p:cSldViewPr>
      <p:cViewPr varScale="1">
        <p:scale>
          <a:sx n="36" d="100"/>
          <a:sy n="36" d="100"/>
        </p:scale>
        <p:origin x="-1347" y="-8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endParaRPr lang="en-US"/>
          </a:p>
        </p:txBody>
      </p:sp>
      <p:sp>
        <p:nvSpPr>
          <p:cNvPr id="2052" name="Rectangle 4"/>
          <p:cNvSpPr>
            <a:spLocks noRo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fld id="{BDA7819F-E24E-4774-B605-C12594E8DA02}"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0C89A-5B69-4002-A58E-CC7C83BACD4F}" type="slidenum">
              <a:rPr lang="en-US"/>
              <a:pPr/>
              <a:t>2</a:t>
            </a:fld>
            <a:endParaRPr lang="en-US"/>
          </a:p>
        </p:txBody>
      </p:sp>
      <p:sp>
        <p:nvSpPr>
          <p:cNvPr id="4098" name="Rectangle 2"/>
          <p:cNvSpPr>
            <a:spLocks noRot="1" noChangeArrowheads="1" noTextEdit="1"/>
          </p:cNvSpPr>
          <p:nvPr>
            <p:ph type="sldImg"/>
          </p:nvPr>
        </p:nvSpPr>
        <p:spPr>
          <a:xfrm>
            <a:off x="1150938" y="692150"/>
            <a:ext cx="4556125" cy="3416300"/>
          </a:xfrm>
          <a:ln cap="flat"/>
        </p:spPr>
      </p:sp>
      <p:sp>
        <p:nvSpPr>
          <p:cNvPr id="40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B2491E-723F-4651-9ABE-66FE9EDC515E}" type="slidenum">
              <a:rPr lang="en-US"/>
              <a:pPr/>
              <a:t>21</a:t>
            </a:fld>
            <a:endParaRPr lang="en-US"/>
          </a:p>
        </p:txBody>
      </p:sp>
      <p:sp>
        <p:nvSpPr>
          <p:cNvPr id="25602" name="Rectangle 2"/>
          <p:cNvSpPr>
            <a:spLocks noRo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p:txBody>
          <a:bodyPr/>
          <a:lstStyle/>
          <a:p>
            <a:r>
              <a:rPr lang="en-US"/>
              <a:t>M31, a galaxy similar in size and shape to opur own Milky Way Galaxy, but even larger, with more stars.</a:t>
            </a:r>
          </a:p>
          <a:p>
            <a:r>
              <a:rPr lang="en-US"/>
              <a:t>The stars and star clusters we see in the night sky are in our own Milky Way Galaxy.  When we look beyond our galaxy, we see thousands of other galaxies, farther and farther away.</a:t>
            </a:r>
          </a:p>
          <a:p>
            <a:r>
              <a:rPr lang="en-US"/>
              <a:t>Andromeda is in the “Local Group” of nearby galaxies, within a few million light-years distance.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7D841C-87E2-4D78-89C9-5C23A4F11F3A}" type="slidenum">
              <a:rPr lang="en-US"/>
              <a:pPr/>
              <a:t>22</a:t>
            </a:fld>
            <a:endParaRPr lang="en-US"/>
          </a:p>
        </p:txBody>
      </p:sp>
      <p:sp>
        <p:nvSpPr>
          <p:cNvPr id="24578" name="Rectangle 2"/>
          <p:cNvSpPr>
            <a:spLocks noRot="1" noChangeArrowheads="1" noTextEdit="1"/>
          </p:cNvSpPr>
          <p:nvPr>
            <p:ph type="sldImg"/>
          </p:nvPr>
        </p:nvSpPr>
        <p:spPr>
          <a:xfrm>
            <a:off x="1150938" y="692150"/>
            <a:ext cx="4556125" cy="3416300"/>
          </a:xfrm>
          <a:ln/>
        </p:spPr>
      </p:sp>
      <p:sp>
        <p:nvSpPr>
          <p:cNvPr id="24579" name="Rectangle 3"/>
          <p:cNvSpPr>
            <a:spLocks noGrp="1" noChangeArrowheads="1"/>
          </p:cNvSpPr>
          <p:nvPr>
            <p:ph type="body" idx="1"/>
          </p:nvPr>
        </p:nvSpPr>
        <p:spPr/>
        <p:txBody>
          <a:bodyPr/>
          <a:lstStyle/>
          <a:p>
            <a:r>
              <a:rPr lang="en-US"/>
              <a:t>NGC 6946, Approx. 10 million LY away, in the direction of the constellation Cepheus, the King.  This is a galaxy out beyond our own Milky Way Galaxy, 4 times as far as the Andromeda Galaxy, on the previous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4BAD96-04D8-4728-96F3-5243BEE0F4C1}" type="slidenum">
              <a:rPr lang="en-US"/>
              <a:pPr/>
              <a:t>44</a:t>
            </a:fld>
            <a:endParaRPr lang="en-US"/>
          </a:p>
        </p:txBody>
      </p:sp>
      <p:sp>
        <p:nvSpPr>
          <p:cNvPr id="76802" name="Rectangle 2"/>
          <p:cNvSpPr>
            <a:spLocks noRot="1" noChangeArrowheads="1" noTextEdit="1"/>
          </p:cNvSpPr>
          <p:nvPr>
            <p:ph type="sldImg"/>
          </p:nvPr>
        </p:nvSpPr>
        <p:spPr>
          <a:xfrm>
            <a:off x="1150938" y="692150"/>
            <a:ext cx="4556125" cy="3416300"/>
          </a:xfrm>
          <a:ln/>
        </p:spPr>
      </p:sp>
      <p:sp>
        <p:nvSpPr>
          <p:cNvPr id="76803" name="Rectangle 3"/>
          <p:cNvSpPr>
            <a:spLocks noGrp="1" noChangeArrowheads="1"/>
          </p:cNvSpPr>
          <p:nvPr>
            <p:ph type="body" idx="1"/>
          </p:nvPr>
        </p:nvSpPr>
        <p:spPr/>
        <p:txBody>
          <a:bodyPr/>
          <a:lstStyle/>
          <a:p>
            <a:r>
              <a:rPr lang="en-US"/>
              <a:t>The Great Orion Nebula, the “fuzzy star” in the “sword” of Orion the Hunter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8763" cy="6851650"/>
            <a:chOff x="1" y="0"/>
            <a:chExt cx="5763" cy="4316"/>
          </a:xfrm>
        </p:grpSpPr>
        <p:sp>
          <p:nvSpPr>
            <p:cNvPr id="2253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2534" name="Group 6"/>
            <p:cNvGrpSpPr>
              <a:grpSpLocks/>
            </p:cNvGrpSpPr>
            <p:nvPr/>
          </p:nvGrpSpPr>
          <p:grpSpPr bwMode="auto">
            <a:xfrm>
              <a:off x="288" y="0"/>
              <a:ext cx="5098" cy="4316"/>
              <a:chOff x="288" y="0"/>
              <a:chExt cx="5098" cy="4316"/>
            </a:xfrm>
          </p:grpSpPr>
          <p:sp>
            <p:nvSpPr>
              <p:cNvPr id="2253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254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4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5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255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255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255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255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255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255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2559" name="Group 31"/>
            <p:cNvGrpSpPr>
              <a:grpSpLocks/>
            </p:cNvGrpSpPr>
            <p:nvPr/>
          </p:nvGrpSpPr>
          <p:grpSpPr bwMode="auto">
            <a:xfrm>
              <a:off x="1" y="392"/>
              <a:ext cx="5758" cy="1571"/>
              <a:chOff x="1" y="392"/>
              <a:chExt cx="5758" cy="1571"/>
            </a:xfrm>
          </p:grpSpPr>
          <p:sp>
            <p:nvSpPr>
              <p:cNvPr id="2256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256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256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256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256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256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256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2569" name="Rectangle 41"/>
          <p:cNvSpPr>
            <a:spLocks noGrp="1" noChangeArrowheads="1"/>
          </p:cNvSpPr>
          <p:nvPr>
            <p:ph type="dt" sz="quarter" idx="2"/>
          </p:nvPr>
        </p:nvSpPr>
        <p:spPr/>
        <p:txBody>
          <a:bodyPr/>
          <a:lstStyle>
            <a:lvl1pPr>
              <a:defRPr/>
            </a:lvl1pPr>
          </a:lstStyle>
          <a:p>
            <a:endParaRPr lang="en-US"/>
          </a:p>
        </p:txBody>
      </p:sp>
      <p:sp>
        <p:nvSpPr>
          <p:cNvPr id="22570" name="Rectangle 42"/>
          <p:cNvSpPr>
            <a:spLocks noGrp="1" noChangeArrowheads="1"/>
          </p:cNvSpPr>
          <p:nvPr>
            <p:ph type="ftr" sz="quarter" idx="3"/>
          </p:nvPr>
        </p:nvSpPr>
        <p:spPr/>
        <p:txBody>
          <a:bodyPr/>
          <a:lstStyle>
            <a:lvl1pPr>
              <a:defRPr/>
            </a:lvl1pPr>
          </a:lstStyle>
          <a:p>
            <a:endParaRPr lang="en-US"/>
          </a:p>
        </p:txBody>
      </p:sp>
      <p:sp>
        <p:nvSpPr>
          <p:cNvPr id="22571" name="Rectangle 43"/>
          <p:cNvSpPr>
            <a:spLocks noGrp="1" noChangeArrowheads="1"/>
          </p:cNvSpPr>
          <p:nvPr>
            <p:ph type="sldNum" sz="quarter" idx="4"/>
          </p:nvPr>
        </p:nvSpPr>
        <p:spPr/>
        <p:txBody>
          <a:bodyPr/>
          <a:lstStyle>
            <a:lvl1pPr>
              <a:defRPr/>
            </a:lvl1pPr>
          </a:lstStyle>
          <a:p>
            <a:fld id="{6D5B91DD-62EC-4E77-9E39-0BEC24FBBFEE}"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027BD68-001B-4A40-8D77-C670B67E07B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D8492B-7032-46A0-93A8-608A7E0CFA1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9437C43-5AB8-46E4-9554-19901CD381C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45617CB-F954-4E45-AAD3-F58F750F81B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6C6001A-B1EF-4858-966F-3C325FDFB16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285A53A-A307-47A9-973C-5227371872C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906A57-6FD8-4F57-AF2E-56B8478D4E4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6312DA-620A-4238-9A09-AF83A13DABE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FFFCCA-C3BF-4AA3-BA04-B4F10712BA3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8E884A-D08F-45AD-BAD0-BBEBF33DB879}"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9B88C8F1-9D1A-432A-93D6-ABD59E6B031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97772AAD-B8AD-4756-9FA3-644ABD2C1487}"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3638"/>
            <a:ext cx="21336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3638"/>
            <a:ext cx="2133600" cy="457200"/>
          </a:xfrm>
        </p:spPr>
        <p:txBody>
          <a:bodyPr/>
          <a:lstStyle>
            <a:lvl1pPr>
              <a:defRPr/>
            </a:lvl1pPr>
          </a:lstStyle>
          <a:p>
            <a:fld id="{44D380FC-466A-451B-A3D0-9299032A0037}"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DC1A302C-6FEE-4103-A793-83EDEE70170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1510"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1535"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2B97AFCB-D082-4230-A293-504015A8A81C}" type="slidenum">
              <a:rPr lang="en-US"/>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Presentations\Gimme%20some%20SPACE%20(v3)\convbelt.wav"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Documents%20and%20Settings\Kevin%20Weiner\My%20Documents\BBAA\Presentations\Gimme%20some%20SPACE%20(v3)\2001.mid"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audio" Target="file:///C:\WINDOWS\Media\TADA.WAV"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audio" Target="../media/audio1.wav"/><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audio" Target="../media/audio2.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audio" Target="../media/audio4.wav"/><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4.xml"/><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3.png"/><Relationship Id="rId4" Type="http://schemas.openxmlformats.org/officeDocument/2006/relationships/image" Target="../media/image62.jpe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file:///C:\Documents%20and%20Settings\Kevin%20Weiner\My%20Documents\BBAA\Presentations\Gimme%20some%20SPACE%20(v3)\space.wav"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audio" Target="../media/audio5.wav"/><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audio" Target="../media/audio6.wav"/><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2.xml"/><Relationship Id="rId4" Type="http://schemas.openxmlformats.org/officeDocument/2006/relationships/image" Target="../media/image78.jpeg"/></Relationships>
</file>

<file path=ppt/slides/_rels/slide6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Presentations\Gimme%20some%20SPACE%20(v3)\boldly.wa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pic>
        <p:nvPicPr>
          <p:cNvPr id="49156" name="convbelt.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70" fill="hold"/>
                                        <p:tgtEl>
                                          <p:spTgt spid="4915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915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a:effectLst/>
        </p:spPr>
      </p:pic>
      <p:sp>
        <p:nvSpPr>
          <p:cNvPr id="3075" name="Rectangle 3"/>
          <p:cNvSpPr>
            <a:spLocks noGrp="1" noChangeArrowheads="1"/>
          </p:cNvSpPr>
          <p:nvPr>
            <p:ph type="ctrTitle"/>
          </p:nvPr>
        </p:nvSpPr>
        <p:spPr>
          <a:xfrm>
            <a:off x="5105400" y="304800"/>
            <a:ext cx="3473450" cy="1189038"/>
          </a:xfrm>
          <a:noFill/>
          <a:ln/>
        </p:spPr>
        <p:txBody>
          <a:bodyPr wrap="none" lIns="92075" tIns="46038" rIns="92075" bIns="46038" anchor="ctr" anchorCtr="0">
            <a:spAutoFit/>
          </a:bodyPr>
          <a:lstStyle/>
          <a:p>
            <a:r>
              <a:rPr lang="en-US" sz="7200" i="1">
                <a:solidFill>
                  <a:srgbClr val="FFFF99"/>
                </a:solidFill>
                <a:latin typeface="Bermuda Solid" pitchFamily="2" charset="0"/>
              </a:rPr>
              <a:t>SPACE</a:t>
            </a:r>
            <a:r>
              <a:rPr lang="en-US" i="1">
                <a:solidFill>
                  <a:srgbClr val="FFFF99"/>
                </a:solidFill>
                <a:latin typeface="Bermuda Solid" pitchFamily="2" charset="0"/>
              </a:rPr>
              <a:t>!</a:t>
            </a:r>
          </a:p>
        </p:txBody>
      </p:sp>
      <p:sp>
        <p:nvSpPr>
          <p:cNvPr id="3076" name="Rectangle 4"/>
          <p:cNvSpPr>
            <a:spLocks noGrp="1" noChangeArrowheads="1"/>
          </p:cNvSpPr>
          <p:nvPr>
            <p:ph type="subTitle" idx="1"/>
          </p:nvPr>
        </p:nvSpPr>
        <p:spPr>
          <a:xfrm>
            <a:off x="457200" y="5103813"/>
            <a:ext cx="8458200" cy="1752600"/>
          </a:xfrm>
          <a:noFill/>
          <a:ln/>
        </p:spPr>
        <p:txBody>
          <a:bodyPr lIns="92075" tIns="46038" rIns="92075" bIns="46038"/>
          <a:lstStyle/>
          <a:p>
            <a:pPr marL="342900" indent="-342900"/>
            <a:r>
              <a:rPr lang="en-US">
                <a:solidFill>
                  <a:srgbClr val="FF6633"/>
                </a:solidFill>
              </a:rPr>
              <a:t>Presented to</a:t>
            </a:r>
          </a:p>
          <a:p>
            <a:pPr marL="342900" indent="-342900"/>
            <a:r>
              <a:rPr lang="en-US">
                <a:solidFill>
                  <a:srgbClr val="FF6633"/>
                </a:solidFill>
              </a:rPr>
              <a:t>Chesapeake GATE Lab School</a:t>
            </a:r>
          </a:p>
          <a:p>
            <a:pPr marL="342900" indent="-342900"/>
            <a:r>
              <a:rPr lang="en-US">
                <a:solidFill>
                  <a:srgbClr val="FF6633"/>
                </a:solidFill>
              </a:rPr>
              <a:t>June 13, 2005</a:t>
            </a:r>
          </a:p>
        </p:txBody>
      </p:sp>
      <p:sp>
        <p:nvSpPr>
          <p:cNvPr id="3077" name="Text Box 5"/>
          <p:cNvSpPr txBox="1">
            <a:spLocks noChangeArrowheads="1"/>
          </p:cNvSpPr>
          <p:nvPr/>
        </p:nvSpPr>
        <p:spPr bwMode="auto">
          <a:xfrm>
            <a:off x="533400" y="533400"/>
            <a:ext cx="4419600" cy="762000"/>
          </a:xfrm>
          <a:prstGeom prst="rect">
            <a:avLst/>
          </a:prstGeom>
          <a:noFill/>
          <a:ln w="12700">
            <a:noFill/>
            <a:miter lim="800000"/>
            <a:headEnd type="none" w="sm" len="sm"/>
            <a:tailEnd type="none" w="sm" len="sm"/>
          </a:ln>
          <a:effectLst/>
        </p:spPr>
        <p:txBody>
          <a:bodyPr>
            <a:spAutoFit/>
          </a:bodyPr>
          <a:lstStyle/>
          <a:p>
            <a:pPr>
              <a:spcBef>
                <a:spcPct val="50000"/>
              </a:spcBef>
            </a:pPr>
            <a:r>
              <a:rPr lang="en-US" sz="4400" i="1">
                <a:solidFill>
                  <a:srgbClr val="FFFF99"/>
                </a:solidFill>
                <a:effectLst>
                  <a:outerShdw blurRad="38100" dist="38100" dir="2700000" algn="tl">
                    <a:srgbClr val="000000"/>
                  </a:outerShdw>
                </a:effectLst>
                <a:latin typeface="Bermuda Solid" pitchFamily="2" charset="0"/>
              </a:rPr>
              <a:t>Gimme Some</a:t>
            </a:r>
          </a:p>
        </p:txBody>
      </p:sp>
      <p:pic>
        <p:nvPicPr>
          <p:cNvPr id="3078" name="2001.mid">
            <a:hlinkClick r:id="" action="ppaction://media"/>
          </p:cNvPr>
          <p:cNvPicPr>
            <a:picLocks noRot="1" noChangeAspect="1" noChangeArrowheads="1"/>
          </p:cNvPicPr>
          <p:nvPr>
            <a:audioFile r:link="rId1"/>
          </p:nvPr>
        </p:nvPicPr>
        <p:blipFill>
          <a:blip r:embed="rId5"/>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770" fill="hold"/>
                                        <p:tgtEl>
                                          <p:spTgt spid="3078"/>
                                        </p:tgtEl>
                                      </p:cBhvr>
                                    </p:cmd>
                                  </p:childTnLst>
                                </p:cTn>
                              </p:par>
                              <p:par>
                                <p:cTn id="7" presetID="2" presetClass="entr" presetSubtype="2" fill="hold" grpId="0" nodeType="withEffect">
                                  <p:stCondLst>
                                    <p:cond delay="7000"/>
                                  </p:stCondLst>
                                  <p:childTnLst>
                                    <p:set>
                                      <p:cBhvr>
                                        <p:cTn id="8" dur="1" fill="hold">
                                          <p:stCondLst>
                                            <p:cond delay="0"/>
                                          </p:stCondLst>
                                        </p:cTn>
                                        <p:tgtEl>
                                          <p:spTgt spid="3077"/>
                                        </p:tgtEl>
                                        <p:attrNameLst>
                                          <p:attrName>style.visibility</p:attrName>
                                        </p:attrNameLst>
                                      </p:cBhvr>
                                      <p:to>
                                        <p:strVal val="visible"/>
                                      </p:to>
                                    </p:set>
                                    <p:anim calcmode="lin" valueType="num">
                                      <p:cBhvr additive="base">
                                        <p:cTn id="9" dur="3000" fill="hold"/>
                                        <p:tgtEl>
                                          <p:spTgt spid="3077"/>
                                        </p:tgtEl>
                                        <p:attrNameLst>
                                          <p:attrName>ppt_x</p:attrName>
                                        </p:attrNameLst>
                                      </p:cBhvr>
                                      <p:tavLst>
                                        <p:tav tm="0">
                                          <p:val>
                                            <p:strVal val="1+#ppt_w/2"/>
                                          </p:val>
                                        </p:tav>
                                        <p:tav tm="100000">
                                          <p:val>
                                            <p:strVal val="#ppt_x"/>
                                          </p:val>
                                        </p:tav>
                                      </p:tavLst>
                                    </p:anim>
                                    <p:anim calcmode="lin" valueType="num">
                                      <p:cBhvr additive="base">
                                        <p:cTn id="10" dur="3000" fill="hold"/>
                                        <p:tgtEl>
                                          <p:spTgt spid="307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1450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par>
                                <p:cTn id="15" presetID="3" presetClass="entr" presetSubtype="10" fill="hold" grpId="0" nodeType="withEffect">
                                  <p:stCondLst>
                                    <p:cond delay="31000"/>
                                  </p:stCondLst>
                                  <p:childTnLst>
                                    <p:set>
                                      <p:cBhvr>
                                        <p:cTn id="16" dur="1" fill="hold">
                                          <p:stCondLst>
                                            <p:cond delay="0"/>
                                          </p:stCondLst>
                                        </p:cTn>
                                        <p:tgtEl>
                                          <p:spTgt spid="3076">
                                            <p:txEl>
                                              <p:pRg st="0" end="0"/>
                                            </p:txEl>
                                          </p:spTgt>
                                        </p:tgtEl>
                                        <p:attrNameLst>
                                          <p:attrName>style.visibility</p:attrName>
                                        </p:attrNameLst>
                                      </p:cBhvr>
                                      <p:to>
                                        <p:strVal val="visible"/>
                                      </p:to>
                                    </p:set>
                                    <p:animEffect transition="in" filter="blinds(horizontal)">
                                      <p:cBhvr>
                                        <p:cTn id="17" dur="500"/>
                                        <p:tgtEl>
                                          <p:spTgt spid="3076">
                                            <p:txEl>
                                              <p:pRg st="0" end="0"/>
                                            </p:txEl>
                                          </p:spTgt>
                                        </p:tgtEl>
                                      </p:cBhvr>
                                    </p:animEffect>
                                  </p:childTnLst>
                                </p:cTn>
                              </p:par>
                              <p:par>
                                <p:cTn id="18" presetID="3" presetClass="entr" presetSubtype="10" fill="hold" grpId="0" nodeType="withEffect">
                                  <p:stCondLst>
                                    <p:cond delay="31000"/>
                                  </p:stCondLst>
                                  <p:childTnLst>
                                    <p:set>
                                      <p:cBhvr>
                                        <p:cTn id="19"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0" dur="500"/>
                                        <p:tgtEl>
                                          <p:spTgt spid="3076">
                                            <p:txEl>
                                              <p:pRg st="1" end="1"/>
                                            </p:txEl>
                                          </p:spTgt>
                                        </p:tgtEl>
                                      </p:cBhvr>
                                    </p:animEffect>
                                  </p:childTnLst>
                                </p:cTn>
                              </p:par>
                              <p:par>
                                <p:cTn id="21" presetID="3" presetClass="entr" presetSubtype="10" fill="hold" grpId="0" nodeType="withEffect">
                                  <p:stCondLst>
                                    <p:cond delay="31000"/>
                                  </p:stCondLst>
                                  <p:childTnLst>
                                    <p:set>
                                      <p:cBhvr>
                                        <p:cTn id="22"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3" dur="500"/>
                                        <p:tgtEl>
                                          <p:spTgt spid="30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3078"/>
                </p:tgtEl>
              </p:cMediaNode>
            </p:audio>
          </p:childTnLst>
        </p:cTn>
      </p:par>
    </p:tnLst>
    <p:bldLst>
      <p:bldP spid="3075" grpId="0"/>
      <p:bldP spid="3076" grpId="0" build="p"/>
      <p:bldP spid="307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1203" name="Rectangle 3"/>
          <p:cNvSpPr>
            <a:spLocks noGrp="1" noChangeArrowheads="1"/>
          </p:cNvSpPr>
          <p:nvPr>
            <p:ph type="body" sz="half" idx="1"/>
          </p:nvPr>
        </p:nvSpPr>
        <p:spPr>
          <a:xfrm>
            <a:off x="304800" y="4038600"/>
            <a:ext cx="5410200" cy="2092325"/>
          </a:xfrm>
        </p:spPr>
        <p:txBody>
          <a:bodyPr/>
          <a:lstStyle/>
          <a:p>
            <a:pPr>
              <a:buFont typeface="Wingdings" pitchFamily="2" charset="2"/>
              <a:buNone/>
            </a:pPr>
            <a:r>
              <a:rPr lang="en-US" sz="2800"/>
              <a:t>	The Back Bay Amateur Astronomers </a:t>
            </a:r>
            <a:br>
              <a:rPr lang="en-US" sz="2800"/>
            </a:br>
            <a:r>
              <a:rPr lang="en-US" sz="2800"/>
              <a:t>PO Box 9877 </a:t>
            </a:r>
          </a:p>
          <a:p>
            <a:pPr>
              <a:buFont typeface="Wingdings" pitchFamily="2" charset="2"/>
              <a:buNone/>
            </a:pPr>
            <a:r>
              <a:rPr lang="en-US" sz="2800"/>
              <a:t>	Virginia Beach, VA 23450</a:t>
            </a:r>
          </a:p>
        </p:txBody>
      </p:sp>
      <p:sp>
        <p:nvSpPr>
          <p:cNvPr id="51205"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pic>
        <p:nvPicPr>
          <p:cNvPr id="51206" name="Picture 6" descr="BBAA-cleaned"/>
          <p:cNvPicPr>
            <a:picLocks noChangeAspect="1" noChangeArrowheads="1"/>
          </p:cNvPicPr>
          <p:nvPr>
            <p:ph sz="quarter" idx="3"/>
          </p:nvPr>
        </p:nvPicPr>
        <p:blipFill>
          <a:blip r:embed="rId3"/>
          <a:srcRect/>
          <a:stretch>
            <a:fillRect/>
          </a:stretch>
        </p:blipFill>
        <p:spPr>
          <a:xfrm>
            <a:off x="4953000" y="1689100"/>
            <a:ext cx="3810000" cy="3660775"/>
          </a:xfrm>
          <a:noFill/>
          <a:ln/>
        </p:spPr>
      </p:pic>
      <p:pic>
        <p:nvPicPr>
          <p:cNvPr id="51209" name="TADA.WAV">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0-#ppt_w/2"/>
                                          </p:val>
                                        </p:tav>
                                        <p:tav tm="100000">
                                          <p:val>
                                            <p:strVal val="#ppt_x"/>
                                          </p:val>
                                        </p:tav>
                                      </p:tavLst>
                                    </p:anim>
                                    <p:anim calcmode="lin" valueType="num">
                                      <p:cBhvr additive="base">
                                        <p:cTn id="8" dur="500" fill="hold"/>
                                        <p:tgtEl>
                                          <p:spTgt spid="5120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939" fill="hold"/>
                                        <p:tgtEl>
                                          <p:spTgt spid="512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120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304800"/>
            <a:ext cx="9144000" cy="1139825"/>
          </a:xfrm>
        </p:spPr>
        <p:txBody>
          <a:bodyPr/>
          <a:lstStyle/>
          <a:p>
            <a:r>
              <a:rPr lang="en-US"/>
              <a:t>Your “Solar System Ambassador”</a:t>
            </a:r>
          </a:p>
        </p:txBody>
      </p:sp>
      <p:sp>
        <p:nvSpPr>
          <p:cNvPr id="54275" name="Rectangle 3"/>
          <p:cNvSpPr>
            <a:spLocks noGrp="1" noChangeArrowheads="1"/>
          </p:cNvSpPr>
          <p:nvPr>
            <p:ph type="body" sz="half" idx="1"/>
          </p:nvPr>
        </p:nvSpPr>
        <p:spPr/>
        <p:txBody>
          <a:bodyPr/>
          <a:lstStyle/>
          <a:p>
            <a:pPr>
              <a:buFont typeface="Wingdings" pitchFamily="2" charset="2"/>
              <a:buNone/>
            </a:pPr>
            <a:r>
              <a:rPr lang="en-US" sz="2800"/>
              <a:t>George Reynolds</a:t>
            </a:r>
          </a:p>
        </p:txBody>
      </p:sp>
      <p:pic>
        <p:nvPicPr>
          <p:cNvPr id="54277" name="Picture 5" descr="George"/>
          <p:cNvPicPr>
            <a:picLocks noChangeAspect="1" noChangeArrowheads="1"/>
          </p:cNvPicPr>
          <p:nvPr/>
        </p:nvPicPr>
        <p:blipFill>
          <a:blip r:embed="rId3"/>
          <a:srcRect/>
          <a:stretch>
            <a:fillRect/>
          </a:stretch>
        </p:blipFill>
        <p:spPr bwMode="auto">
          <a:xfrm>
            <a:off x="457200" y="2209800"/>
            <a:ext cx="3621088" cy="4495800"/>
          </a:xfrm>
          <a:prstGeom prst="rect">
            <a:avLst/>
          </a:prstGeom>
          <a:noFill/>
        </p:spPr>
      </p:pic>
      <p:pic>
        <p:nvPicPr>
          <p:cNvPr id="54285" name="Picture 13"/>
          <p:cNvPicPr>
            <a:picLocks noChangeAspect="1" noChangeArrowheads="1"/>
          </p:cNvPicPr>
          <p:nvPr>
            <p:ph sz="half" idx="2"/>
          </p:nvPr>
        </p:nvPicPr>
        <p:blipFill>
          <a:blip r:embed="rId4">
            <a:clrChange>
              <a:clrFrom>
                <a:srgbClr val="FFFFFF"/>
              </a:clrFrom>
              <a:clrTo>
                <a:srgbClr val="FFFFFF">
                  <a:alpha val="0"/>
                </a:srgbClr>
              </a:clrTo>
            </a:clrChange>
          </a:blip>
          <a:srcRect/>
          <a:stretch>
            <a:fillRect/>
          </a:stretch>
        </p:blipFill>
        <p:spPr>
          <a:xfrm>
            <a:off x="4648200" y="2133600"/>
            <a:ext cx="4038600" cy="4038600"/>
          </a:xfrm>
          <a:noFill/>
          <a:ln/>
        </p:spPr>
      </p:pic>
      <p:pic>
        <p:nvPicPr>
          <p:cNvPr id="54287" name="Picture 15">
            <a:hlinkClick r:id="" action="ppaction://media"/>
          </p:cNvPr>
          <p:cNvPicPr>
            <a:picLocks noRot="1" noChangeAspect="1" noChangeArrowheads="1"/>
          </p:cNvPicPr>
          <p:nvPr>
            <a:wavAudioFile r:embed="rId1" name="wile.wav"/>
          </p:nvPr>
        </p:nvPicPr>
        <p:blipFill>
          <a:blip r:embed="rId5"/>
          <a:srcRect/>
          <a:stretch>
            <a:fillRect/>
          </a:stretch>
        </p:blipFill>
        <p:spPr bwMode="auto">
          <a:xfrm>
            <a:off x="8839200" y="6553200"/>
            <a:ext cx="304800" cy="304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542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8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228600" y="3429000"/>
            <a:ext cx="5257800" cy="533400"/>
          </a:xfrm>
          <a:prstGeom prst="rect">
            <a:avLst/>
          </a:prstGeom>
          <a:noFill/>
          <a:ln w="9525">
            <a:noFill/>
            <a:miter lim="800000"/>
            <a:headEnd/>
            <a:tailEnd/>
          </a:ln>
          <a:effectLst/>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2" name="Text Box 6"/>
          <p:cNvSpPr txBox="1">
            <a:spLocks noChangeArrowheads="1"/>
          </p:cNvSpPr>
          <p:nvPr/>
        </p:nvSpPr>
        <p:spPr bwMode="auto">
          <a:xfrm>
            <a:off x="914400" y="56388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Kevin Weiner</a:t>
            </a:r>
            <a:endParaRPr lang="en-US" sz="1800">
              <a:latin typeface="Arial" charset="0"/>
            </a:endParaRPr>
          </a:p>
        </p:txBody>
      </p:sp>
      <p:sp>
        <p:nvSpPr>
          <p:cNvPr id="55303" name="Text Box 7"/>
          <p:cNvSpPr txBox="1">
            <a:spLocks noChangeArrowheads="1"/>
          </p:cNvSpPr>
          <p:nvPr/>
        </p:nvSpPr>
        <p:spPr bwMode="auto">
          <a:xfrm>
            <a:off x="914400" y="49530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Matt McLaughlin</a:t>
            </a:r>
            <a:endParaRPr lang="en-US" sz="1800">
              <a:latin typeface="Arial" charset="0"/>
            </a:endParaRPr>
          </a:p>
        </p:txBody>
      </p:sp>
      <p:pic>
        <p:nvPicPr>
          <p:cNvPr id="55306" name="Picture 10" descr="BBAA-cleaned"/>
          <p:cNvPicPr>
            <a:picLocks noChangeAspect="1" noChangeArrowheads="1"/>
          </p:cNvPicPr>
          <p:nvPr>
            <p:ph sz="half" idx="1"/>
          </p:nvPr>
        </p:nvPicPr>
        <p:blipFill>
          <a:blip r:embed="rId2"/>
          <a:srcRect/>
          <a:stretch>
            <a:fillRect/>
          </a:stretch>
        </p:blipFill>
        <p:spPr>
          <a:xfrm>
            <a:off x="5410200" y="2667000"/>
            <a:ext cx="3429000" cy="3295650"/>
          </a:xfrm>
          <a:noFill/>
          <a:ln/>
        </p:spPr>
      </p:pic>
      <p:pic>
        <p:nvPicPr>
          <p:cNvPr id="55309" name="Picture 13" descr="solarsysamb"/>
          <p:cNvPicPr>
            <a:picLocks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304800" y="152400"/>
            <a:ext cx="2590800" cy="2590800"/>
          </a:xfrm>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2000"/>
                                  </p:stCondLst>
                                  <p:childTnLst>
                                    <p:set>
                                      <p:cBhvr>
                                        <p:cTn id="6" dur="1" fill="hold">
                                          <p:stCondLst>
                                            <p:cond delay="0"/>
                                          </p:stCondLst>
                                        </p:cTn>
                                        <p:tgtEl>
                                          <p:spTgt spid="55303"/>
                                        </p:tgtEl>
                                        <p:attrNameLst>
                                          <p:attrName>style.visibility</p:attrName>
                                        </p:attrNameLst>
                                      </p:cBhvr>
                                      <p:to>
                                        <p:strVal val="visible"/>
                                      </p:to>
                                    </p:set>
                                    <p:anim calcmode="lin" valueType="num">
                                      <p:cBhvr additive="base">
                                        <p:cTn id="7" dur="500" fill="hold"/>
                                        <p:tgtEl>
                                          <p:spTgt spid="55303"/>
                                        </p:tgtEl>
                                        <p:attrNameLst>
                                          <p:attrName>ppt_x</p:attrName>
                                        </p:attrNameLst>
                                      </p:cBhvr>
                                      <p:tavLst>
                                        <p:tav tm="0">
                                          <p:val>
                                            <p:strVal val="0-#ppt_w/2"/>
                                          </p:val>
                                        </p:tav>
                                        <p:tav tm="100000">
                                          <p:val>
                                            <p:strVal val="#ppt_x"/>
                                          </p:val>
                                        </p:tav>
                                      </p:tavLst>
                                    </p:anim>
                                    <p:anim calcmode="lin" valueType="num">
                                      <p:cBhvr additive="base">
                                        <p:cTn id="8" dur="500" fill="hold"/>
                                        <p:tgtEl>
                                          <p:spTgt spid="55303"/>
                                        </p:tgtEl>
                                        <p:attrNameLst>
                                          <p:attrName>ppt_y</p:attrName>
                                        </p:attrNameLst>
                                      </p:cBhvr>
                                      <p:tavLst>
                                        <p:tav tm="0">
                                          <p:val>
                                            <p:strVal val="1+#ppt_h/2"/>
                                          </p:val>
                                        </p:tav>
                                        <p:tav tm="100000">
                                          <p:val>
                                            <p:strVal val="#ppt_y"/>
                                          </p:val>
                                        </p:tav>
                                      </p:tavLst>
                                    </p:anim>
                                  </p:childTnLst>
                                </p:cTn>
                              </p:par>
                            </p:childTnLst>
                          </p:cTn>
                        </p:par>
                        <p:par>
                          <p:cTn id="9" fill="hold">
                            <p:stCondLst>
                              <p:cond delay="2500"/>
                            </p:stCondLst>
                            <p:childTnLst>
                              <p:par>
                                <p:cTn id="10" presetID="2" presetClass="entr" presetSubtype="12" fill="hold" grpId="0" nodeType="afterEffect">
                                  <p:stCondLst>
                                    <p:cond delay="2000"/>
                                  </p:stCondLst>
                                  <p:childTnLst>
                                    <p:set>
                                      <p:cBhvr>
                                        <p:cTn id="11" dur="1" fill="hold">
                                          <p:stCondLst>
                                            <p:cond delay="0"/>
                                          </p:stCondLst>
                                        </p:cTn>
                                        <p:tgtEl>
                                          <p:spTgt spid="55302"/>
                                        </p:tgtEl>
                                        <p:attrNameLst>
                                          <p:attrName>style.visibility</p:attrName>
                                        </p:attrNameLst>
                                      </p:cBhvr>
                                      <p:to>
                                        <p:strVal val="visible"/>
                                      </p:to>
                                    </p:set>
                                    <p:anim calcmode="lin" valueType="num">
                                      <p:cBhvr additive="base">
                                        <p:cTn id="12" dur="500" fill="hold"/>
                                        <p:tgtEl>
                                          <p:spTgt spid="55302"/>
                                        </p:tgtEl>
                                        <p:attrNameLst>
                                          <p:attrName>ppt_x</p:attrName>
                                        </p:attrNameLst>
                                      </p:cBhvr>
                                      <p:tavLst>
                                        <p:tav tm="0">
                                          <p:val>
                                            <p:strVal val="0-#ppt_w/2"/>
                                          </p:val>
                                        </p:tav>
                                        <p:tav tm="100000">
                                          <p:val>
                                            <p:strVal val="#ppt_x"/>
                                          </p:val>
                                        </p:tav>
                                      </p:tavLst>
                                    </p:anim>
                                    <p:anim calcmode="lin" valueType="num">
                                      <p:cBhvr additive="base">
                                        <p:cTn id="13" dur="500" fill="hold"/>
                                        <p:tgtEl>
                                          <p:spTgt spid="553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utoUpdateAnimBg="0"/>
      <p:bldP spid="5530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 y="-144463"/>
            <a:ext cx="7772400" cy="1736726"/>
          </a:xfrm>
          <a:noFill/>
          <a:ln/>
        </p:spPr>
        <p:txBody>
          <a:bodyPr lIns="92075" tIns="46038" rIns="92075" bIns="46038" anchor="ctr" anchorCtr="0">
            <a:spAutoFit/>
          </a:bodyPr>
          <a:lstStyle/>
          <a:p>
            <a:r>
              <a:rPr lang="en-US">
                <a:solidFill>
                  <a:srgbClr val="FFFF00"/>
                </a:solidFill>
                <a:latin typeface="Bermuda Solid" pitchFamily="2" charset="0"/>
              </a:rPr>
              <a:t>Science is </a:t>
            </a:r>
            <a:r>
              <a:rPr lang="en-US" u="sng">
                <a:solidFill>
                  <a:srgbClr val="FFFF00"/>
                </a:solidFill>
                <a:latin typeface="Bermuda Solid" pitchFamily="2" charset="0"/>
              </a:rPr>
              <a:t>BORING</a:t>
            </a:r>
            <a:r>
              <a:rPr lang="en-US">
                <a:solidFill>
                  <a:srgbClr val="FFFF00"/>
                </a:solidFill>
                <a:latin typeface="Bermuda Solid" pitchFamily="2" charset="0"/>
              </a:rPr>
              <a:t>!</a:t>
            </a:r>
          </a:p>
        </p:txBody>
      </p:sp>
      <p:sp>
        <p:nvSpPr>
          <p:cNvPr id="5123" name="Rectangle 3"/>
          <p:cNvSpPr>
            <a:spLocks noGrp="1" noChangeArrowheads="1"/>
          </p:cNvSpPr>
          <p:nvPr>
            <p:ph type="subTitle" idx="1"/>
          </p:nvPr>
        </p:nvSpPr>
        <p:spPr>
          <a:noFill/>
          <a:ln/>
        </p:spPr>
        <p:txBody>
          <a:bodyPr lIns="92075" tIns="46038" rIns="92075" bIns="46038"/>
          <a:lstStyle/>
          <a:p>
            <a:pPr marL="342900" indent="-342900"/>
            <a:endParaRPr lang="en-US"/>
          </a:p>
          <a:p>
            <a:pPr marL="342900" indent="-342900"/>
            <a:endParaRPr lang="en-US"/>
          </a:p>
        </p:txBody>
      </p:sp>
      <p:pic>
        <p:nvPicPr>
          <p:cNvPr id="5124" name="Picture 4" descr="bored-girl 270x400"/>
          <p:cNvPicPr>
            <a:picLocks noChangeAspect="1" noChangeArrowheads="1"/>
          </p:cNvPicPr>
          <p:nvPr/>
        </p:nvPicPr>
        <p:blipFill>
          <a:blip r:embed="rId3"/>
          <a:srcRect r="8475" b="6667"/>
          <a:stretch>
            <a:fillRect/>
          </a:stretch>
        </p:blipFill>
        <p:spPr bwMode="auto">
          <a:xfrm>
            <a:off x="2286000" y="1600200"/>
            <a:ext cx="4056063" cy="5257800"/>
          </a:xfrm>
          <a:prstGeom prst="rect">
            <a:avLst/>
          </a:prstGeom>
          <a:solidFill>
            <a:schemeClr val="bg1"/>
          </a:solidFill>
        </p:spPr>
      </p:pic>
      <p:pic>
        <p:nvPicPr>
          <p:cNvPr id="5126" name="Picture 6">
            <a:hlinkClick r:id="" action="ppaction://media"/>
          </p:cNvPr>
          <p:cNvPicPr>
            <a:picLocks noRot="1" noChangeAspect="1" noChangeArrowheads="1"/>
          </p:cNvPicPr>
          <p:nvPr>
            <a:wavAudioFile r:embed="rId1" name="snore2.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3000" fill="hold" display="0">
                  <p:stCondLst>
                    <p:cond delay="indefinite"/>
                  </p:stCondLst>
                  <p:endCondLst>
                    <p:cond evt="onPrev" delay="0">
                      <p:tgtEl>
                        <p:sldTgt/>
                      </p:tgtEl>
                    </p:cond>
                    <p:cond evt="onStopAudio" delay="0">
                      <p:tgtEl>
                        <p:sldTgt/>
                      </p:tgtEl>
                    </p:cond>
                  </p:endCondLst>
                </p:cTn>
                <p:tgtEl>
                  <p:spTgt spid="51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descr="Smiling boy (cropped)"/>
          <p:cNvPicPr>
            <a:picLocks noChangeAspect="1" noChangeArrowheads="1"/>
          </p:cNvPicPr>
          <p:nvPr>
            <p:ph idx="1"/>
          </p:nvPr>
        </p:nvPicPr>
        <p:blipFill>
          <a:blip r:embed="rId3"/>
          <a:srcRect b="5487"/>
          <a:stretch>
            <a:fillRect/>
          </a:stretch>
        </p:blipFill>
        <p:spPr>
          <a:xfrm>
            <a:off x="2209800" y="1143000"/>
            <a:ext cx="4891088" cy="5715000"/>
          </a:xfrm>
          <a:noFill/>
          <a:ln/>
        </p:spPr>
      </p:pic>
      <p:sp>
        <p:nvSpPr>
          <p:cNvPr id="100354" name="Rectangle 2"/>
          <p:cNvSpPr>
            <a:spLocks noGrp="1" noChangeArrowheads="1"/>
          </p:cNvSpPr>
          <p:nvPr>
            <p:ph type="title"/>
          </p:nvPr>
        </p:nvSpPr>
        <p:spPr>
          <a:xfrm>
            <a:off x="2368550" y="466725"/>
            <a:ext cx="4406900" cy="762000"/>
          </a:xfrm>
          <a:noFill/>
        </p:spPr>
        <p:txBody>
          <a:bodyPr wrap="none">
            <a:spAutoFit/>
          </a:bodyPr>
          <a:lstStyle/>
          <a:p>
            <a:r>
              <a:rPr lang="en-US">
                <a:solidFill>
                  <a:srgbClr val="FFFF00"/>
                </a:solidFill>
              </a:rPr>
              <a:t>Science is </a:t>
            </a:r>
            <a:r>
              <a:rPr lang="en-US" b="1" i="1">
                <a:solidFill>
                  <a:srgbClr val="FFFF00"/>
                </a:solidFill>
              </a:rPr>
              <a:t>FUN!!</a:t>
            </a:r>
          </a:p>
        </p:txBody>
      </p:sp>
      <p:pic>
        <p:nvPicPr>
          <p:cNvPr id="100358" name="Picture 6">
            <a:hlinkClick r:id="" action="ppaction://media"/>
          </p:cNvPr>
          <p:cNvPicPr>
            <a:picLocks noRot="1" noChangeAspect="1" noChangeArrowheads="1"/>
          </p:cNvPicPr>
          <p:nvPr>
            <a:wavAudioFile r:embed="rId1" name="kidscheer.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100354"/>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100358"/>
                                        </p:tgtEl>
                                      </p:cBhvr>
                                    </p:cmd>
                                  </p:childTnLst>
                                </p:cTn>
                              </p:par>
                            </p:childTnLst>
                          </p:cTn>
                        </p:par>
                        <p:par>
                          <p:cTn id="9" fill="hold">
                            <p:stCondLst>
                              <p:cond delay="2565"/>
                            </p:stCondLst>
                            <p:childTnLst>
                              <p:par>
                                <p:cTn id="10" presetID="10" presetClass="emph" presetSubtype="0" repeatCount="10000" fill="remove" grpId="1" nodeType="afterEffect">
                                  <p:stCondLst>
                                    <p:cond delay="0"/>
                                  </p:stCondLst>
                                  <p:childTnLst>
                                    <p:anim calcmode="discrete" valueType="str">
                                      <p:cBhvr override="childStyle">
                                        <p:cTn id="11" dur="500" fill="hold"/>
                                        <p:tgtEl>
                                          <p:spTgt spid="10035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2" repeatCount="3000" fill="hold" display="0">
                  <p:stCondLst>
                    <p:cond delay="indefinite"/>
                  </p:stCondLst>
                  <p:endCondLst>
                    <p:cond evt="onPrev" delay="0">
                      <p:tgtEl>
                        <p:sldTgt/>
                      </p:tgtEl>
                    </p:cond>
                    <p:cond evt="onStopAudio" delay="0">
                      <p:tgtEl>
                        <p:sldTgt/>
                      </p:tgtEl>
                    </p:cond>
                  </p:endCondLst>
                </p:cTn>
                <p:tgtEl>
                  <p:spTgt spid="100358"/>
                </p:tgtEl>
              </p:cMediaNode>
            </p:audio>
          </p:childTnLst>
        </p:cTn>
      </p:par>
    </p:tnLst>
    <p:bldLst>
      <p:bldP spid="100354" grpId="0"/>
      <p:bldP spid="10035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WordArt 4"/>
          <p:cNvSpPr>
            <a:spLocks noChangeArrowheads="1" noChangeShapeType="1" noTextEdit="1"/>
          </p:cNvSpPr>
          <p:nvPr/>
        </p:nvSpPr>
        <p:spPr bwMode="auto">
          <a:xfrm rot="-747090">
            <a:off x="0" y="1219200"/>
            <a:ext cx="8529638" cy="3500438"/>
          </a:xfrm>
          <a:prstGeom prst="rect">
            <a:avLst/>
          </a:prstGeom>
        </p:spPr>
        <p:txBody>
          <a:bodyPr wrap="none" fromWordArt="1">
            <a:prstTxWarp prst="textTriangle">
              <a:avLst>
                <a:gd name="adj" fmla="val 46741"/>
              </a:avLst>
            </a:prstTxWarp>
            <a:scene3d>
              <a:camera prst="legacyObliqueTopLeft"/>
              <a:lightRig rig="legacyNormal3" dir="r"/>
            </a:scene3d>
            <a:sp3d extrusionH="201600" prstMaterial="legacyMatte">
              <a:extrusionClr>
                <a:srgbClr val="0066CC"/>
              </a:extrusionClr>
            </a:sp3d>
          </a:bodyPr>
          <a:lstStyle/>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Astronomy...</a:t>
            </a:r>
          </a:p>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"Stars in your eyes!"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lIns="92075" tIns="46038" rIns="92075" bIns="46038" anchorCtr="0"/>
          <a:lstStyle/>
          <a:p>
            <a:r>
              <a:rPr lang="en-US"/>
              <a:t>Why can’t I see any </a:t>
            </a:r>
            <a:r>
              <a:rPr lang="en-US" i="1"/>
              <a:t>stars</a:t>
            </a:r>
            <a:r>
              <a:rPr lang="en-US"/>
              <a:t>?</a:t>
            </a:r>
          </a:p>
        </p:txBody>
      </p:sp>
      <p:pic>
        <p:nvPicPr>
          <p:cNvPr id="6150" name="Picture 6"/>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6151" name="Rectangle 7"/>
          <p:cNvSpPr>
            <a:spLocks noChangeArrowheads="1"/>
          </p:cNvSpPr>
          <p:nvPr/>
        </p:nvSpPr>
        <p:spPr bwMode="auto">
          <a:xfrm>
            <a:off x="441325" y="319088"/>
            <a:ext cx="2995613" cy="823912"/>
          </a:xfrm>
          <a:prstGeom prst="rect">
            <a:avLst/>
          </a:prstGeom>
          <a:noFill/>
          <a:ln w="9525">
            <a:noFill/>
            <a:miter lim="800000"/>
            <a:headEnd/>
            <a:tailEnd/>
          </a:ln>
          <a:effectLst/>
        </p:spPr>
        <p:txBody>
          <a:bodyPr wrap="none" lIns="92075" tIns="46038" rIns="92075" bIns="46038">
            <a:spAutoFit/>
          </a:bodyPr>
          <a:lstStyle/>
          <a:p>
            <a:r>
              <a:rPr lang="en-US" sz="4800">
                <a:latin typeface="Times New Roman" pitchFamily="18" charset="0"/>
              </a:rPr>
              <a:t>Sky Glow!</a:t>
            </a:r>
            <a:r>
              <a:rPr lang="en-US" sz="2400">
                <a:latin typeface="Times New Roman" pitchFamily="18" charset="0"/>
              </a:rPr>
              <a:t>  </a:t>
            </a:r>
          </a:p>
        </p:txBody>
      </p:sp>
      <p:sp>
        <p:nvSpPr>
          <p:cNvPr id="6152" name="Rectangle 8"/>
          <p:cNvSpPr>
            <a:spLocks noChangeArrowheads="1"/>
          </p:cNvSpPr>
          <p:nvPr/>
        </p:nvSpPr>
        <p:spPr bwMode="auto">
          <a:xfrm>
            <a:off x="4419600" y="1676400"/>
            <a:ext cx="4191000" cy="1617663"/>
          </a:xfrm>
          <a:prstGeom prst="rect">
            <a:avLst/>
          </a:prstGeom>
          <a:noFill/>
          <a:ln w="9525">
            <a:noFill/>
            <a:miter lim="800000"/>
            <a:headEnd/>
            <a:tailEnd/>
          </a:ln>
          <a:effectLst/>
        </p:spPr>
        <p:txBody>
          <a:bodyPr lIns="92075" tIns="46038" rIns="92075" bIns="46038">
            <a:spAutoFit/>
          </a:bodyPr>
          <a:lstStyle/>
          <a:p>
            <a:pPr>
              <a:spcBef>
                <a:spcPct val="50000"/>
              </a:spcBef>
            </a:pPr>
            <a:r>
              <a:rPr lang="en-US" sz="2800">
                <a:latin typeface="Times New Roman" pitchFamily="18" charset="0"/>
              </a:rPr>
              <a:t>Another term for</a:t>
            </a:r>
            <a:r>
              <a:rPr lang="en-US" sz="2400">
                <a:latin typeface="Times New Roman" pitchFamily="18" charset="0"/>
              </a:rPr>
              <a:t> </a:t>
            </a:r>
          </a:p>
          <a:p>
            <a:pPr>
              <a:spcBef>
                <a:spcPct val="50000"/>
              </a:spcBef>
            </a:pPr>
            <a:r>
              <a:rPr lang="en-US" sz="4800" i="1">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checkerboard(across)">
                                      <p:cBhvr>
                                        <p:cTn id="7" dur="500"/>
                                        <p:tgtEl>
                                          <p:spTgt spid="615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15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30427760"/>
          <p:cNvPicPr>
            <a:picLocks noChangeAspect="1" noChangeArrowheads="1"/>
          </p:cNvPicPr>
          <p:nvPr/>
        </p:nvPicPr>
        <p:blipFill>
          <a:blip r:embed="rId2">
            <a:lum contrast="20000"/>
          </a:blip>
          <a:srcRect/>
          <a:stretch>
            <a:fillRect/>
          </a:stretch>
        </p:blipFill>
        <p:spPr bwMode="auto">
          <a:xfrm>
            <a:off x="0" y="0"/>
            <a:ext cx="9144000" cy="6858000"/>
          </a:xfrm>
          <a:prstGeom prst="rect">
            <a:avLst/>
          </a:prstGeom>
          <a:noFill/>
          <a:ln w="9525">
            <a:noFill/>
            <a:miter lim="800000"/>
            <a:headEnd/>
            <a:tailEnd/>
          </a:ln>
        </p:spPr>
      </p:pic>
      <p:sp>
        <p:nvSpPr>
          <p:cNvPr id="8195" name="Rectangle 3"/>
          <p:cNvSpPr>
            <a:spLocks noChangeArrowheads="1"/>
          </p:cNvSpPr>
          <p:nvPr/>
        </p:nvSpPr>
        <p:spPr bwMode="auto">
          <a:xfrm>
            <a:off x="533400" y="6156325"/>
            <a:ext cx="8153400" cy="701675"/>
          </a:xfrm>
          <a:prstGeom prst="rect">
            <a:avLst/>
          </a:prstGeom>
          <a:noFill/>
          <a:ln w="9525">
            <a:noFill/>
            <a:miter lim="800000"/>
            <a:headEnd/>
            <a:tailEnd/>
          </a:ln>
          <a:effectLst/>
        </p:spPr>
        <p:txBody>
          <a:bodyPr lIns="92075" tIns="46038" rIns="92075" bIns="46038">
            <a:spAutoFit/>
          </a:bodyPr>
          <a:lstStyle/>
          <a:p>
            <a:pPr>
              <a:spcBef>
                <a:spcPct val="50000"/>
              </a:spcBef>
            </a:pPr>
            <a:r>
              <a:rPr lang="en-US" sz="4000">
                <a:solidFill>
                  <a:srgbClr val="FFFF99"/>
                </a:solidFill>
                <a:latin typeface="Times New Roman" pitchFamily="18" charset="0"/>
              </a:rPr>
              <a:t>Here’s what it SHOULD look like!</a:t>
            </a:r>
          </a:p>
        </p:txBody>
      </p:sp>
      <p:sp>
        <p:nvSpPr>
          <p:cNvPr id="8197" name="Text Box 5"/>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a:effectLst/>
        </p:spPr>
        <p:txBody>
          <a:bodyPr>
            <a:spAutoFit/>
          </a:bodyPr>
          <a:lstStyle/>
          <a:p>
            <a:pPr>
              <a:spcBef>
                <a:spcPct val="50000"/>
              </a:spcBef>
            </a:pPr>
            <a:r>
              <a:rPr lang="en-US" sz="1200"/>
              <a:t>James Jacobson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lIns="92075" tIns="46038" rIns="92075" bIns="46038" anchorCtr="0"/>
          <a:lstStyle/>
          <a:p>
            <a:r>
              <a:rPr lang="en-US"/>
              <a:t>What can I see in a dark sky?</a:t>
            </a:r>
          </a:p>
        </p:txBody>
      </p:sp>
      <p:sp>
        <p:nvSpPr>
          <p:cNvPr id="9219" name="Rectangle 3"/>
          <p:cNvSpPr>
            <a:spLocks noGrp="1" noChangeArrowheads="1"/>
          </p:cNvSpPr>
          <p:nvPr>
            <p:ph type="body" idx="1"/>
          </p:nvPr>
        </p:nvSpPr>
        <p:spPr>
          <a:xfrm>
            <a:off x="457200" y="1600200"/>
            <a:ext cx="8229600" cy="4084638"/>
          </a:xfrm>
          <a:noFill/>
          <a:ln/>
        </p:spPr>
        <p:txBody>
          <a:bodyPr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HST-1"/>
          <p:cNvPicPr>
            <a:picLocks noChangeAspect="1" noChangeArrowheads="1"/>
          </p:cNvPicPr>
          <p:nvPr>
            <p:ph sz="half" idx="2"/>
          </p:nvPr>
        </p:nvPicPr>
        <p:blipFill>
          <a:blip r:embed="rId2">
            <a:clrChange>
              <a:clrFrom>
                <a:srgbClr val="FFFFFF"/>
              </a:clrFrom>
              <a:clrTo>
                <a:srgbClr val="FFFFFF">
                  <a:alpha val="0"/>
                </a:srgbClr>
              </a:clrTo>
            </a:clrChange>
          </a:blip>
          <a:srcRect/>
          <a:stretch>
            <a:fillRect/>
          </a:stretch>
        </p:blipFill>
        <p:spPr>
          <a:xfrm>
            <a:off x="5181600" y="381000"/>
            <a:ext cx="2714625" cy="3829050"/>
          </a:xfrm>
          <a:noFill/>
          <a:ln/>
        </p:spPr>
      </p:pic>
      <p:sp>
        <p:nvSpPr>
          <p:cNvPr id="1024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10243" name="Rectangle 3"/>
          <p:cNvSpPr>
            <a:spLocks noGrp="1" noChangeArrowheads="1"/>
          </p:cNvSpPr>
          <p:nvPr>
            <p:ph type="body" sz="half" idx="1"/>
          </p:nvPr>
        </p:nvSpPr>
        <p:spPr>
          <a:xfrm>
            <a:off x="533400" y="1600200"/>
            <a:ext cx="4038600" cy="1971675"/>
          </a:xfrm>
          <a:noFill/>
          <a:ln/>
        </p:spPr>
        <p:txBody>
          <a:bodyPr lIns="92075" tIns="46038" rIns="92075" bIns="46038">
            <a:spAutoFit/>
          </a:bodyPr>
          <a:lstStyle/>
          <a:p>
            <a:r>
              <a:rPr lang="en-US" sz="2800"/>
              <a:t>The unaided eye (“Naked-eye”)</a:t>
            </a:r>
          </a:p>
          <a:p>
            <a:r>
              <a:rPr lang="en-US" sz="2800"/>
              <a:t>Binoculars</a:t>
            </a:r>
          </a:p>
          <a:p>
            <a:r>
              <a:rPr lang="en-US" sz="2800"/>
              <a:t>Telescopes</a:t>
            </a:r>
          </a:p>
        </p:txBody>
      </p:sp>
      <p:sp>
        <p:nvSpPr>
          <p:cNvPr id="10244" name="Text Box 4"/>
          <p:cNvSpPr txBox="1">
            <a:spLocks noChangeArrowheads="1"/>
          </p:cNvSpPr>
          <p:nvPr/>
        </p:nvSpPr>
        <p:spPr bwMode="auto">
          <a:xfrm>
            <a:off x="533400" y="3581400"/>
            <a:ext cx="8610600" cy="20399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pPr>
            <a:r>
              <a:rPr lang="en-US">
                <a:effectLst>
                  <a:outerShdw blurRad="38100" dist="38100" dir="2700000" algn="tl">
                    <a:srgbClr val="000000"/>
                  </a:outerShdw>
                </a:effectLst>
              </a:rPr>
              <a:t> </a:t>
            </a:r>
            <a:r>
              <a:rPr lang="en-US" sz="2800">
                <a:effectLst>
                  <a:outerShdw blurRad="38100" dist="38100" dir="2700000" algn="tl">
                    <a:srgbClr val="000000"/>
                  </a:outerShdw>
                </a:effectLst>
              </a:rPr>
              <a:t>Hubble Space Telescope </a:t>
            </a:r>
            <a:endParaRPr lang="en-US" sz="2400">
              <a:effectLst>
                <a:outerShdw blurRad="38100" dist="38100" dir="2700000" algn="tl">
                  <a:srgbClr val="000000"/>
                </a:outerShdw>
              </a:effectLst>
            </a:endParaRPr>
          </a:p>
          <a:p>
            <a:pPr lvl="1">
              <a:buFontTx/>
              <a:buChar char="•"/>
            </a:pPr>
            <a:r>
              <a:rPr lang="en-US" sz="2400">
                <a:effectLst>
                  <a:outerShdw blurRad="38100" dist="38100" dir="2700000" algn="tl">
                    <a:srgbClr val="000000"/>
                  </a:outerShdw>
                </a:effectLst>
              </a:rPr>
              <a:t> 	Always in a dark sky -- in Space, in orbit 		around Earth</a:t>
            </a:r>
          </a:p>
          <a:p>
            <a:pPr lvl="1">
              <a:buFontTx/>
              <a:buChar char="•"/>
            </a:pPr>
            <a:r>
              <a:rPr lang="en-US" sz="2400">
                <a:effectLst>
                  <a:outerShdw blurRad="38100" dist="38100" dir="2700000" algn="tl">
                    <a:srgbClr val="000000"/>
                  </a:outerShdw>
                </a:effectLst>
              </a:rPr>
              <a:t> 	Above the atmosphere and its pollution</a:t>
            </a:r>
          </a:p>
          <a:p>
            <a:pPr lvl="1">
              <a:buFontTx/>
              <a:buChar char="•"/>
            </a:pPr>
            <a:r>
              <a:rPr lang="en-US" sz="2400">
                <a:effectLst>
                  <a:outerShdw blurRad="38100" dist="38100" dir="2700000" algn="tl">
                    <a:srgbClr val="000000"/>
                  </a:outerShdw>
                </a:effectLst>
              </a:rPr>
              <a:t> 	No humidity, clouds, or rain</a:t>
            </a:r>
            <a:endParaRPr lang="en-US" sz="2400"/>
          </a:p>
        </p:txBody>
      </p:sp>
      <p:sp>
        <p:nvSpPr>
          <p:cNvPr id="10247" name="Text Box 7"/>
          <p:cNvSpPr txBox="1">
            <a:spLocks noChangeArrowheads="1"/>
          </p:cNvSpPr>
          <p:nvPr/>
        </p:nvSpPr>
        <p:spPr bwMode="auto">
          <a:xfrm>
            <a:off x="609600" y="6019800"/>
            <a:ext cx="8077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latin typeface="Comic Sans MS" pitchFamily="66" charset="0"/>
              </a:rPr>
              <a:t>Here are some HST photographs . . .</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0243"/>
                                        </p:tgtEl>
                                      </p:cBhvr>
                                    </p:animEffect>
                                    <p:set>
                                      <p:cBhvr>
                                        <p:cTn id="7" dur="1" fill="hold">
                                          <p:stCondLst>
                                            <p:cond delay="999"/>
                                          </p:stCondLst>
                                        </p:cTn>
                                        <p:tgtEl>
                                          <p:spTgt spid="10243"/>
                                        </p:tgtEl>
                                        <p:attrNameLst>
                                          <p:attrName>style.visibility</p:attrName>
                                        </p:attrNameLst>
                                      </p:cBhvr>
                                      <p:to>
                                        <p:strVal val="hidden"/>
                                      </p:to>
                                    </p:se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245"/>
                                        </p:tgtEl>
                                        <p:attrNameLst>
                                          <p:attrName>style.visibility</p:attrName>
                                        </p:attrNameLst>
                                      </p:cBhvr>
                                      <p:to>
                                        <p:strVal val="visible"/>
                                      </p:to>
                                    </p:set>
                                    <p:anim calcmode="lin" valueType="num">
                                      <p:cBhvr additive="base">
                                        <p:cTn id="11" dur="1000" fill="hold"/>
                                        <p:tgtEl>
                                          <p:spTgt spid="10245"/>
                                        </p:tgtEl>
                                        <p:attrNameLst>
                                          <p:attrName>ppt_x</p:attrName>
                                        </p:attrNameLst>
                                      </p:cBhvr>
                                      <p:tavLst>
                                        <p:tav tm="0">
                                          <p:val>
                                            <p:strVal val="#ppt_x"/>
                                          </p:val>
                                        </p:tav>
                                        <p:tav tm="100000">
                                          <p:val>
                                            <p:strVal val="#ppt_x"/>
                                          </p:val>
                                        </p:tav>
                                      </p:tavLst>
                                    </p:anim>
                                    <p:anim calcmode="lin" valueType="num">
                                      <p:cBhvr additive="base">
                                        <p:cTn id="12" dur="1000" fill="hold"/>
                                        <p:tgtEl>
                                          <p:spTgt spid="1024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6" presetClass="emph" presetSubtype="0" fill="hold" grpId="0" nodeType="afterEffect">
                                  <p:stCondLst>
                                    <p:cond delay="0"/>
                                  </p:stCondLst>
                                  <p:childTnLst>
                                    <p:animScale>
                                      <p:cBhvr>
                                        <p:cTn id="15" dur="2000" fill="hold"/>
                                        <p:tgtEl>
                                          <p:spTgt spid="10244"/>
                                        </p:tgtEl>
                                      </p:cBhvr>
                                      <p:by x="100000" y="150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0247">
                                            <p:txEl>
                                              <p:pRg st="0" end="0"/>
                                            </p:txEl>
                                          </p:spTgt>
                                        </p:tgtEl>
                                        <p:attrNameLst>
                                          <p:attrName>style.visibility</p:attrName>
                                        </p:attrNameLst>
                                      </p:cBhvr>
                                      <p:to>
                                        <p:strVal val="visible"/>
                                      </p:to>
                                    </p:set>
                                    <p:anim calcmode="lin" valueType="num">
                                      <p:cBhvr additive="base">
                                        <p:cTn id="20" dur="2000" fill="hold"/>
                                        <p:tgtEl>
                                          <p:spTgt spid="10247">
                                            <p:txEl>
                                              <p:pRg st="0" end="0"/>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102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p:bldP spid="102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1267" name="Text Box 3"/>
          <p:cNvSpPr txBox="1">
            <a:spLocks noChangeArrowheads="1"/>
          </p:cNvSpPr>
          <p:nvPr/>
        </p:nvSpPr>
        <p:spPr bwMode="auto">
          <a:xfrm>
            <a:off x="228600" y="228600"/>
            <a:ext cx="69342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Spirograph Nebula</a:t>
            </a:r>
          </a:p>
        </p:txBody>
      </p:sp>
      <p:sp>
        <p:nvSpPr>
          <p:cNvPr id="11268" name="Text Box 4"/>
          <p:cNvSpPr txBox="1">
            <a:spLocks noChangeArrowheads="1"/>
          </p:cNvSpPr>
          <p:nvPr/>
        </p:nvSpPr>
        <p:spPr bwMode="auto">
          <a:xfrm>
            <a:off x="304800" y="6491288"/>
            <a:ext cx="83058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Hubble Space Telescope image, Space Telescope Science Institute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200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2291" name="Rectangle 3"/>
          <p:cNvSpPr>
            <a:spLocks noChangeArrowheads="1"/>
          </p:cNvSpPr>
          <p:nvPr/>
        </p:nvSpPr>
        <p:spPr bwMode="auto">
          <a:xfrm>
            <a:off x="304800" y="228600"/>
            <a:ext cx="82296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Helix Nebula </a:t>
            </a:r>
            <a:r>
              <a:rPr lang="en-US" sz="2800" b="1" i="1">
                <a:solidFill>
                  <a:srgbClr val="00FFFF"/>
                </a:solidFill>
                <a:latin typeface="Book Antiqua" pitchFamily="18" charset="0"/>
              </a:rPr>
              <a:t>(“The Eye of God”)</a:t>
            </a:r>
          </a:p>
        </p:txBody>
      </p:sp>
      <p:sp>
        <p:nvSpPr>
          <p:cNvPr id="12292" name="Rectangle 4"/>
          <p:cNvSpPr>
            <a:spLocks noChangeArrowheads="1"/>
          </p:cNvSpPr>
          <p:nvPr/>
        </p:nvSpPr>
        <p:spPr bwMode="auto">
          <a:xfrm>
            <a:off x="838200" y="6491288"/>
            <a:ext cx="7835900"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Hubble Space Telescope image, Space Telescope Science Institute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200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p:cNvPicPr>
            <a:picLocks noChangeArrowheads="1"/>
          </p:cNvPicPr>
          <p:nvPr/>
        </p:nvPicPr>
        <p:blipFill>
          <a:blip r:embed="rId2"/>
          <a:srcRect/>
          <a:stretch>
            <a:fillRect/>
          </a:stretch>
        </p:blipFill>
        <p:spPr bwMode="auto">
          <a:xfrm>
            <a:off x="990600" y="0"/>
            <a:ext cx="7162800" cy="6856413"/>
          </a:xfrm>
          <a:prstGeom prst="rect">
            <a:avLst/>
          </a:prstGeom>
          <a:noFill/>
          <a:ln w="9525">
            <a:noFill/>
            <a:miter lim="800000"/>
            <a:headEnd/>
            <a:tailEnd/>
          </a:ln>
          <a:effectLst/>
        </p:spPr>
      </p:pic>
      <p:sp>
        <p:nvSpPr>
          <p:cNvPr id="14339" name="Rectangle 3"/>
          <p:cNvSpPr>
            <a:spLocks noChangeArrowheads="1"/>
          </p:cNvSpPr>
          <p:nvPr/>
        </p:nvSpPr>
        <p:spPr bwMode="auto">
          <a:xfrm>
            <a:off x="381000" y="80963"/>
            <a:ext cx="304800" cy="6481762"/>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The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Eag</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le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Nebula</a:t>
            </a:r>
          </a:p>
        </p:txBody>
      </p:sp>
      <p:sp>
        <p:nvSpPr>
          <p:cNvPr id="14340" name="Rectangle 4"/>
          <p:cNvSpPr>
            <a:spLocks noChangeArrowheads="1"/>
          </p:cNvSpPr>
          <p:nvPr/>
        </p:nvSpPr>
        <p:spPr bwMode="auto">
          <a:xfrm>
            <a:off x="8458200" y="457200"/>
            <a:ext cx="304800" cy="5568950"/>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and</a:t>
            </a:r>
            <a:r>
              <a:rPr lang="en-US" sz="2400" b="1">
                <a:solidFill>
                  <a:srgbClr val="FFFF00"/>
                </a:solidFill>
                <a:effectLst>
                  <a:outerShdw blurRad="38100" dist="38100" dir="2700000" algn="tl">
                    <a:srgbClr val="000000"/>
                  </a:outerShdw>
                </a:effectLst>
                <a:latin typeface="Arial Black" pitchFamily="34" charset="0"/>
              </a:rPr>
              <a:t>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Star</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Cluster</a:t>
            </a:r>
          </a:p>
        </p:txBody>
      </p:sp>
      <p:sp>
        <p:nvSpPr>
          <p:cNvPr id="14341" name="Rectangle 5"/>
          <p:cNvSpPr>
            <a:spLocks noChangeArrowheads="1"/>
          </p:cNvSpPr>
          <p:nvPr/>
        </p:nvSpPr>
        <p:spPr bwMode="auto">
          <a:xfrm rot="2294455">
            <a:off x="4102100" y="2855913"/>
            <a:ext cx="1055688" cy="1201737"/>
          </a:xfrm>
          <a:prstGeom prst="rect">
            <a:avLst/>
          </a:prstGeom>
          <a:noFill/>
          <a:ln w="381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340"/>
                                        </p:tgtEl>
                                        <p:attrNameLst>
                                          <p:attrName>style.visibility</p:attrName>
                                        </p:attrNameLst>
                                      </p:cBhvr>
                                      <p:to>
                                        <p:strVal val="visible"/>
                                      </p:to>
                                    </p:set>
                                    <p:anim calcmode="lin" valueType="num">
                                      <p:cBhvr additive="base">
                                        <p:cTn id="12" dur="500" fill="hold"/>
                                        <p:tgtEl>
                                          <p:spTgt spid="14340"/>
                                        </p:tgtEl>
                                        <p:attrNameLst>
                                          <p:attrName>ppt_x</p:attrName>
                                        </p:attrNameLst>
                                      </p:cBhvr>
                                      <p:tavLst>
                                        <p:tav tm="0">
                                          <p:val>
                                            <p:strVal val="#ppt_x"/>
                                          </p:val>
                                        </p:tav>
                                        <p:tav tm="100000">
                                          <p:val>
                                            <p:strVal val="#ppt_x"/>
                                          </p:val>
                                        </p:tav>
                                      </p:tavLst>
                                    </p:anim>
                                    <p:anim calcmode="lin" valueType="num">
                                      <p:cBhvr additive="base">
                                        <p:cTn id="13"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314" name="Picture 2"/>
          <p:cNvPicPr>
            <a:picLocks noChangeArrowheads="1"/>
          </p:cNvPicPr>
          <p:nvPr/>
        </p:nvPicPr>
        <p:blipFill>
          <a:blip r:embed="rId2"/>
          <a:srcRect/>
          <a:stretch>
            <a:fillRect/>
          </a:stretch>
        </p:blipFill>
        <p:spPr bwMode="auto">
          <a:xfrm>
            <a:off x="1495425" y="0"/>
            <a:ext cx="6151563" cy="6856413"/>
          </a:xfrm>
          <a:prstGeom prst="rect">
            <a:avLst/>
          </a:prstGeom>
          <a:noFill/>
          <a:ln w="9525">
            <a:noFill/>
            <a:miter lim="800000"/>
            <a:headEnd/>
            <a:tailEnd/>
          </a:ln>
          <a:effectLst/>
        </p:spPr>
      </p:pic>
      <p:sp>
        <p:nvSpPr>
          <p:cNvPr id="13315" name="Rectangle 3"/>
          <p:cNvSpPr>
            <a:spLocks noChangeArrowheads="1"/>
          </p:cNvSpPr>
          <p:nvPr/>
        </p:nvSpPr>
        <p:spPr bwMode="auto">
          <a:xfrm>
            <a:off x="533400" y="533400"/>
            <a:ext cx="533400" cy="60356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The </a:t>
            </a:r>
          </a:p>
          <a:p>
            <a:pPr>
              <a:spcBef>
                <a:spcPct val="50000"/>
              </a:spcBef>
            </a:pPr>
            <a:endParaRPr lang="en-US" sz="3000" b="1">
              <a:solidFill>
                <a:srgbClr val="66FFFF"/>
              </a:solidFill>
              <a:effectLst>
                <a:outerShdw blurRad="38100" dist="38100" dir="2700000" algn="tl">
                  <a:srgbClr val="000000"/>
                </a:outerShdw>
              </a:effectLst>
              <a:latin typeface="Arial Black" pitchFamily="34" charset="0"/>
            </a:endParaRP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Pi</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lars</a:t>
            </a:r>
          </a:p>
        </p:txBody>
      </p:sp>
      <p:sp>
        <p:nvSpPr>
          <p:cNvPr id="13316" name="Rectangle 4"/>
          <p:cNvSpPr>
            <a:spLocks noChangeArrowheads="1"/>
          </p:cNvSpPr>
          <p:nvPr/>
        </p:nvSpPr>
        <p:spPr bwMode="auto">
          <a:xfrm>
            <a:off x="8153400" y="762000"/>
            <a:ext cx="457200" cy="53498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of</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 Creation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fill="hold"/>
                                        <p:tgtEl>
                                          <p:spTgt spid="13316"/>
                                        </p:tgtEl>
                                        <p:attrNameLst>
                                          <p:attrName>ppt_x</p:attrName>
                                        </p:attrNameLst>
                                      </p:cBhvr>
                                      <p:tavLst>
                                        <p:tav tm="0">
                                          <p:val>
                                            <p:strVal val="#ppt_x"/>
                                          </p:val>
                                        </p:tav>
                                        <p:tav tm="100000">
                                          <p:val>
                                            <p:strVal val="#ppt_x"/>
                                          </p:val>
                                        </p:tav>
                                      </p:tavLst>
                                    </p:anim>
                                    <p:anim calcmode="lin" valueType="num">
                                      <p:cBhvr additive="base">
                                        <p:cTn id="13" dur="500" fill="hold"/>
                                        <p:tgtEl>
                                          <p:spTgt spid="133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26627" name="Rectangle 3"/>
          <p:cNvSpPr>
            <a:spLocks noGrp="1" noChangeArrowheads="1"/>
          </p:cNvSpPr>
          <p:nvPr>
            <p:ph type="body" sz="half" idx="1"/>
          </p:nvPr>
        </p:nvSpPr>
        <p:spPr>
          <a:xfrm>
            <a:off x="457200" y="1600200"/>
            <a:ext cx="4038600" cy="5226050"/>
          </a:xfrm>
          <a:noFill/>
          <a:ln/>
        </p:spPr>
        <p:txBody>
          <a:bodyPr lIns="92075" tIns="46038" rIns="92075" bIns="46038">
            <a:spAutoFit/>
          </a:bodyPr>
          <a:lstStyle/>
          <a:p>
            <a:r>
              <a:rPr lang="en-US" sz="2800"/>
              <a:t>The unaided eye (“Naked eye”)</a:t>
            </a:r>
          </a:p>
          <a:p>
            <a:r>
              <a:rPr lang="en-US" sz="2800"/>
              <a:t>Binoculars</a:t>
            </a:r>
          </a:p>
          <a:p>
            <a:r>
              <a:rPr lang="en-US" sz="2800"/>
              <a:t>Telescopes</a:t>
            </a:r>
          </a:p>
          <a:p>
            <a:r>
              <a:rPr lang="en-US" sz="2800"/>
              <a:t>Hubble Space Telescope</a:t>
            </a:r>
          </a:p>
          <a:p>
            <a:pPr lvl="1"/>
            <a:r>
              <a:rPr lang="en-US" sz="2000"/>
              <a:t>Always in a dark sky -- in Space, in orbit around Earth</a:t>
            </a:r>
          </a:p>
          <a:p>
            <a:pPr lvl="1"/>
            <a:r>
              <a:rPr lang="en-US" sz="2000"/>
              <a:t>Above the atmosphere and its pollution</a:t>
            </a:r>
          </a:p>
          <a:p>
            <a:pPr lvl="1"/>
            <a:r>
              <a:rPr lang="en-US" sz="2000"/>
              <a:t>No humidity, clouds, or rain</a:t>
            </a:r>
          </a:p>
        </p:txBody>
      </p:sp>
      <p:sp>
        <p:nvSpPr>
          <p:cNvPr id="26628" name="Text Box 4"/>
          <p:cNvSpPr txBox="1">
            <a:spLocks noChangeArrowheads="1"/>
          </p:cNvSpPr>
          <p:nvPr/>
        </p:nvSpPr>
        <p:spPr bwMode="auto">
          <a:xfrm>
            <a:off x="838200" y="3048000"/>
            <a:ext cx="2128838" cy="519113"/>
          </a:xfrm>
          <a:prstGeom prst="rect">
            <a:avLst/>
          </a:prstGeom>
          <a:noFill/>
          <a:ln w="12700">
            <a:noFill/>
            <a:miter lim="800000"/>
            <a:headEnd type="none" w="sm" len="sm"/>
            <a:tailEnd type="none" w="sm" len="sm"/>
          </a:ln>
          <a:effectLst/>
        </p:spPr>
        <p:txBody>
          <a:bodyPr wrap="none">
            <a:spAutoFit/>
          </a:bodyPr>
          <a:lstStyle/>
          <a:p>
            <a:r>
              <a:rPr lang="en-US" sz="2800">
                <a:effectLst>
                  <a:outerShdw blurRad="38100" dist="38100" dir="2700000" algn="tl">
                    <a:srgbClr val="000000"/>
                  </a:outerShdw>
                </a:effectLst>
              </a:rPr>
              <a:t>Telescopes</a:t>
            </a:r>
          </a:p>
        </p:txBody>
      </p:sp>
      <p:pic>
        <p:nvPicPr>
          <p:cNvPr id="26629" name="Picture 5" descr="FS-78EN"/>
          <p:cNvPicPr>
            <a:picLocks noChangeAspect="1" noChangeArrowheads="1"/>
          </p:cNvPicPr>
          <p:nvPr>
            <p:ph sz="half" idx="2"/>
          </p:nvPr>
        </p:nvPicPr>
        <p:blipFill>
          <a:blip r:embed="rId2">
            <a:clrChange>
              <a:clrFrom>
                <a:srgbClr val="FEFEFE"/>
              </a:clrFrom>
              <a:clrTo>
                <a:srgbClr val="FEFEFE">
                  <a:alpha val="0"/>
                </a:srgbClr>
              </a:clrTo>
            </a:clrChange>
          </a:blip>
          <a:srcRect/>
          <a:stretch>
            <a:fillRect/>
          </a:stretch>
        </p:blipFill>
        <p:spPr>
          <a:xfrm>
            <a:off x="5392738" y="1600200"/>
            <a:ext cx="2549525" cy="4530725"/>
          </a:xfrm>
          <a:noFill/>
          <a:ln/>
        </p:spPr>
      </p:pic>
      <p:sp>
        <p:nvSpPr>
          <p:cNvPr id="26631" name="Text Box 7"/>
          <p:cNvSpPr txBox="1">
            <a:spLocks noChangeArrowheads="1"/>
          </p:cNvSpPr>
          <p:nvPr/>
        </p:nvSpPr>
        <p:spPr bwMode="auto">
          <a:xfrm>
            <a:off x="381000" y="6172200"/>
            <a:ext cx="7924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FFFF00"/>
                </a:solidFill>
              </a:rPr>
              <a:t>Here are some photos taken by amateur astronomers . . .</a:t>
            </a:r>
            <a:endParaRPr 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000"/>
                                        <p:tgtEl>
                                          <p:spTgt spid="26627"/>
                                        </p:tgtEl>
                                      </p:cBhvr>
                                    </p:animEffect>
                                    <p:set>
                                      <p:cBhvr>
                                        <p:cTn id="7" dur="1" fill="hold">
                                          <p:stCondLst>
                                            <p:cond delay="1999"/>
                                          </p:stCondLst>
                                        </p:cTn>
                                        <p:tgtEl>
                                          <p:spTgt spid="26627"/>
                                        </p:tgtEl>
                                        <p:attrNameLst>
                                          <p:attrName>style.visibility</p:attrName>
                                        </p:attrNameLst>
                                      </p:cBhvr>
                                      <p:to>
                                        <p:strVal val="hidden"/>
                                      </p:to>
                                    </p:se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6628"/>
                                        </p:tgtEl>
                                      </p:cBhvr>
                                      <p:by x="150000" y="150000"/>
                                    </p:animScale>
                                  </p:childTnLst>
                                </p:cTn>
                              </p:par>
                              <p:par>
                                <p:cTn id="11" presetID="2" presetClass="entr" presetSubtype="4"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 calcmode="lin" valueType="num">
                                      <p:cBhvr additive="base">
                                        <p:cTn id="13" dur="500" fill="hold"/>
                                        <p:tgtEl>
                                          <p:spTgt spid="26629"/>
                                        </p:tgtEl>
                                        <p:attrNameLst>
                                          <p:attrName>ppt_x</p:attrName>
                                        </p:attrNameLst>
                                      </p:cBhvr>
                                      <p:tavLst>
                                        <p:tav tm="0">
                                          <p:val>
                                            <p:strVal val="#ppt_x"/>
                                          </p:val>
                                        </p:tav>
                                        <p:tav tm="100000">
                                          <p:val>
                                            <p:strVal val="#ppt_x"/>
                                          </p:val>
                                        </p:tav>
                                      </p:tavLst>
                                    </p:anim>
                                    <p:anim calcmode="lin" valueType="num">
                                      <p:cBhvr additive="base">
                                        <p:cTn id="14"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Effect transition="in" filter="fade">
                                      <p:cBhvr>
                                        <p:cTn id="19" dur="500"/>
                                        <p:tgtEl>
                                          <p:spTgt spid="26631"/>
                                        </p:tgtEl>
                                      </p:cBhvr>
                                    </p:animEffect>
                                    <p:anim calcmode="lin" valueType="num">
                                      <p:cBhvr>
                                        <p:cTn id="20" dur="500" fill="hold"/>
                                        <p:tgtEl>
                                          <p:spTgt spid="26631"/>
                                        </p:tgtEl>
                                        <p:attrNameLst>
                                          <p:attrName>ppt_w</p:attrName>
                                        </p:attrNameLst>
                                      </p:cBhvr>
                                      <p:tavLst>
                                        <p:tav tm="0" fmla="#ppt_w*sin(2.5*pi*$)">
                                          <p:val>
                                            <p:fltVal val="0"/>
                                          </p:val>
                                        </p:tav>
                                        <p:tav tm="100000">
                                          <p:val>
                                            <p:fltVal val="1"/>
                                          </p:val>
                                        </p:tav>
                                      </p:tavLst>
                                    </p:anim>
                                    <p:anim calcmode="lin" valueType="num">
                                      <p:cBhvr>
                                        <p:cTn id="21" dur="500" fill="hold"/>
                                        <p:tgtEl>
                                          <p:spTgt spid="266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p:bldP spid="266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rrowheads="1"/>
          </p:cNvPicPr>
          <p:nvPr/>
        </p:nvPicPr>
        <p:blipFill>
          <a:blip r:embed="rId2">
            <a:lum contrast="12000"/>
          </a:blip>
          <a:srcRect/>
          <a:stretch>
            <a:fillRect/>
          </a:stretch>
        </p:blipFill>
        <p:spPr bwMode="auto">
          <a:xfrm>
            <a:off x="0" y="0"/>
            <a:ext cx="9142413" cy="6858000"/>
          </a:xfrm>
          <a:prstGeom prst="rect">
            <a:avLst/>
          </a:prstGeom>
          <a:noFill/>
          <a:ln w="9525">
            <a:noFill/>
            <a:miter lim="800000"/>
            <a:headEnd/>
            <a:tailEnd/>
          </a:ln>
          <a:effectLst/>
        </p:spPr>
      </p:pic>
      <p:sp>
        <p:nvSpPr>
          <p:cNvPr id="15363" name="Text Box 3"/>
          <p:cNvSpPr txBox="1">
            <a:spLocks noChangeArrowheads="1"/>
          </p:cNvSpPr>
          <p:nvPr/>
        </p:nvSpPr>
        <p:spPr bwMode="auto">
          <a:xfrm>
            <a:off x="152400" y="0"/>
            <a:ext cx="87630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Bubble Nebula  </a:t>
            </a:r>
            <a:r>
              <a:rPr lang="en-US" sz="2800" i="1">
                <a:solidFill>
                  <a:srgbClr val="00FFFF"/>
                </a:solidFill>
                <a:latin typeface="Book Antiqua" pitchFamily="18" charset="0"/>
              </a:rPr>
              <a:t>(NGC 7635)</a:t>
            </a:r>
            <a:endParaRPr lang="en-US" sz="4800" i="1">
              <a:solidFill>
                <a:srgbClr val="00FFFF"/>
              </a:solidFill>
              <a:latin typeface="Book Antiqua" pitchFamily="18" charset="0"/>
            </a:endParaRPr>
          </a:p>
        </p:txBody>
      </p:sp>
      <p:sp>
        <p:nvSpPr>
          <p:cNvPr id="15364" name="Rectangle 4"/>
          <p:cNvSpPr>
            <a:spLocks noChangeArrowheads="1"/>
          </p:cNvSpPr>
          <p:nvPr/>
        </p:nvSpPr>
        <p:spPr bwMode="auto">
          <a:xfrm>
            <a:off x="1752600" y="6491288"/>
            <a:ext cx="5387975"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Image courtesy Don Waid, Waid Observatory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rrowheads="1"/>
          </p:cNvPicPr>
          <p:nvPr/>
        </p:nvPicPr>
        <p:blipFill>
          <a:blip r:embed="rId2">
            <a:lum contrast="12000"/>
          </a:blip>
          <a:srcRect/>
          <a:stretch>
            <a:fillRect/>
          </a:stretch>
        </p:blipFill>
        <p:spPr bwMode="auto">
          <a:xfrm>
            <a:off x="0" y="1588"/>
            <a:ext cx="9144000" cy="6856412"/>
          </a:xfrm>
          <a:prstGeom prst="rect">
            <a:avLst/>
          </a:prstGeom>
          <a:noFill/>
          <a:ln w="9525">
            <a:noFill/>
            <a:miter lim="800000"/>
            <a:headEnd/>
            <a:tailEnd/>
          </a:ln>
          <a:effectLst/>
        </p:spPr>
      </p:pic>
      <p:sp>
        <p:nvSpPr>
          <p:cNvPr id="16388" name="Rectangle 4"/>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6389" name="Text Box 5"/>
          <p:cNvSpPr txBox="1">
            <a:spLocks noChangeArrowheads="1"/>
          </p:cNvSpPr>
          <p:nvPr/>
        </p:nvSpPr>
        <p:spPr bwMode="auto">
          <a:xfrm>
            <a:off x="4572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A Globular Star Cluster – </a:t>
            </a:r>
            <a:r>
              <a:rPr lang="en-US" sz="2800" i="1">
                <a:solidFill>
                  <a:srgbClr val="00FFFF"/>
                </a:solidFill>
                <a:latin typeface="Book Antiqua" pitchFamily="18" charset="0"/>
              </a:rPr>
              <a:t>a massive ball of hundreds of thousands of stars.  This is “M15”.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rrowheads="1"/>
          </p:cNvPicPr>
          <p:nvPr/>
        </p:nvPicPr>
        <p:blipFill>
          <a:blip r:embed="rId2">
            <a:lum contrast="12000"/>
          </a:blip>
          <a:srcRect/>
          <a:stretch>
            <a:fillRect/>
          </a:stretch>
        </p:blipFill>
        <p:spPr bwMode="auto">
          <a:xfrm>
            <a:off x="0" y="0"/>
            <a:ext cx="9142413" cy="6856413"/>
          </a:xfrm>
          <a:prstGeom prst="rect">
            <a:avLst/>
          </a:prstGeom>
          <a:noFill/>
          <a:ln w="9525">
            <a:noFill/>
            <a:miter lim="800000"/>
            <a:headEnd/>
            <a:tailEnd/>
          </a:ln>
          <a:effectLst/>
        </p:spPr>
      </p:pic>
      <p:sp>
        <p:nvSpPr>
          <p:cNvPr id="17411" name="Rectangle 3"/>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7412" name="Text Box 4"/>
          <p:cNvSpPr txBox="1">
            <a:spLocks noChangeArrowheads="1"/>
          </p:cNvSpPr>
          <p:nvPr/>
        </p:nvSpPr>
        <p:spPr bwMode="auto">
          <a:xfrm>
            <a:off x="3810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“Dumbbell Nebula”  -- </a:t>
            </a:r>
            <a:r>
              <a:rPr lang="en-US" sz="2800" i="1">
                <a:solidFill>
                  <a:srgbClr val="00FFFF"/>
                </a:solidFill>
                <a:latin typeface="Book Antiqua" pitchFamily="18" charset="0"/>
              </a:rPr>
              <a:t>what’s left of a star that exploded thousands of years ago.</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8435"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8436" name="Rectangle 4"/>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8438" name="Text Box 6"/>
          <p:cNvSpPr txBox="1">
            <a:spLocks noChangeArrowheads="1"/>
          </p:cNvSpPr>
          <p:nvPr/>
        </p:nvSpPr>
        <p:spPr bwMode="auto">
          <a:xfrm>
            <a:off x="0" y="0"/>
            <a:ext cx="73152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Andromeda Galaxy – </a:t>
            </a:r>
            <a:r>
              <a:rPr lang="en-US" sz="2800" i="1">
                <a:solidFill>
                  <a:srgbClr val="00FFFF"/>
                </a:solidFill>
                <a:latin typeface="Book Antiqua" pitchFamily="18" charset="0"/>
              </a:rPr>
              <a:t>our “neighbor” in space, 2.3 million light years away.</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9459"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9460" name="Rectangle 4"/>
          <p:cNvSpPr>
            <a:spLocks noChangeArrowheads="1"/>
          </p:cNvSpPr>
          <p:nvPr/>
        </p:nvSpPr>
        <p:spPr bwMode="auto">
          <a:xfrm>
            <a:off x="0" y="0"/>
            <a:ext cx="9144000" cy="1465263"/>
          </a:xfrm>
          <a:prstGeom prst="rect">
            <a:avLst/>
          </a:prstGeom>
          <a:noFill/>
          <a:ln w="9525">
            <a:noFill/>
            <a:miter lim="800000"/>
            <a:headEnd/>
            <a:tailEnd/>
          </a:ln>
          <a:effectLst/>
        </p:spPr>
        <p:txBody>
          <a:bodyPr lIns="92075" tIns="46038" rIns="92075" bIns="46038">
            <a:spAutoFit/>
          </a:bodyPr>
          <a:lstStyle/>
          <a:p>
            <a:pPr>
              <a:spcBef>
                <a:spcPct val="50000"/>
              </a:spcBef>
            </a:pPr>
            <a:r>
              <a:rPr lang="en-US" sz="4800" i="1">
                <a:solidFill>
                  <a:srgbClr val="00FFFF"/>
                </a:solidFill>
                <a:latin typeface="Book Antiqua" pitchFamily="18" charset="0"/>
              </a:rPr>
              <a:t>A  Spiral Galaxy</a:t>
            </a:r>
            <a:r>
              <a:rPr lang="en-US" sz="2800" i="1">
                <a:solidFill>
                  <a:srgbClr val="00FFFF"/>
                </a:solidFill>
                <a:latin typeface="Book Antiqua" pitchFamily="18" charset="0"/>
              </a:rPr>
              <a:t> -- on a vast background of stars</a:t>
            </a:r>
          </a:p>
          <a:p>
            <a:pPr>
              <a:spcBef>
                <a:spcPct val="50000"/>
              </a:spcBef>
            </a:pPr>
            <a:r>
              <a:rPr lang="en-US" sz="2800" i="1">
                <a:solidFill>
                  <a:srgbClr val="00FFFF"/>
                </a:solidFill>
                <a:latin typeface="Book Antiqua" pitchFamily="18" charset="0"/>
              </a:rPr>
              <a:t>10 million Light-Years distant</a:t>
            </a:r>
          </a:p>
        </p:txBody>
      </p:sp>
      <p:sp>
        <p:nvSpPr>
          <p:cNvPr id="19461" name="Rectangle 5"/>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97283" name="Rectangle 3"/>
          <p:cNvSpPr>
            <a:spLocks noGrp="1" noChangeArrowheads="1"/>
          </p:cNvSpPr>
          <p:nvPr>
            <p:ph type="body" idx="1"/>
          </p:nvPr>
        </p:nvSpPr>
        <p:spPr>
          <a:xfrm>
            <a:off x="381000" y="2327275"/>
            <a:ext cx="8229600" cy="3427413"/>
          </a:xfrm>
          <a:noFill/>
          <a:ln/>
        </p:spPr>
        <p:txBody>
          <a:bodyPr lIns="92075" tIns="46038" rIns="92075" bIns="46038">
            <a:spAutoFit/>
          </a:bodyPr>
          <a:lstStyle/>
          <a:p>
            <a:r>
              <a:rPr lang="en-US"/>
              <a:t>Binoculars</a:t>
            </a:r>
          </a:p>
          <a:p>
            <a:r>
              <a:rPr lang="en-US"/>
              <a:t>Telescopes</a:t>
            </a:r>
          </a:p>
          <a:p>
            <a:r>
              <a:rPr lang="en-US"/>
              <a:t>Hubble Space Telescope</a:t>
            </a:r>
          </a:p>
          <a:p>
            <a:pPr lvl="1"/>
            <a:r>
              <a:rPr lang="en-US" sz="2400"/>
              <a:t>Always in a dark sky -- in Space, in orbit around Earth</a:t>
            </a:r>
          </a:p>
          <a:p>
            <a:pPr lvl="1"/>
            <a:r>
              <a:rPr lang="en-US" sz="2400"/>
              <a:t>Above the atmosphere and its pollution</a:t>
            </a:r>
          </a:p>
          <a:p>
            <a:pPr lvl="1"/>
            <a:r>
              <a:rPr lang="en-US" sz="2400"/>
              <a:t>No humidity, clouds, or rain</a:t>
            </a:r>
          </a:p>
        </p:txBody>
      </p:sp>
      <p:sp>
        <p:nvSpPr>
          <p:cNvPr id="97284" name="Text Box 4"/>
          <p:cNvSpPr txBox="1">
            <a:spLocks noChangeArrowheads="1"/>
          </p:cNvSpPr>
          <p:nvPr/>
        </p:nvSpPr>
        <p:spPr bwMode="auto">
          <a:xfrm>
            <a:off x="381000" y="1828800"/>
            <a:ext cx="6934200"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Char char="n"/>
            </a:pPr>
            <a:r>
              <a:rPr lang="en-US">
                <a:effectLst>
                  <a:outerShdw blurRad="38100" dist="38100" dir="2700000" algn="tl">
                    <a:srgbClr val="000000"/>
                  </a:outerShdw>
                </a:effectLst>
              </a:rPr>
              <a:t> The unaided eye (“Naked eye”)</a:t>
            </a:r>
            <a:endParaRPr lang="en-US"/>
          </a:p>
        </p:txBody>
      </p:sp>
      <p:pic>
        <p:nvPicPr>
          <p:cNvPr id="97285" name="Picture 5" descr="small_eyes_2"/>
          <p:cNvPicPr>
            <a:picLocks noChangeAspect="1" noChangeArrowheads="1" noCrop="1"/>
          </p:cNvPicPr>
          <p:nvPr/>
        </p:nvPicPr>
        <p:blipFill>
          <a:blip r:embed="rId3"/>
          <a:srcRect/>
          <a:stretch>
            <a:fillRect/>
          </a:stretch>
        </p:blipFill>
        <p:spPr bwMode="auto">
          <a:xfrm>
            <a:off x="6705600" y="3886200"/>
            <a:ext cx="1181100" cy="563563"/>
          </a:xfrm>
          <a:prstGeom prst="rect">
            <a:avLst/>
          </a:prstGeom>
          <a:noFill/>
        </p:spPr>
      </p:pic>
      <p:pic>
        <p:nvPicPr>
          <p:cNvPr id="97286" name="Picture 6" descr="eye_balls"/>
          <p:cNvPicPr>
            <a:picLocks noChangeAspect="1" noChangeArrowheads="1" noCrop="1"/>
          </p:cNvPicPr>
          <p:nvPr/>
        </p:nvPicPr>
        <p:blipFill>
          <a:blip r:embed="rId4"/>
          <a:srcRect/>
          <a:stretch>
            <a:fillRect/>
          </a:stretch>
        </p:blipFill>
        <p:spPr bwMode="auto">
          <a:xfrm>
            <a:off x="990600" y="2971800"/>
            <a:ext cx="1752600" cy="900113"/>
          </a:xfrm>
          <a:prstGeom prst="rect">
            <a:avLst/>
          </a:prstGeom>
          <a:noFill/>
        </p:spPr>
      </p:pic>
      <p:pic>
        <p:nvPicPr>
          <p:cNvPr id="97287" name="Picture 7" descr="grey_eyes"/>
          <p:cNvPicPr>
            <a:picLocks noChangeAspect="1" noChangeArrowheads="1" noCrop="1"/>
          </p:cNvPicPr>
          <p:nvPr/>
        </p:nvPicPr>
        <p:blipFill>
          <a:blip r:embed="rId5"/>
          <a:srcRect/>
          <a:stretch>
            <a:fillRect/>
          </a:stretch>
        </p:blipFill>
        <p:spPr bwMode="auto">
          <a:xfrm>
            <a:off x="1752600" y="1295400"/>
            <a:ext cx="1447800" cy="423863"/>
          </a:xfrm>
          <a:prstGeom prst="rect">
            <a:avLst/>
          </a:prstGeom>
          <a:noFill/>
        </p:spPr>
      </p:pic>
      <p:pic>
        <p:nvPicPr>
          <p:cNvPr id="97288" name="Picture 8" descr="eye"/>
          <p:cNvPicPr>
            <a:picLocks noChangeAspect="1" noChangeArrowheads="1" noCrop="1"/>
          </p:cNvPicPr>
          <p:nvPr/>
        </p:nvPicPr>
        <p:blipFill>
          <a:blip r:embed="rId6"/>
          <a:srcRect/>
          <a:stretch>
            <a:fillRect/>
          </a:stretch>
        </p:blipFill>
        <p:spPr bwMode="auto">
          <a:xfrm>
            <a:off x="4648200" y="2667000"/>
            <a:ext cx="1219200" cy="1219200"/>
          </a:xfrm>
          <a:prstGeom prst="rect">
            <a:avLst/>
          </a:prstGeom>
          <a:noFill/>
        </p:spPr>
      </p:pic>
      <p:pic>
        <p:nvPicPr>
          <p:cNvPr id="97289" name="Picture 9" descr="eye_ball"/>
          <p:cNvPicPr>
            <a:picLocks noChangeAspect="1" noChangeArrowheads="1" noCrop="1"/>
          </p:cNvPicPr>
          <p:nvPr/>
        </p:nvPicPr>
        <p:blipFill>
          <a:blip r:embed="rId7"/>
          <a:srcRect/>
          <a:stretch>
            <a:fillRect/>
          </a:stretch>
        </p:blipFill>
        <p:spPr bwMode="auto">
          <a:xfrm>
            <a:off x="7620000" y="1752600"/>
            <a:ext cx="990600" cy="742950"/>
          </a:xfrm>
          <a:prstGeom prst="rect">
            <a:avLst/>
          </a:prstGeom>
          <a:noFill/>
        </p:spPr>
      </p:pic>
      <p:pic>
        <p:nvPicPr>
          <p:cNvPr id="97290" name="Picture 10" descr="grey_eyes"/>
          <p:cNvPicPr>
            <a:picLocks noChangeAspect="1" noChangeArrowheads="1" noCrop="1"/>
          </p:cNvPicPr>
          <p:nvPr/>
        </p:nvPicPr>
        <p:blipFill>
          <a:blip r:embed="rId5"/>
          <a:srcRect/>
          <a:stretch>
            <a:fillRect/>
          </a:stretch>
        </p:blipFill>
        <p:spPr bwMode="auto">
          <a:xfrm>
            <a:off x="685800" y="5943600"/>
            <a:ext cx="1447800" cy="423863"/>
          </a:xfrm>
          <a:prstGeom prst="rect">
            <a:avLst/>
          </a:prstGeom>
          <a:noFill/>
        </p:spPr>
      </p:pic>
      <p:pic>
        <p:nvPicPr>
          <p:cNvPr id="97291" name="Picture 11" descr="eye_balls"/>
          <p:cNvPicPr>
            <a:picLocks noChangeAspect="1" noChangeArrowheads="1" noCrop="1"/>
          </p:cNvPicPr>
          <p:nvPr/>
        </p:nvPicPr>
        <p:blipFill>
          <a:blip r:embed="rId4"/>
          <a:srcRect/>
          <a:stretch>
            <a:fillRect/>
          </a:stretch>
        </p:blipFill>
        <p:spPr bwMode="auto">
          <a:xfrm>
            <a:off x="6324600" y="5562600"/>
            <a:ext cx="1752600" cy="900113"/>
          </a:xfrm>
          <a:prstGeom prst="rect">
            <a:avLst/>
          </a:prstGeom>
          <a:noFill/>
        </p:spPr>
      </p:pic>
      <p:pic>
        <p:nvPicPr>
          <p:cNvPr id="97292" name="Picture 12" descr="eye"/>
          <p:cNvPicPr>
            <a:picLocks noChangeAspect="1" noChangeArrowheads="1" noCrop="1"/>
          </p:cNvPicPr>
          <p:nvPr/>
        </p:nvPicPr>
        <p:blipFill>
          <a:blip r:embed="rId6"/>
          <a:srcRect/>
          <a:stretch>
            <a:fillRect/>
          </a:stretch>
        </p:blipFill>
        <p:spPr bwMode="auto">
          <a:xfrm>
            <a:off x="3352800" y="4419600"/>
            <a:ext cx="1219200" cy="1219200"/>
          </a:xfrm>
          <a:prstGeom prst="rect">
            <a:avLst/>
          </a:prstGeom>
          <a:noFill/>
        </p:spPr>
      </p:pic>
      <p:pic>
        <p:nvPicPr>
          <p:cNvPr id="97293" name="Picture 13" descr="small_eyes_2"/>
          <p:cNvPicPr>
            <a:picLocks noChangeAspect="1" noChangeArrowheads="1" noCrop="1"/>
          </p:cNvPicPr>
          <p:nvPr/>
        </p:nvPicPr>
        <p:blipFill>
          <a:blip r:embed="rId3"/>
          <a:srcRect/>
          <a:stretch>
            <a:fillRect/>
          </a:stretch>
        </p:blipFill>
        <p:spPr bwMode="auto">
          <a:xfrm>
            <a:off x="5181600" y="1295400"/>
            <a:ext cx="1181100" cy="563563"/>
          </a:xfrm>
          <a:prstGeom prst="rect">
            <a:avLst/>
          </a:prstGeom>
          <a:noFill/>
        </p:spPr>
      </p:pic>
      <p:pic>
        <p:nvPicPr>
          <p:cNvPr id="97294" name="Picture 14" descr="eye_ball"/>
          <p:cNvPicPr>
            <a:picLocks noChangeAspect="1" noChangeArrowheads="1" noCrop="1"/>
          </p:cNvPicPr>
          <p:nvPr/>
        </p:nvPicPr>
        <p:blipFill>
          <a:blip r:embed="rId7"/>
          <a:srcRect/>
          <a:stretch>
            <a:fillRect/>
          </a:stretch>
        </p:blipFill>
        <p:spPr bwMode="auto">
          <a:xfrm>
            <a:off x="1066800" y="4495800"/>
            <a:ext cx="990600" cy="742950"/>
          </a:xfrm>
          <a:prstGeom prst="rect">
            <a:avLst/>
          </a:prstGeom>
          <a:noFill/>
        </p:spPr>
      </p:pic>
      <p:pic>
        <p:nvPicPr>
          <p:cNvPr id="97295" name="Picture 15">
            <a:hlinkClick r:id="" action="ppaction://media"/>
          </p:cNvPr>
          <p:cNvPicPr>
            <a:picLocks noRot="1" noChangeAspect="1" noChangeArrowheads="1"/>
          </p:cNvPicPr>
          <p:nvPr>
            <a:wavAudioFile r:embed="rId1" name="Bugs48.wav"/>
          </p:nvPr>
        </p:nvPicPr>
        <p:blipFill>
          <a:blip r:embed="rId8"/>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7283"/>
                                        </p:tgtEl>
                                      </p:cBhvr>
                                    </p:animEffect>
                                    <p:set>
                                      <p:cBhvr>
                                        <p:cTn id="7" dur="1" fill="hold">
                                          <p:stCondLst>
                                            <p:cond delay="1999"/>
                                          </p:stCondLst>
                                        </p:cTn>
                                        <p:tgtEl>
                                          <p:spTgt spid="9728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97286"/>
                                        </p:tgtEl>
                                        <p:attrNameLst>
                                          <p:attrName>style.visibility</p:attrName>
                                        </p:attrNameLst>
                                      </p:cBhvr>
                                      <p:to>
                                        <p:strVal val="visible"/>
                                      </p:to>
                                    </p:set>
                                    <p:animEffect transition="in" filter="blinds(horizontal)">
                                      <p:cBhvr>
                                        <p:cTn id="11" dur="500"/>
                                        <p:tgtEl>
                                          <p:spTgt spid="97286"/>
                                        </p:tgtEl>
                                      </p:cBhvr>
                                    </p:animEffect>
                                  </p:childTnLst>
                                </p:cTn>
                              </p:par>
                            </p:childTnLst>
                          </p:cTn>
                        </p:par>
                        <p:par>
                          <p:cTn id="12" fill="hold">
                            <p:stCondLst>
                              <p:cond delay="2500"/>
                            </p:stCondLst>
                            <p:childTnLst>
                              <p:par>
                                <p:cTn id="13" presetID="4" presetClass="entr" presetSubtype="16" fill="hold" nodeType="afterEffect">
                                  <p:stCondLst>
                                    <p:cond delay="0"/>
                                  </p:stCondLst>
                                  <p:childTnLst>
                                    <p:set>
                                      <p:cBhvr>
                                        <p:cTn id="14" dur="1" fill="hold">
                                          <p:stCondLst>
                                            <p:cond delay="0"/>
                                          </p:stCondLst>
                                        </p:cTn>
                                        <p:tgtEl>
                                          <p:spTgt spid="97289"/>
                                        </p:tgtEl>
                                        <p:attrNameLst>
                                          <p:attrName>style.visibility</p:attrName>
                                        </p:attrNameLst>
                                      </p:cBhvr>
                                      <p:to>
                                        <p:strVal val="visible"/>
                                      </p:to>
                                    </p:set>
                                    <p:animEffect transition="in" filter="box(in)">
                                      <p:cBhvr>
                                        <p:cTn id="15" dur="500"/>
                                        <p:tgtEl>
                                          <p:spTgt spid="97289"/>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97288"/>
                                        </p:tgtEl>
                                        <p:attrNameLst>
                                          <p:attrName>style.visibility</p:attrName>
                                        </p:attrNameLst>
                                      </p:cBhvr>
                                      <p:to>
                                        <p:strVal val="visible"/>
                                      </p:to>
                                    </p:set>
                                    <p:animEffect transition="in" filter="checkerboard(across)">
                                      <p:cBhvr>
                                        <p:cTn id="19" dur="500"/>
                                        <p:tgtEl>
                                          <p:spTgt spid="9728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97285"/>
                                        </p:tgtEl>
                                        <p:attrNameLst>
                                          <p:attrName>style.visibility</p:attrName>
                                        </p:attrNameLst>
                                      </p:cBhvr>
                                      <p:to>
                                        <p:strVal val="visible"/>
                                      </p:to>
                                    </p:set>
                                    <p:anim calcmode="lin" valueType="num">
                                      <p:cBhvr additive="base">
                                        <p:cTn id="23" dur="500" fill="hold"/>
                                        <p:tgtEl>
                                          <p:spTgt spid="97285"/>
                                        </p:tgtEl>
                                        <p:attrNameLst>
                                          <p:attrName>ppt_x</p:attrName>
                                        </p:attrNameLst>
                                      </p:cBhvr>
                                      <p:tavLst>
                                        <p:tav tm="0">
                                          <p:val>
                                            <p:strVal val="#ppt_x"/>
                                          </p:val>
                                        </p:tav>
                                        <p:tav tm="100000">
                                          <p:val>
                                            <p:strVal val="#ppt_x"/>
                                          </p:val>
                                        </p:tav>
                                      </p:tavLst>
                                    </p:anim>
                                    <p:anim calcmode="lin" valueType="num">
                                      <p:cBhvr additive="base">
                                        <p:cTn id="24" dur="500" fill="hold"/>
                                        <p:tgtEl>
                                          <p:spTgt spid="97285"/>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1" presetClass="entr" presetSubtype="0" fill="hold" nodeType="afterEffect">
                                  <p:stCondLst>
                                    <p:cond delay="0"/>
                                  </p:stCondLst>
                                  <p:childTnLst>
                                    <p:set>
                                      <p:cBhvr>
                                        <p:cTn id="27" dur="1" fill="hold">
                                          <p:stCondLst>
                                            <p:cond delay="0"/>
                                          </p:stCondLst>
                                        </p:cTn>
                                        <p:tgtEl>
                                          <p:spTgt spid="97287"/>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0"/>
                                          </p:stCondLst>
                                        </p:cTn>
                                        <p:tgtEl>
                                          <p:spTgt spid="97290"/>
                                        </p:tgtEl>
                                        <p:attrNameLst>
                                          <p:attrName>style.visibility</p:attrName>
                                        </p:attrNameLst>
                                      </p:cBhvr>
                                      <p:to>
                                        <p:strVal val="visible"/>
                                      </p:to>
                                    </p:set>
                                  </p:childTnLst>
                                </p:cTn>
                              </p:par>
                            </p:childTnLst>
                          </p:cTn>
                        </p:par>
                        <p:par>
                          <p:cTn id="31" fill="hold">
                            <p:stCondLst>
                              <p:cond delay="4000"/>
                            </p:stCondLst>
                            <p:childTnLst>
                              <p:par>
                                <p:cTn id="32" presetID="3" presetClass="entr" presetSubtype="10" fill="hold" nodeType="afterEffect">
                                  <p:stCondLst>
                                    <p:cond delay="0"/>
                                  </p:stCondLst>
                                  <p:childTnLst>
                                    <p:set>
                                      <p:cBhvr>
                                        <p:cTn id="33" dur="1" fill="hold">
                                          <p:stCondLst>
                                            <p:cond delay="0"/>
                                          </p:stCondLst>
                                        </p:cTn>
                                        <p:tgtEl>
                                          <p:spTgt spid="97291"/>
                                        </p:tgtEl>
                                        <p:attrNameLst>
                                          <p:attrName>style.visibility</p:attrName>
                                        </p:attrNameLst>
                                      </p:cBhvr>
                                      <p:to>
                                        <p:strVal val="visible"/>
                                      </p:to>
                                    </p:set>
                                    <p:animEffect transition="in" filter="blinds(horizontal)">
                                      <p:cBhvr>
                                        <p:cTn id="34" dur="500"/>
                                        <p:tgtEl>
                                          <p:spTgt spid="97291"/>
                                        </p:tgtEl>
                                      </p:cBhvr>
                                    </p:animEffect>
                                  </p:childTnLst>
                                </p:cTn>
                              </p:par>
                            </p:childTnLst>
                          </p:cTn>
                        </p:par>
                        <p:par>
                          <p:cTn id="35" fill="hold">
                            <p:stCondLst>
                              <p:cond delay="4500"/>
                            </p:stCondLst>
                            <p:childTnLst>
                              <p:par>
                                <p:cTn id="36" presetID="5" presetClass="entr" presetSubtype="10" fill="hold" nodeType="afterEffect">
                                  <p:stCondLst>
                                    <p:cond delay="0"/>
                                  </p:stCondLst>
                                  <p:childTnLst>
                                    <p:set>
                                      <p:cBhvr>
                                        <p:cTn id="37" dur="1" fill="hold">
                                          <p:stCondLst>
                                            <p:cond delay="0"/>
                                          </p:stCondLst>
                                        </p:cTn>
                                        <p:tgtEl>
                                          <p:spTgt spid="97292"/>
                                        </p:tgtEl>
                                        <p:attrNameLst>
                                          <p:attrName>style.visibility</p:attrName>
                                        </p:attrNameLst>
                                      </p:cBhvr>
                                      <p:to>
                                        <p:strVal val="visible"/>
                                      </p:to>
                                    </p:set>
                                    <p:animEffect transition="in" filter="checkerboard(across)">
                                      <p:cBhvr>
                                        <p:cTn id="38" dur="500"/>
                                        <p:tgtEl>
                                          <p:spTgt spid="97292"/>
                                        </p:tgtEl>
                                      </p:cBhvr>
                                    </p:animEffect>
                                  </p:childTnLst>
                                </p:cTn>
                              </p:par>
                            </p:childTnLst>
                          </p:cTn>
                        </p:par>
                        <p:par>
                          <p:cTn id="39" fill="hold">
                            <p:stCondLst>
                              <p:cond delay="5000"/>
                            </p:stCondLst>
                            <p:childTnLst>
                              <p:par>
                                <p:cTn id="40" presetID="2" presetClass="entr" presetSubtype="4" fill="hold" nodeType="afterEffect">
                                  <p:stCondLst>
                                    <p:cond delay="0"/>
                                  </p:stCondLst>
                                  <p:childTnLst>
                                    <p:set>
                                      <p:cBhvr>
                                        <p:cTn id="41" dur="1" fill="hold">
                                          <p:stCondLst>
                                            <p:cond delay="0"/>
                                          </p:stCondLst>
                                        </p:cTn>
                                        <p:tgtEl>
                                          <p:spTgt spid="97293"/>
                                        </p:tgtEl>
                                        <p:attrNameLst>
                                          <p:attrName>style.visibility</p:attrName>
                                        </p:attrNameLst>
                                      </p:cBhvr>
                                      <p:to>
                                        <p:strVal val="visible"/>
                                      </p:to>
                                    </p:set>
                                    <p:anim calcmode="lin" valueType="num">
                                      <p:cBhvr additive="base">
                                        <p:cTn id="42" dur="500" fill="hold"/>
                                        <p:tgtEl>
                                          <p:spTgt spid="97293"/>
                                        </p:tgtEl>
                                        <p:attrNameLst>
                                          <p:attrName>ppt_x</p:attrName>
                                        </p:attrNameLst>
                                      </p:cBhvr>
                                      <p:tavLst>
                                        <p:tav tm="0">
                                          <p:val>
                                            <p:strVal val="#ppt_x"/>
                                          </p:val>
                                        </p:tav>
                                        <p:tav tm="100000">
                                          <p:val>
                                            <p:strVal val="#ppt_x"/>
                                          </p:val>
                                        </p:tav>
                                      </p:tavLst>
                                    </p:anim>
                                    <p:anim calcmode="lin" valueType="num">
                                      <p:cBhvr additive="base">
                                        <p:cTn id="43" dur="500" fill="hold"/>
                                        <p:tgtEl>
                                          <p:spTgt spid="97293"/>
                                        </p:tgtEl>
                                        <p:attrNameLst>
                                          <p:attrName>ppt_y</p:attrName>
                                        </p:attrNameLst>
                                      </p:cBhvr>
                                      <p:tavLst>
                                        <p:tav tm="0">
                                          <p:val>
                                            <p:strVal val="1+#ppt_h/2"/>
                                          </p:val>
                                        </p:tav>
                                        <p:tav tm="100000">
                                          <p:val>
                                            <p:strVal val="#ppt_y"/>
                                          </p:val>
                                        </p:tav>
                                      </p:tavLst>
                                    </p:anim>
                                  </p:childTnLst>
                                </p:cTn>
                              </p:par>
                            </p:childTnLst>
                          </p:cTn>
                        </p:par>
                        <p:par>
                          <p:cTn id="44" fill="hold">
                            <p:stCondLst>
                              <p:cond delay="5500"/>
                            </p:stCondLst>
                            <p:childTnLst>
                              <p:par>
                                <p:cTn id="45" presetID="4" presetClass="entr" presetSubtype="16" fill="hold" nodeType="afterEffect">
                                  <p:stCondLst>
                                    <p:cond delay="0"/>
                                  </p:stCondLst>
                                  <p:childTnLst>
                                    <p:set>
                                      <p:cBhvr>
                                        <p:cTn id="46" dur="1" fill="hold">
                                          <p:stCondLst>
                                            <p:cond delay="0"/>
                                          </p:stCondLst>
                                        </p:cTn>
                                        <p:tgtEl>
                                          <p:spTgt spid="97294"/>
                                        </p:tgtEl>
                                        <p:attrNameLst>
                                          <p:attrName>style.visibility</p:attrName>
                                        </p:attrNameLst>
                                      </p:cBhvr>
                                      <p:to>
                                        <p:strVal val="visible"/>
                                      </p:to>
                                    </p:set>
                                    <p:animEffect transition="in" filter="box(in)">
                                      <p:cBhvr>
                                        <p:cTn id="47" dur="500"/>
                                        <p:tgtEl>
                                          <p:spTgt spid="97294"/>
                                        </p:tgtEl>
                                      </p:cBhvr>
                                    </p:animEffect>
                                  </p:childTnLst>
                                </p:cTn>
                              </p:par>
                            </p:childTnLst>
                          </p:cTn>
                        </p:par>
                        <p:par>
                          <p:cTn id="48" fill="hold">
                            <p:stCondLst>
                              <p:cond delay="6000"/>
                            </p:stCondLst>
                            <p:childTnLst>
                              <p:par>
                                <p:cTn id="49" presetID="1" presetClass="mediacall" presetSubtype="0" fill="hold" nodeType="afterEffect">
                                  <p:stCondLst>
                                    <p:cond delay="0"/>
                                  </p:stCondLst>
                                  <p:childTnLst>
                                    <p:cmd type="call" cmd="playFrom(0.0)">
                                      <p:cBhvr>
                                        <p:cTn id="50" dur="972" fill="hold"/>
                                        <p:tgtEl>
                                          <p:spTgt spid="972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97295"/>
                </p:tgtEl>
              </p:cMediaNode>
            </p:audio>
          </p:childTnLst>
        </p:cTn>
      </p:par>
    </p:tnLst>
    <p:bldLst>
      <p:bldP spid="972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8" name="Text Box 10"/>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27660" name="Text Box 12"/>
          <p:cNvSpPr txBox="1">
            <a:spLocks noChangeArrowheads="1"/>
          </p:cNvSpPr>
          <p:nvPr/>
        </p:nvSpPr>
        <p:spPr bwMode="auto">
          <a:xfrm rot="16200000">
            <a:off x="5303044" y="3550444"/>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pic>
        <p:nvPicPr>
          <p:cNvPr id="27664" name="Picture 16" descr="skychart"/>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00200" y="114300"/>
            <a:ext cx="6743700" cy="6743700"/>
          </a:xfrm>
          <a:prstGeom prst="rect">
            <a:avLst/>
          </a:prstGeom>
          <a:noFill/>
          <a:ln w="9525">
            <a:noFill/>
            <a:miter lim="800000"/>
            <a:headEnd/>
            <a:tailEnd/>
          </a:ln>
        </p:spPr>
      </p:pic>
      <p:sp>
        <p:nvSpPr>
          <p:cNvPr id="27665" name="Text Box 17"/>
          <p:cNvSpPr txBox="1">
            <a:spLocks noChangeArrowheads="1"/>
          </p:cNvSpPr>
          <p:nvPr/>
        </p:nvSpPr>
        <p:spPr bwMode="auto">
          <a:xfrm>
            <a:off x="685800" y="5943600"/>
            <a:ext cx="25146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solidFill>
                  <a:srgbClr val="99CC00"/>
                </a:solidFill>
                <a:effectLst>
                  <a:outerShdw blurRad="38100" dist="38100" dir="2700000" algn="tl">
                    <a:srgbClr val="000000"/>
                  </a:outerShdw>
                </a:effectLst>
                <a:latin typeface="Book Antiqua" pitchFamily="18" charset="0"/>
              </a:rPr>
              <a:t>The unaided eye</a:t>
            </a:r>
          </a:p>
        </p:txBody>
      </p:sp>
      <p:sp>
        <p:nvSpPr>
          <p:cNvPr id="27666" name="Rectangle 18"/>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a:spAutoFit/>
          </a:bodyPr>
          <a:lstStyle/>
          <a:p>
            <a:r>
              <a:rPr lang="en-US" sz="4800" i="1">
                <a:solidFill>
                  <a:schemeClr val="hlink"/>
                </a:solidFill>
                <a:latin typeface="Book Antiqua" pitchFamily="18" charset="0"/>
              </a:rPr>
              <a:t>at 8:00 p.m.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mph" presetSubtype="0" fill="remove" nodeType="withEffect">
                                  <p:stCondLst>
                                    <p:cond delay="0"/>
                                  </p:stCondLst>
                                  <p:childTnLst>
                                    <p:anim calcmode="discrete" valueType="str">
                                      <p:cBhvr override="childStyle">
                                        <p:cTn id="6" dur="2000" fill="hold"/>
                                        <p:tgtEl>
                                          <p:spTgt spid="27665">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7" fill="hold">
                            <p:stCondLst>
                              <p:cond delay="2000"/>
                            </p:stCondLst>
                            <p:childTnLst>
                              <p:par>
                                <p:cTn id="8" presetID="10" presetClass="emph" presetSubtype="0" repeatCount="3000" fill="remove" nodeType="afterEffect">
                                  <p:stCondLst>
                                    <p:cond delay="0"/>
                                  </p:stCondLst>
                                  <p:childTnLst>
                                    <p:anim calcmode="discrete" valueType="str">
                                      <p:cBhvr override="childStyle">
                                        <p:cTn id="9" dur="2000" fill="hold"/>
                                        <p:tgtEl>
                                          <p:spTgt spid="27665">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0" fill="hold">
                            <p:stCondLst>
                              <p:cond delay="8000"/>
                            </p:stCondLst>
                            <p:childTnLst>
                              <p:par>
                                <p:cTn id="11" presetID="6" presetClass="emph" presetSubtype="0" fill="hold" grpId="0" nodeType="afterEffect">
                                  <p:stCondLst>
                                    <p:cond delay="0"/>
                                  </p:stCondLst>
                                  <p:childTnLst>
                                    <p:animScale>
                                      <p:cBhvr>
                                        <p:cTn id="12" dur="2000" fill="hold"/>
                                        <p:tgtEl>
                                          <p:spTgt spid="27665">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5"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Binoculars</a:t>
            </a:r>
          </a:p>
        </p:txBody>
      </p:sp>
      <p:sp>
        <p:nvSpPr>
          <p:cNvPr id="56323" name="Rectangle 3"/>
          <p:cNvSpPr>
            <a:spLocks noGrp="1" noChangeArrowheads="1"/>
          </p:cNvSpPr>
          <p:nvPr>
            <p:ph type="body" idx="1"/>
          </p:nvPr>
        </p:nvSpPr>
        <p:spPr/>
        <p:txBody>
          <a:bodyPr/>
          <a:lstStyle/>
          <a:p>
            <a:r>
              <a:rPr lang="en-US"/>
              <a:t>A great way to see the stars . . .</a:t>
            </a:r>
          </a:p>
          <a:p>
            <a:r>
              <a:rPr lang="en-US"/>
              <a:t>And learn the constellations</a:t>
            </a:r>
          </a:p>
          <a:p>
            <a:pPr>
              <a:buFont typeface="Wingdings" pitchFamily="2" charset="2"/>
              <a:buNone/>
            </a:pPr>
            <a:endParaRPr lang="en-US"/>
          </a:p>
          <a:p>
            <a:r>
              <a:rPr lang="en-US"/>
              <a:t>“A cheap pair of binoculars is better than a cheap telescope any day!”</a:t>
            </a:r>
          </a:p>
          <a:p>
            <a:endParaRPr lang="en-US"/>
          </a:p>
          <a:p>
            <a:endParaRPr lang="en-US"/>
          </a:p>
        </p:txBody>
      </p:sp>
      <p:pic>
        <p:nvPicPr>
          <p:cNvPr id="56324" name="Picture 4" descr="11x56 porro prisms"/>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62000" y="4495800"/>
            <a:ext cx="2819400" cy="2232025"/>
          </a:xfrm>
          <a:prstGeom prst="rect">
            <a:avLst/>
          </a:prstGeom>
          <a:noFill/>
        </p:spPr>
      </p:pic>
      <p:pic>
        <p:nvPicPr>
          <p:cNvPr id="56325" name="Picture 5" descr="8x42 roof prism"/>
          <p:cNvPicPr>
            <a:picLocks noChangeAspect="1" noChangeArrowheads="1"/>
          </p:cNvPicPr>
          <p:nvPr/>
        </p:nvPicPr>
        <p:blipFill>
          <a:blip r:embed="rId3">
            <a:clrChange>
              <a:clrFrom>
                <a:srgbClr val="FFFFFD"/>
              </a:clrFrom>
              <a:clrTo>
                <a:srgbClr val="FFFFFD">
                  <a:alpha val="0"/>
                </a:srgbClr>
              </a:clrTo>
            </a:clrChange>
          </a:blip>
          <a:srcRect/>
          <a:stretch>
            <a:fillRect/>
          </a:stretch>
        </p:blipFill>
        <p:spPr bwMode="auto">
          <a:xfrm>
            <a:off x="6934200" y="4343400"/>
            <a:ext cx="1890713" cy="23622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box(in)">
                                      <p:cBhvr>
                                        <p:cTn id="7" dur="500"/>
                                        <p:tgtEl>
                                          <p:spTgt spid="5632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6324"/>
                                        </p:tgtEl>
                                        <p:attrNameLst>
                                          <p:attrName>style.visibility</p:attrName>
                                        </p:attrNameLst>
                                      </p:cBhvr>
                                      <p:to>
                                        <p:strVal val="visible"/>
                                      </p:to>
                                    </p:set>
                                    <p:animEffect transition="in" filter="checkerboard(across)">
                                      <p:cBhvr>
                                        <p:cTn id="11" dur="500"/>
                                        <p:tgtEl>
                                          <p:spTgt spid="56324"/>
                                        </p:tgtEl>
                                      </p:cBhvr>
                                    </p:animEffect>
                                  </p:childTnLst>
                                </p:cTn>
                              </p:par>
                              <p:par>
                                <p:cTn id="12" presetID="5" presetClass="entr" presetSubtype="10" fill="hold" nodeType="withEffect">
                                  <p:stCondLst>
                                    <p:cond delay="0"/>
                                  </p:stCondLst>
                                  <p:childTnLst>
                                    <p:set>
                                      <p:cBhvr>
                                        <p:cTn id="13" dur="1" fill="hold">
                                          <p:stCondLst>
                                            <p:cond delay="0"/>
                                          </p:stCondLst>
                                        </p:cTn>
                                        <p:tgtEl>
                                          <p:spTgt spid="56325"/>
                                        </p:tgtEl>
                                        <p:attrNameLst>
                                          <p:attrName>style.visibility</p:attrName>
                                        </p:attrNameLst>
                                      </p:cBhvr>
                                      <p:to>
                                        <p:strVal val="visible"/>
                                      </p:to>
                                    </p:set>
                                    <p:animEffect transition="in" filter="checkerboard(across)">
                                      <p:cBhvr>
                                        <p:cTn id="14" dur="500"/>
                                        <p:tgtEl>
                                          <p:spTgt spid="56325"/>
                                        </p:tgtEl>
                                      </p:cBhvr>
                                    </p:animEffect>
                                  </p:childTnLst>
                                </p:cTn>
                              </p:par>
                            </p:childTnLst>
                          </p:cTn>
                        </p:par>
                        <p:par>
                          <p:cTn id="15" fill="hold">
                            <p:stCondLst>
                              <p:cond delay="1000"/>
                            </p:stCondLst>
                            <p:childTnLst>
                              <p:par>
                                <p:cTn id="16" presetID="8" presetClass="entr" presetSubtype="16" fill="hold" grpId="0" nodeType="afterEffect">
                                  <p:stCondLst>
                                    <p:cond delay="0"/>
                                  </p:stCondLst>
                                  <p:childTnLst>
                                    <p:set>
                                      <p:cBhvr>
                                        <p:cTn id="17" dur="1" fill="hold">
                                          <p:stCondLst>
                                            <p:cond delay="0"/>
                                          </p:stCondLst>
                                        </p:cTn>
                                        <p:tgtEl>
                                          <p:spTgt spid="56323">
                                            <p:txEl>
                                              <p:pRg st="0" end="0"/>
                                            </p:txEl>
                                          </p:spTgt>
                                        </p:tgtEl>
                                        <p:attrNameLst>
                                          <p:attrName>style.visibility</p:attrName>
                                        </p:attrNameLst>
                                      </p:cBhvr>
                                      <p:to>
                                        <p:strVal val="visible"/>
                                      </p:to>
                                    </p:set>
                                    <p:animEffect transition="in" filter="diamond(in)">
                                      <p:cBhvr>
                                        <p:cTn id="18" dur="2000"/>
                                        <p:tgtEl>
                                          <p:spTgt spid="56323">
                                            <p:txEl>
                                              <p:pRg st="0" end="0"/>
                                            </p:txEl>
                                          </p:spTgt>
                                        </p:tgtEl>
                                      </p:cBhvr>
                                    </p:animEffect>
                                  </p:childTnLst>
                                </p:cTn>
                              </p:par>
                            </p:childTnLst>
                          </p:cTn>
                        </p:par>
                        <p:par>
                          <p:cTn id="19" fill="hold">
                            <p:stCondLst>
                              <p:cond delay="3000"/>
                            </p:stCondLst>
                            <p:childTnLst>
                              <p:par>
                                <p:cTn id="20" presetID="8" presetClass="entr" presetSubtype="16" fill="hold" grpId="0" nodeType="afterEffect">
                                  <p:stCondLst>
                                    <p:cond delay="0"/>
                                  </p:stCondLst>
                                  <p:childTnLst>
                                    <p:set>
                                      <p:cBhvr>
                                        <p:cTn id="21" dur="1" fill="hold">
                                          <p:stCondLst>
                                            <p:cond delay="0"/>
                                          </p:stCondLst>
                                        </p:cTn>
                                        <p:tgtEl>
                                          <p:spTgt spid="56323">
                                            <p:txEl>
                                              <p:pRg st="1" end="1"/>
                                            </p:txEl>
                                          </p:spTgt>
                                        </p:tgtEl>
                                        <p:attrNameLst>
                                          <p:attrName>style.visibility</p:attrName>
                                        </p:attrNameLst>
                                      </p:cBhvr>
                                      <p:to>
                                        <p:strVal val="visible"/>
                                      </p:to>
                                    </p:set>
                                    <p:animEffect transition="in" filter="diamond(in)">
                                      <p:cBhvr>
                                        <p:cTn id="22" dur="2000"/>
                                        <p:tgtEl>
                                          <p:spTgt spid="56323">
                                            <p:txEl>
                                              <p:pRg st="1" end="1"/>
                                            </p:txEl>
                                          </p:spTgt>
                                        </p:tgtEl>
                                      </p:cBhvr>
                                    </p:animEffect>
                                  </p:childTnLst>
                                </p:cTn>
                              </p:par>
                            </p:childTnLst>
                          </p:cTn>
                        </p:par>
                        <p:par>
                          <p:cTn id="23" fill="hold">
                            <p:stCondLst>
                              <p:cond delay="5000"/>
                            </p:stCondLst>
                            <p:childTnLst>
                              <p:par>
                                <p:cTn id="24" presetID="8" presetClass="entr" presetSubtype="16" fill="hold" grpId="0" nodeType="afterEffect">
                                  <p:stCondLst>
                                    <p:cond delay="0"/>
                                  </p:stCondLst>
                                  <p:childTnLst>
                                    <p:set>
                                      <p:cBhvr>
                                        <p:cTn id="25" dur="1" fill="hold">
                                          <p:stCondLst>
                                            <p:cond delay="0"/>
                                          </p:stCondLst>
                                        </p:cTn>
                                        <p:tgtEl>
                                          <p:spTgt spid="56323">
                                            <p:txEl>
                                              <p:pRg st="3" end="3"/>
                                            </p:txEl>
                                          </p:spTgt>
                                        </p:tgtEl>
                                        <p:attrNameLst>
                                          <p:attrName>style.visibility</p:attrName>
                                        </p:attrNameLst>
                                      </p:cBhvr>
                                      <p:to>
                                        <p:strVal val="visible"/>
                                      </p:to>
                                    </p:set>
                                    <p:animEffect transition="in" filter="diamond(in)">
                                      <p:cBhvr>
                                        <p:cTn id="26" dur="20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Telescope</a:t>
            </a:r>
          </a:p>
        </p:txBody>
      </p:sp>
      <p:sp>
        <p:nvSpPr>
          <p:cNvPr id="30723" name="Rectangle 3"/>
          <p:cNvSpPr>
            <a:spLocks noGrp="1" noChangeArrowheads="1"/>
          </p:cNvSpPr>
          <p:nvPr>
            <p:ph type="body" idx="1"/>
          </p:nvPr>
        </p:nvSpPr>
        <p:spPr>
          <a:xfrm>
            <a:off x="457200" y="1600200"/>
            <a:ext cx="8229600" cy="1066800"/>
          </a:xfrm>
          <a:noFill/>
        </p:spPr>
        <p:txBody>
          <a:bodyPr>
            <a:spAutoFit/>
          </a:bodyPr>
          <a:lstStyle/>
          <a:p>
            <a:pPr>
              <a:buFont typeface="Wingdings" pitchFamily="2" charset="2"/>
              <a:buNone/>
            </a:pPr>
            <a:r>
              <a:rPr lang="en-US" i="1"/>
              <a:t>  Telescope ads and department store scopes hype</a:t>
            </a:r>
          </a:p>
        </p:txBody>
      </p:sp>
      <p:sp>
        <p:nvSpPr>
          <p:cNvPr id="30724"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None/>
            </a:pPr>
            <a:r>
              <a:rPr lang="en-US" i="1">
                <a:effectLst>
                  <a:outerShdw blurRad="38100" dist="38100" dir="2700000" algn="tl">
                    <a:srgbClr val="000000"/>
                  </a:outerShdw>
                </a:effectLst>
              </a:rPr>
              <a:t>“</a:t>
            </a:r>
            <a:r>
              <a:rPr lang="en-US" i="1">
                <a:effectLst>
                  <a:outerShdw blurRad="38100" dist="38100" dir="2700000" algn="tl">
                    <a:srgbClr val="000000"/>
                  </a:outerShdw>
                </a:effectLst>
                <a:latin typeface="Monotype Corsiva" pitchFamily="66" charset="0"/>
              </a:rPr>
              <a:t>magnification</a:t>
            </a:r>
            <a:r>
              <a:rPr lang="en-US" i="1">
                <a:effectLst>
                  <a:outerShdw blurRad="38100" dist="38100" dir="2700000" algn="tl">
                    <a:srgbClr val="000000"/>
                  </a:outerShdw>
                </a:effectLst>
              </a:rPr>
              <a:t>”</a:t>
            </a:r>
            <a:endParaRPr lang="en-US"/>
          </a:p>
        </p:txBody>
      </p:sp>
      <p:sp>
        <p:nvSpPr>
          <p:cNvPr id="30725"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t>But the </a:t>
            </a:r>
            <a:r>
              <a:rPr lang="en-US">
                <a:solidFill>
                  <a:srgbClr val="FF7C80"/>
                </a:solidFill>
              </a:rPr>
              <a:t>most important feature</a:t>
            </a:r>
            <a:r>
              <a:rPr lang="en-US"/>
              <a:t> of a telescope is its </a:t>
            </a:r>
          </a:p>
        </p:txBody>
      </p:sp>
      <p:sp>
        <p:nvSpPr>
          <p:cNvPr id="30726"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latin typeface="Monotype Corsiva" pitchFamily="66" charset="0"/>
              </a:rPr>
              <a:t>“aperture”,</a:t>
            </a:r>
          </a:p>
        </p:txBody>
      </p:sp>
      <p:sp>
        <p:nvSpPr>
          <p:cNvPr id="30727"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t>Or its “</a:t>
            </a:r>
            <a:r>
              <a:rPr lang="en-US" i="1">
                <a:solidFill>
                  <a:schemeClr val="hlink"/>
                </a:solidFill>
              </a:rPr>
              <a:t>light-gathering</a:t>
            </a:r>
            <a:r>
              <a:rPr lang="en-US"/>
              <a:t>” power.</a:t>
            </a:r>
          </a:p>
        </p:txBody>
      </p:sp>
      <p:sp>
        <p:nvSpPr>
          <p:cNvPr id="30728" name="Text Box 8"/>
          <p:cNvSpPr txBox="1">
            <a:spLocks noChangeArrowheads="1"/>
          </p:cNvSpPr>
          <p:nvPr/>
        </p:nvSpPr>
        <p:spPr bwMode="auto">
          <a:xfrm>
            <a:off x="457200" y="5334000"/>
            <a:ext cx="83820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solidFill>
                  <a:schemeClr val="accent2"/>
                </a:solidFill>
                <a:latin typeface="Copperplate Gothic Bold" pitchFamily="34" charset="0"/>
              </a:rPr>
              <a:t>A 4.5-inch (114mm) scope gathers 250% </a:t>
            </a:r>
            <a:r>
              <a:rPr lang="en-US" i="1">
                <a:solidFill>
                  <a:schemeClr val="accent2"/>
                </a:solidFill>
                <a:latin typeface="Copperplate Gothic Bold" pitchFamily="34" charset="0"/>
              </a:rPr>
              <a:t>MORE</a:t>
            </a:r>
            <a:r>
              <a:rPr lang="en-US">
                <a:solidFill>
                  <a:schemeClr val="accent2"/>
                </a:solidFill>
                <a:latin typeface="Copperplate Gothic Bold" pitchFamily="34" charset="0"/>
              </a:rPr>
              <a:t> light than a 2.4-inch (60mm) scope.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3000" fill="hold"/>
                                        <p:tgtEl>
                                          <p:spTgt spid="30724"/>
                                        </p:tgtEl>
                                      </p:cBhvr>
                                      <p:by x="150000" y="150000"/>
                                    </p:animScale>
                                  </p:childTnLst>
                                </p:cTn>
                              </p:par>
                            </p:childTnLst>
                          </p:cTn>
                        </p:par>
                        <p:par>
                          <p:cTn id="7" fill="hold">
                            <p:stCondLst>
                              <p:cond delay="4000"/>
                            </p:stCondLst>
                            <p:childTnLst>
                              <p:par>
                                <p:cTn id="8" presetID="2" presetClass="entr" presetSubtype="4" fill="hold" grpId="0" nodeType="afterEffect">
                                  <p:stCondLst>
                                    <p:cond delay="2000"/>
                                  </p:stCondLst>
                                  <p:childTnLst>
                                    <p:set>
                                      <p:cBhvr>
                                        <p:cTn id="9" dur="1" fill="hold">
                                          <p:stCondLst>
                                            <p:cond delay="0"/>
                                          </p:stCondLst>
                                        </p:cTn>
                                        <p:tgtEl>
                                          <p:spTgt spid="30725"/>
                                        </p:tgtEl>
                                        <p:attrNameLst>
                                          <p:attrName>style.visibility</p:attrName>
                                        </p:attrNameLst>
                                      </p:cBhvr>
                                      <p:to>
                                        <p:strVal val="visible"/>
                                      </p:to>
                                    </p:set>
                                    <p:anim calcmode="lin" valueType="num">
                                      <p:cBhvr additive="base">
                                        <p:cTn id="10" dur="1000" fill="hold"/>
                                        <p:tgtEl>
                                          <p:spTgt spid="30725"/>
                                        </p:tgtEl>
                                        <p:attrNameLst>
                                          <p:attrName>ppt_x</p:attrName>
                                        </p:attrNameLst>
                                      </p:cBhvr>
                                      <p:tavLst>
                                        <p:tav tm="0">
                                          <p:val>
                                            <p:strVal val="#ppt_x"/>
                                          </p:val>
                                        </p:tav>
                                        <p:tav tm="100000">
                                          <p:val>
                                            <p:strVal val="#ppt_x"/>
                                          </p:val>
                                        </p:tav>
                                      </p:tavLst>
                                    </p:anim>
                                    <p:anim calcmode="lin" valueType="num">
                                      <p:cBhvr additive="base">
                                        <p:cTn id="11" dur="1000" fill="hold"/>
                                        <p:tgtEl>
                                          <p:spTgt spid="30725"/>
                                        </p:tgtEl>
                                        <p:attrNameLst>
                                          <p:attrName>ppt_y</p:attrName>
                                        </p:attrNameLst>
                                      </p:cBhvr>
                                      <p:tavLst>
                                        <p:tav tm="0">
                                          <p:val>
                                            <p:strVal val="1+#ppt_h/2"/>
                                          </p:val>
                                        </p:tav>
                                        <p:tav tm="100000">
                                          <p:val>
                                            <p:strVal val="#ppt_y"/>
                                          </p:val>
                                        </p:tav>
                                      </p:tavLst>
                                    </p:anim>
                                  </p:childTnLst>
                                </p:cTn>
                              </p:par>
                            </p:childTnLst>
                          </p:cTn>
                        </p:par>
                        <p:par>
                          <p:cTn id="12" fill="hold">
                            <p:stCondLst>
                              <p:cond delay="7000"/>
                            </p:stCondLst>
                            <p:childTnLst>
                              <p:par>
                                <p:cTn id="13" presetID="2" presetClass="entr" presetSubtype="4" fill="hold" grpId="2" nodeType="afterEffect">
                                  <p:stCondLst>
                                    <p:cond delay="0"/>
                                  </p:stCondLst>
                                  <p:childTnLst>
                                    <p:set>
                                      <p:cBhvr>
                                        <p:cTn id="14" dur="1" fill="hold">
                                          <p:stCondLst>
                                            <p:cond delay="0"/>
                                          </p:stCondLst>
                                        </p:cTn>
                                        <p:tgtEl>
                                          <p:spTgt spid="30726"/>
                                        </p:tgtEl>
                                        <p:attrNameLst>
                                          <p:attrName>style.visibility</p:attrName>
                                        </p:attrNameLst>
                                      </p:cBhvr>
                                      <p:to>
                                        <p:strVal val="visible"/>
                                      </p:to>
                                    </p:set>
                                    <p:anim calcmode="lin" valueType="num">
                                      <p:cBhvr additive="base">
                                        <p:cTn id="15" dur="500" fill="hold"/>
                                        <p:tgtEl>
                                          <p:spTgt spid="30726"/>
                                        </p:tgtEl>
                                        <p:attrNameLst>
                                          <p:attrName>ppt_x</p:attrName>
                                        </p:attrNameLst>
                                      </p:cBhvr>
                                      <p:tavLst>
                                        <p:tav tm="0">
                                          <p:val>
                                            <p:strVal val="#ppt_x"/>
                                          </p:val>
                                        </p:tav>
                                        <p:tav tm="100000">
                                          <p:val>
                                            <p:strVal val="#ppt_x"/>
                                          </p:val>
                                        </p:tav>
                                      </p:tavLst>
                                    </p:anim>
                                    <p:anim calcmode="lin" valueType="num">
                                      <p:cBhvr additive="base">
                                        <p:cTn id="16" dur="500" fill="hold"/>
                                        <p:tgtEl>
                                          <p:spTgt spid="30726"/>
                                        </p:tgtEl>
                                        <p:attrNameLst>
                                          <p:attrName>ppt_y</p:attrName>
                                        </p:attrNameLst>
                                      </p:cBhvr>
                                      <p:tavLst>
                                        <p:tav tm="0">
                                          <p:val>
                                            <p:strVal val="1+#ppt_h/2"/>
                                          </p:val>
                                        </p:tav>
                                        <p:tav tm="100000">
                                          <p:val>
                                            <p:strVal val="#ppt_y"/>
                                          </p:val>
                                        </p:tav>
                                      </p:tavLst>
                                    </p:anim>
                                  </p:childTnLst>
                                </p:cTn>
                              </p:par>
                            </p:childTnLst>
                          </p:cTn>
                        </p:par>
                        <p:par>
                          <p:cTn id="17" fill="hold">
                            <p:stCondLst>
                              <p:cond delay="7500"/>
                            </p:stCondLst>
                            <p:childTnLst>
                              <p:par>
                                <p:cTn id="18" presetID="6" presetClass="emph" presetSubtype="0" fill="hold" grpId="1" nodeType="afterEffect">
                                  <p:stCondLst>
                                    <p:cond delay="0"/>
                                  </p:stCondLst>
                                  <p:childTnLst>
                                    <p:animScale>
                                      <p:cBhvr>
                                        <p:cTn id="19" dur="2000" fill="hold"/>
                                        <p:tgtEl>
                                          <p:spTgt spid="30726"/>
                                        </p:tgtEl>
                                      </p:cBhvr>
                                      <p:by x="150000" y="150000"/>
                                    </p:animScale>
                                  </p:childTnLst>
                                </p:cTn>
                              </p:par>
                            </p:childTnLst>
                          </p:cTn>
                        </p:par>
                        <p:par>
                          <p:cTn id="20" fill="hold">
                            <p:stCondLst>
                              <p:cond delay="9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072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10000"/>
                            </p:stCondLst>
                            <p:childTnLst>
                              <p:par>
                                <p:cTn id="24" presetID="22" presetClass="entr" presetSubtype="8" fill="hold" nodeType="afterEffect">
                                  <p:stCondLst>
                                    <p:cond delay="0"/>
                                  </p:stCondLst>
                                  <p:childTnLst>
                                    <p:set>
                                      <p:cBhvr>
                                        <p:cTn id="25" dur="1" fill="hold">
                                          <p:stCondLst>
                                            <p:cond delay="0"/>
                                          </p:stCondLst>
                                        </p:cTn>
                                        <p:tgtEl>
                                          <p:spTgt spid="30727">
                                            <p:txEl>
                                              <p:pRg st="0" end="0"/>
                                            </p:txEl>
                                          </p:spTgt>
                                        </p:tgtEl>
                                        <p:attrNameLst>
                                          <p:attrName>style.visibility</p:attrName>
                                        </p:attrNameLst>
                                      </p:cBhvr>
                                      <p:to>
                                        <p:strVal val="visible"/>
                                      </p:to>
                                    </p:set>
                                    <p:animEffect transition="in" filter="wipe(left)">
                                      <p:cBhvr>
                                        <p:cTn id="26" dur="500"/>
                                        <p:tgtEl>
                                          <p:spTgt spid="307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0728">
                                            <p:txEl>
                                              <p:pRg st="0" end="0"/>
                                            </p:txEl>
                                          </p:spTgt>
                                        </p:tgtEl>
                                        <p:attrNameLst>
                                          <p:attrName>style.visibility</p:attrName>
                                        </p:attrNameLst>
                                      </p:cBhvr>
                                      <p:to>
                                        <p:strVal val="visible"/>
                                      </p:to>
                                    </p:set>
                                    <p:anim calcmode="lin" valueType="num">
                                      <p:cBhvr>
                                        <p:cTn id="31"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0728">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0728">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0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6" grpId="1"/>
      <p:bldP spid="30726" grpId="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57347" name="Rectangle 3"/>
          <p:cNvSpPr>
            <a:spLocks noGrp="1" noChangeArrowheads="1"/>
          </p:cNvSpPr>
          <p:nvPr>
            <p:ph type="subTitle" idx="1"/>
          </p:nvPr>
        </p:nvSpPr>
        <p:spPr>
          <a:xfrm>
            <a:off x="0" y="1676400"/>
            <a:ext cx="9144000" cy="4800600"/>
          </a:xfrm>
        </p:spPr>
        <p:txBody>
          <a:bodyPr/>
          <a:lstStyle/>
          <a:p>
            <a:r>
              <a:rPr lang="en-US" sz="3600" b="1"/>
              <a:t>There are three basic types of telescopes.</a:t>
            </a:r>
            <a:r>
              <a:rPr lang="en-US" sz="3600"/>
              <a:t> </a:t>
            </a:r>
          </a:p>
          <a:p>
            <a:endParaRPr lang="en-US" sz="1400"/>
          </a:p>
          <a:p>
            <a:pPr algn="l"/>
            <a:r>
              <a:rPr lang="en-US" sz="3400" b="1" u="sng"/>
              <a:t>Refractors</a:t>
            </a:r>
            <a:r>
              <a:rPr lang="en-US" sz="3400" b="1"/>
              <a:t> </a:t>
            </a:r>
            <a:r>
              <a:rPr lang="en-US" sz="3400"/>
              <a:t>use lenses to focus light</a:t>
            </a:r>
            <a:br>
              <a:rPr lang="en-US" sz="3400"/>
            </a:br>
            <a:r>
              <a:rPr lang="en-US" sz="3400"/>
              <a:t>(when light passes through glass, it refracts). </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2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57347">
                                            <p:txEl>
                                              <p:pRg st="2" end="2"/>
                                            </p:txEl>
                                          </p:spTgt>
                                        </p:tgtEl>
                                        <p:attrNameLst>
                                          <p:attrName>style.visibility</p:attrName>
                                        </p:attrNameLst>
                                      </p:cBhvr>
                                      <p:to>
                                        <p:strVal val="visible"/>
                                      </p:to>
                                    </p:set>
                                    <p:anim calcmode="lin" valueType="num">
                                      <p:cBhvr additive="base">
                                        <p:cTn id="12" dur="2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58372" name="Picture 4"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
        <p:nvSpPr>
          <p:cNvPr id="58370" name="Rectangle 2"/>
          <p:cNvSpPr>
            <a:spLocks noGrp="1" noChangeArrowheads="1"/>
          </p:cNvSpPr>
          <p:nvPr>
            <p:ph type="title"/>
          </p:nvPr>
        </p:nvSpPr>
        <p:spPr>
          <a:xfrm>
            <a:off x="3330575" y="466725"/>
            <a:ext cx="2482850" cy="762000"/>
          </a:xfrm>
          <a:noFill/>
        </p:spPr>
        <p:txBody>
          <a:bodyPr wrap="none">
            <a:spAutoFit/>
          </a:bodyPr>
          <a:lstStyle/>
          <a:p>
            <a:r>
              <a:rPr lang="en-US"/>
              <a:t>Refractor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583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123907" name="Rectangle 3"/>
          <p:cNvSpPr>
            <a:spLocks noGrp="1" noChangeArrowheads="1"/>
          </p:cNvSpPr>
          <p:nvPr>
            <p:ph type="subTitle" idx="1"/>
          </p:nvPr>
        </p:nvSpPr>
        <p:spPr>
          <a:xfrm>
            <a:off x="0" y="1676400"/>
            <a:ext cx="9144000" cy="3276600"/>
          </a:xfrm>
        </p:spPr>
        <p:txBody>
          <a:bodyPr/>
          <a:lstStyle/>
          <a:p>
            <a:r>
              <a:rPr lang="en-US" sz="3600" b="1"/>
              <a:t>There are three basic types of telescopes.</a:t>
            </a:r>
            <a:r>
              <a:rPr lang="en-US" sz="3600"/>
              <a:t> </a:t>
            </a:r>
          </a:p>
          <a:p>
            <a:endParaRPr lang="en-US" sz="1400"/>
          </a:p>
          <a:p>
            <a:pPr algn="l"/>
            <a:r>
              <a:rPr lang="en-US" sz="3400" b="1" u="sng"/>
              <a:t>Refractors</a:t>
            </a:r>
            <a:r>
              <a:rPr lang="en-US" sz="3400" b="1"/>
              <a:t> </a:t>
            </a:r>
            <a:r>
              <a:rPr lang="en-US" sz="3400"/>
              <a:t>use lenses to focus light</a:t>
            </a:r>
            <a:br>
              <a:rPr lang="en-US" sz="3400"/>
            </a:br>
            <a:r>
              <a:rPr lang="en-US" sz="3400"/>
              <a:t>(when light passes through glass, it refracts). </a:t>
            </a:r>
          </a:p>
          <a:p>
            <a:pPr algn="l"/>
            <a:endParaRPr lang="en-US" sz="3400"/>
          </a:p>
          <a:p>
            <a:pPr algn="l"/>
            <a:endParaRPr lang="en-US" sz="3400" b="1" u="sng"/>
          </a:p>
        </p:txBody>
      </p:sp>
      <p:sp>
        <p:nvSpPr>
          <p:cNvPr id="123908" name="Rectangle 4"/>
          <p:cNvSpPr>
            <a:spLocks noChangeArrowheads="1"/>
          </p:cNvSpPr>
          <p:nvPr/>
        </p:nvSpPr>
        <p:spPr bwMode="auto">
          <a:xfrm>
            <a:off x="0" y="4876800"/>
            <a:ext cx="8153400" cy="1371600"/>
          </a:xfrm>
          <a:prstGeom prst="rect">
            <a:avLst/>
          </a:prstGeom>
          <a:noFill/>
          <a:ln w="12700">
            <a:noFill/>
            <a:miter lim="800000"/>
            <a:headEnd type="none" w="sm" len="sm"/>
            <a:tailEnd type="none" w="sm" len="sm"/>
          </a:ln>
          <a:effectLst/>
        </p:spPr>
        <p:txBody>
          <a:bodyPr wrap="none" anchor="ctr"/>
          <a:lstStyle/>
          <a:p>
            <a:pPr algn="ctr"/>
            <a:r>
              <a:rPr lang="en-US" b="1" u="sng">
                <a:effectLst>
                  <a:outerShdw blurRad="38100" dist="38100" dir="2700000" algn="tl">
                    <a:srgbClr val="000000"/>
                  </a:outerShdw>
                </a:effectLst>
              </a:rPr>
              <a:t>Reflectors</a:t>
            </a:r>
            <a:r>
              <a:rPr lang="en-US">
                <a:effectLst>
                  <a:outerShdw blurRad="38100" dist="38100" dir="2700000" algn="tl">
                    <a:srgbClr val="000000"/>
                  </a:outerShdw>
                </a:effectLst>
              </a:rPr>
              <a:t> use mirrors to focus light</a:t>
            </a:r>
            <a:br>
              <a:rPr lang="en-US">
                <a:effectLst>
                  <a:outerShdw blurRad="38100" dist="38100" dir="2700000" algn="tl">
                    <a:srgbClr val="000000"/>
                  </a:outerShdw>
                </a:effectLst>
              </a:rPr>
            </a:br>
            <a:r>
              <a:rPr lang="en-US">
                <a:effectLst>
                  <a:outerShdw blurRad="38100" dist="38100" dir="2700000" algn="tl">
                    <a:srgbClr val="000000"/>
                  </a:outerShdw>
                </a:effectLst>
              </a:rPr>
              <a:t>(light reflects off of mirrors).</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3908"/>
                                        </p:tgtEl>
                                        <p:attrNameLst>
                                          <p:attrName>style.visibility</p:attrName>
                                        </p:attrNameLst>
                                      </p:cBhvr>
                                      <p:to>
                                        <p:strVal val="visible"/>
                                      </p:to>
                                    </p:set>
                                    <p:anim calcmode="lin" valueType="num">
                                      <p:cBhvr additive="base">
                                        <p:cTn id="7" dur="1000" fill="hold"/>
                                        <p:tgtEl>
                                          <p:spTgt spid="123908"/>
                                        </p:tgtEl>
                                        <p:attrNameLst>
                                          <p:attrName>ppt_x</p:attrName>
                                        </p:attrNameLst>
                                      </p:cBhvr>
                                      <p:tavLst>
                                        <p:tav tm="0">
                                          <p:val>
                                            <p:strVal val="#ppt_x"/>
                                          </p:val>
                                        </p:tav>
                                        <p:tav tm="100000">
                                          <p:val>
                                            <p:strVal val="#ppt_x"/>
                                          </p:val>
                                        </p:tav>
                                      </p:tavLst>
                                    </p:anim>
                                    <p:anim calcmode="lin" valueType="num">
                                      <p:cBhvr additive="base">
                                        <p:cTn id="8" dur="1000" fill="hold"/>
                                        <p:tgtEl>
                                          <p:spTgt spid="1239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59397" name="Picture 5" descr="Starstructure 20-in Dob"/>
          <p:cNvPicPr>
            <a:picLocks noChangeAspect="1" noChangeArrowheads="1"/>
          </p:cNvPicPr>
          <p:nvPr/>
        </p:nvPicPr>
        <p:blipFill>
          <a:blip r:embed="rId3"/>
          <a:srcRect/>
          <a:stretch>
            <a:fillRect/>
          </a:stretch>
        </p:blipFill>
        <p:spPr bwMode="auto">
          <a:xfrm>
            <a:off x="2971800" y="2540000"/>
            <a:ext cx="3408363" cy="4318000"/>
          </a:xfrm>
          <a:prstGeom prst="rect">
            <a:avLst/>
          </a:prstGeom>
          <a:noFill/>
        </p:spPr>
      </p:pic>
      <p:pic>
        <p:nvPicPr>
          <p:cNvPr id="59396"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p:spPr>
      </p:pic>
      <p:sp>
        <p:nvSpPr>
          <p:cNvPr id="59394" name="Rectangle 2"/>
          <p:cNvSpPr>
            <a:spLocks noGrp="1" noChangeArrowheads="1"/>
          </p:cNvSpPr>
          <p:nvPr>
            <p:ph type="title"/>
          </p:nvPr>
        </p:nvSpPr>
        <p:spPr>
          <a:xfrm>
            <a:off x="3360738" y="466725"/>
            <a:ext cx="2420937" cy="762000"/>
          </a:xfrm>
          <a:noFill/>
        </p:spPr>
        <p:txBody>
          <a:bodyPr wrap="none">
            <a:spAutoFit/>
          </a:bodyPr>
          <a:lstStyle/>
          <a:p>
            <a:r>
              <a:rPr lang="en-US"/>
              <a:t>Reflector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939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124931"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sz="1200"/>
          </a:p>
          <a:p>
            <a:pPr algn="l"/>
            <a:r>
              <a:rPr lang="en-US" sz="3000" b="1" u="sng"/>
              <a:t>Refractors</a:t>
            </a:r>
            <a:r>
              <a:rPr lang="en-US" sz="3000" b="1"/>
              <a:t> </a:t>
            </a:r>
            <a:r>
              <a:rPr lang="en-US" sz="3000"/>
              <a:t>use lenses to focus light</a:t>
            </a:r>
            <a:br>
              <a:rPr lang="en-US" sz="3000"/>
            </a:br>
            <a:r>
              <a:rPr lang="en-US" sz="3000"/>
              <a:t>(when light passes through glass, it refracts). </a:t>
            </a:r>
          </a:p>
          <a:p>
            <a:pPr algn="l"/>
            <a:r>
              <a:rPr lang="en-US" sz="3000" b="1" u="sng"/>
              <a:t>Reflectors</a:t>
            </a:r>
            <a:r>
              <a:rPr lang="en-US" sz="3000"/>
              <a:t> use mirrors to focus light</a:t>
            </a:r>
            <a:br>
              <a:rPr lang="en-US" sz="3000"/>
            </a:br>
            <a:r>
              <a:rPr lang="en-US" sz="3000"/>
              <a:t>(light reflects off of mirrors). </a:t>
            </a:r>
          </a:p>
          <a:p>
            <a:pPr algn="l"/>
            <a:r>
              <a:rPr lang="en-US" sz="3000" b="1" u="sng"/>
              <a:t>Catadioptric</a:t>
            </a:r>
            <a:r>
              <a:rPr lang="en-US" sz="3000"/>
              <a:t> (combination) telescopes use some combination of lenses as well as mirrors (to fold the light path).</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124931">
                                            <p:txEl>
                                              <p:pRg st="4" end="4"/>
                                            </p:txEl>
                                          </p:spTgt>
                                        </p:tgtEl>
                                        <p:attrNameLst>
                                          <p:attrName>style.visibility</p:attrName>
                                        </p:attrNameLst>
                                      </p:cBhvr>
                                      <p:to>
                                        <p:strVal val="visible"/>
                                      </p:to>
                                    </p:set>
                                    <p:anim calcmode="lin" valueType="num">
                                      <p:cBhvr additive="base">
                                        <p:cTn id="7" dur="2000" fill="hold"/>
                                        <p:tgtEl>
                                          <p:spTgt spid="124931">
                                            <p:txEl>
                                              <p:pRg st="4" end="4"/>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2493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Orion StarMax 127 Mak-Cass"/>
          <p:cNvPicPr>
            <a:picLocks noChangeAspect="1" noChangeArrowheads="1"/>
          </p:cNvPicPr>
          <p:nvPr/>
        </p:nvPicPr>
        <p:blipFill>
          <a:blip r:embed="rId2"/>
          <a:srcRect/>
          <a:stretch>
            <a:fillRect/>
          </a:stretch>
        </p:blipFill>
        <p:spPr bwMode="auto">
          <a:xfrm>
            <a:off x="685800" y="1905000"/>
            <a:ext cx="3771900" cy="3771900"/>
          </a:xfrm>
          <a:prstGeom prst="rect">
            <a:avLst/>
          </a:prstGeom>
          <a:noFill/>
        </p:spPr>
      </p:pic>
      <p:pic>
        <p:nvPicPr>
          <p:cNvPr id="60419" name="Picture 3" descr="10LX200"/>
          <p:cNvPicPr>
            <a:picLocks noChangeAspect="1" noChangeArrowheads="1"/>
          </p:cNvPicPr>
          <p:nvPr>
            <p:ph idx="1"/>
          </p:nvPr>
        </p:nvPicPr>
        <p:blipFill>
          <a:blip r:embed="rId3"/>
          <a:srcRect/>
          <a:stretch>
            <a:fillRect/>
          </a:stretch>
        </p:blipFill>
        <p:spPr>
          <a:xfrm>
            <a:off x="4572000" y="1219200"/>
            <a:ext cx="3028950" cy="5410200"/>
          </a:xfrm>
          <a:noFill/>
          <a:ln/>
        </p:spPr>
      </p:pic>
      <p:sp>
        <p:nvSpPr>
          <p:cNvPr id="60418" name="Rectangle 2"/>
          <p:cNvSpPr>
            <a:spLocks noGrp="1" noChangeArrowheads="1"/>
          </p:cNvSpPr>
          <p:nvPr>
            <p:ph type="title"/>
          </p:nvPr>
        </p:nvSpPr>
        <p:spPr>
          <a:xfrm>
            <a:off x="2987675" y="466725"/>
            <a:ext cx="3167063" cy="762000"/>
          </a:xfrm>
          <a:noFill/>
        </p:spPr>
        <p:txBody>
          <a:bodyPr wrap="none">
            <a:spAutoFit/>
          </a:bodyPr>
          <a:lstStyle/>
          <a:p>
            <a:r>
              <a:rPr lang="en-US"/>
              <a:t>Catadioptric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604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noFill/>
          <a:ln/>
        </p:spPr>
        <p:txBody>
          <a:bodyPr lIns="92075" tIns="46038" rIns="92075" bIns="46038" anchorCtr="0"/>
          <a:lstStyle/>
          <a:p>
            <a:r>
              <a:rPr lang="en-US"/>
              <a:t>What can I see in a dark sky?</a:t>
            </a:r>
          </a:p>
        </p:txBody>
      </p:sp>
      <p:sp>
        <p:nvSpPr>
          <p:cNvPr id="119811" name="Rectangle 3"/>
          <p:cNvSpPr>
            <a:spLocks noGrp="1" noChangeArrowheads="1"/>
          </p:cNvSpPr>
          <p:nvPr>
            <p:ph type="body" idx="1"/>
          </p:nvPr>
        </p:nvSpPr>
        <p:spPr>
          <a:xfrm>
            <a:off x="457200" y="1600200"/>
            <a:ext cx="8229600" cy="4084638"/>
          </a:xfrm>
          <a:noFill/>
          <a:ln/>
        </p:spPr>
        <p:txBody>
          <a:bodyPr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19811">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sz="quarter"/>
          </p:nvPr>
        </p:nvSpPr>
        <p:spPr/>
        <p:txBody>
          <a:bodyPr/>
          <a:lstStyle/>
          <a:p>
            <a:r>
              <a:rPr lang="en-US"/>
              <a:t>Planets</a:t>
            </a:r>
          </a:p>
        </p:txBody>
      </p:sp>
      <p:pic>
        <p:nvPicPr>
          <p:cNvPr id="32777" name="Picture 9" descr="Cassini soi_earth-20040628"/>
          <p:cNvPicPr>
            <a:picLocks noChangeAspect="1" noChangeArrowheads="1"/>
          </p:cNvPicPr>
          <p:nvPr>
            <p:ph sz="quarter" idx="2"/>
          </p:nvPr>
        </p:nvPicPr>
        <p:blipFill>
          <a:blip r:embed="rId2"/>
          <a:srcRect/>
          <a:stretch>
            <a:fillRect/>
          </a:stretch>
        </p:blipFill>
        <p:spPr>
          <a:xfrm>
            <a:off x="4800600" y="1600200"/>
            <a:ext cx="3430588" cy="2189163"/>
          </a:xfrm>
          <a:noFill/>
          <a:ln/>
        </p:spPr>
      </p:pic>
      <p:sp>
        <p:nvSpPr>
          <p:cNvPr id="32778" name="Text Box 10"/>
          <p:cNvSpPr txBox="1">
            <a:spLocks noChangeArrowheads="1"/>
          </p:cNvSpPr>
          <p:nvPr/>
        </p:nvSpPr>
        <p:spPr bwMode="auto">
          <a:xfrm>
            <a:off x="5257800" y="1676400"/>
            <a:ext cx="1212850" cy="457200"/>
          </a:xfrm>
          <a:prstGeom prst="rect">
            <a:avLst/>
          </a:prstGeom>
          <a:noFill/>
          <a:ln w="12700">
            <a:noFill/>
            <a:miter lim="800000"/>
            <a:headEnd type="none" w="sm" len="sm"/>
            <a:tailEnd type="none" w="sm" len="sm"/>
          </a:ln>
          <a:effectLst/>
        </p:spPr>
        <p:txBody>
          <a:bodyPr wrap="none">
            <a:spAutoFit/>
          </a:bodyPr>
          <a:lstStyle/>
          <a:p>
            <a:r>
              <a:rPr lang="en-US" sz="2400" i="1"/>
              <a:t>Saturn</a:t>
            </a:r>
          </a:p>
        </p:txBody>
      </p:sp>
      <p:pic>
        <p:nvPicPr>
          <p:cNvPr id="32779" name="Picture 11" descr="Mars 20030824 0604 Houston TX Ed Grafton C14 CCD"/>
          <p:cNvPicPr>
            <a:picLocks noChangeAspect="1" noChangeArrowheads="1"/>
          </p:cNvPicPr>
          <p:nvPr>
            <p:ph sz="quarter" idx="3"/>
          </p:nvPr>
        </p:nvPicPr>
        <p:blipFill>
          <a:blip r:embed="rId3"/>
          <a:srcRect/>
          <a:stretch>
            <a:fillRect/>
          </a:stretch>
        </p:blipFill>
        <p:spPr>
          <a:xfrm>
            <a:off x="571500" y="4064000"/>
            <a:ext cx="3810000" cy="1943100"/>
          </a:xfrm>
          <a:noFill/>
          <a:ln/>
        </p:spPr>
      </p:pic>
      <p:sp>
        <p:nvSpPr>
          <p:cNvPr id="32780" name="Text Box 12"/>
          <p:cNvSpPr txBox="1">
            <a:spLocks noChangeArrowheads="1"/>
          </p:cNvSpPr>
          <p:nvPr/>
        </p:nvSpPr>
        <p:spPr bwMode="auto">
          <a:xfrm>
            <a:off x="1600200" y="4267200"/>
            <a:ext cx="106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Mars</a:t>
            </a:r>
          </a:p>
        </p:txBody>
      </p:sp>
      <p:pic>
        <p:nvPicPr>
          <p:cNvPr id="32781" name="Picture 13" descr="Saturn WSP03 C-11"/>
          <p:cNvPicPr>
            <a:picLocks noChangeAspect="1" noChangeArrowheads="1"/>
          </p:cNvPicPr>
          <p:nvPr/>
        </p:nvPicPr>
        <p:blipFill>
          <a:blip r:embed="rId4"/>
          <a:srcRect/>
          <a:stretch>
            <a:fillRect/>
          </a:stretch>
        </p:blipFill>
        <p:spPr bwMode="auto">
          <a:xfrm>
            <a:off x="4800600" y="2057400"/>
            <a:ext cx="3429000" cy="2274888"/>
          </a:xfrm>
          <a:prstGeom prst="rect">
            <a:avLst/>
          </a:prstGeom>
          <a:noFill/>
        </p:spPr>
      </p:pic>
      <p:pic>
        <p:nvPicPr>
          <p:cNvPr id="32782" name="Picture 14" descr="venus20040502 by K Muenzler"/>
          <p:cNvPicPr>
            <a:picLocks noChangeAspect="1" noChangeArrowheads="1"/>
          </p:cNvPicPr>
          <p:nvPr>
            <p:ph sz="quarter" idx="4"/>
          </p:nvPr>
        </p:nvPicPr>
        <p:blipFill>
          <a:blip r:embed="rId5"/>
          <a:srcRect/>
          <a:stretch>
            <a:fillRect/>
          </a:stretch>
        </p:blipFill>
        <p:spPr>
          <a:xfrm>
            <a:off x="5715000" y="4162425"/>
            <a:ext cx="2144713" cy="1968500"/>
          </a:xfrm>
          <a:noFill/>
          <a:ln/>
        </p:spPr>
      </p:pic>
      <p:sp>
        <p:nvSpPr>
          <p:cNvPr id="32783" name="Text Box 15"/>
          <p:cNvSpPr txBox="1">
            <a:spLocks noChangeArrowheads="1"/>
          </p:cNvSpPr>
          <p:nvPr/>
        </p:nvSpPr>
        <p:spPr bwMode="auto">
          <a:xfrm>
            <a:off x="5334000" y="4267200"/>
            <a:ext cx="12192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Venus</a:t>
            </a:r>
          </a:p>
        </p:txBody>
      </p:sp>
      <p:pic>
        <p:nvPicPr>
          <p:cNvPr id="32785" name="Picture 17" descr="Jupiter-06082004-0124UT by C Bell inverted"/>
          <p:cNvPicPr>
            <a:picLocks noGrp="1" noChangeAspect="1" noChangeArrowheads="1"/>
          </p:cNvPicPr>
          <p:nvPr>
            <p:ph sz="quarter" idx="1"/>
          </p:nvPr>
        </p:nvPicPr>
        <p:blipFill>
          <a:blip r:embed="rId6"/>
          <a:srcRect/>
          <a:stretch>
            <a:fillRect/>
          </a:stretch>
        </p:blipFill>
        <p:spPr>
          <a:xfrm>
            <a:off x="685800" y="1600200"/>
            <a:ext cx="3000375" cy="2713038"/>
          </a:xfrm>
        </p:spPr>
      </p:pic>
      <p:sp>
        <p:nvSpPr>
          <p:cNvPr id="32786" name="Text Box 18"/>
          <p:cNvSpPr txBox="1">
            <a:spLocks noChangeArrowheads="1"/>
          </p:cNvSpPr>
          <p:nvPr/>
        </p:nvSpPr>
        <p:spPr bwMode="auto">
          <a:xfrm>
            <a:off x="762000" y="1828800"/>
            <a:ext cx="2286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Jupiter</a:t>
            </a:r>
          </a:p>
        </p:txBody>
      </p:sp>
      <p:sp>
        <p:nvSpPr>
          <p:cNvPr id="32788" name="Text Box 20"/>
          <p:cNvSpPr txBox="1">
            <a:spLocks noChangeArrowheads="1"/>
          </p:cNvSpPr>
          <p:nvPr/>
        </p:nvSpPr>
        <p:spPr bwMode="auto">
          <a:xfrm>
            <a:off x="381000" y="6491288"/>
            <a:ext cx="85344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All these photos were taken through amateur astronomers’ telescopes.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3221038" y="493713"/>
            <a:ext cx="2701925" cy="762000"/>
          </a:xfrm>
          <a:noFill/>
        </p:spPr>
        <p:txBody>
          <a:bodyPr wrap="none">
            <a:spAutoFit/>
          </a:bodyPr>
          <a:lstStyle/>
          <a:p>
            <a:r>
              <a:rPr lang="en-US"/>
              <a:t>The Moon</a:t>
            </a:r>
          </a:p>
        </p:txBody>
      </p:sp>
      <p:sp>
        <p:nvSpPr>
          <p:cNvPr id="34823" name="Rectangle 7"/>
          <p:cNvSpPr>
            <a:spLocks noGrp="1" noChangeArrowheads="1"/>
          </p:cNvSpPr>
          <p:nvPr>
            <p:ph sz="quarter" idx="1"/>
          </p:nvPr>
        </p:nvSpPr>
        <p:spPr>
          <a:xfrm>
            <a:off x="457200" y="1627188"/>
            <a:ext cx="4038600" cy="2189162"/>
          </a:xfrm>
        </p:spPr>
        <p:txBody>
          <a:bodyPr/>
          <a:lstStyle/>
          <a:p>
            <a:r>
              <a:rPr lang="en-US" sz="2400"/>
              <a:t>Phases</a:t>
            </a:r>
          </a:p>
        </p:txBody>
      </p:sp>
      <p:sp>
        <p:nvSpPr>
          <p:cNvPr id="34825" name="Rectangle 9"/>
          <p:cNvSpPr>
            <a:spLocks noGrp="1" noChangeArrowheads="1"/>
          </p:cNvSpPr>
          <p:nvPr>
            <p:ph sz="quarter" idx="3"/>
          </p:nvPr>
        </p:nvSpPr>
        <p:spPr>
          <a:xfrm>
            <a:off x="457200" y="3968750"/>
            <a:ext cx="4038600" cy="2189163"/>
          </a:xfrm>
        </p:spPr>
        <p:txBody>
          <a:bodyPr/>
          <a:lstStyle/>
          <a:p>
            <a:r>
              <a:rPr lang="en-US" sz="2400"/>
              <a:t>Craters</a:t>
            </a:r>
          </a:p>
        </p:txBody>
      </p:sp>
      <p:sp>
        <p:nvSpPr>
          <p:cNvPr id="34826" name="Rectangle 10"/>
          <p:cNvSpPr>
            <a:spLocks noGrp="1" noChangeArrowheads="1"/>
          </p:cNvSpPr>
          <p:nvPr>
            <p:ph sz="quarter" idx="4"/>
          </p:nvPr>
        </p:nvSpPr>
        <p:spPr>
          <a:xfrm>
            <a:off x="4648200" y="3968750"/>
            <a:ext cx="4038600" cy="2189163"/>
          </a:xfrm>
        </p:spPr>
        <p:txBody>
          <a:bodyPr/>
          <a:lstStyle/>
          <a:p>
            <a:r>
              <a:rPr lang="en-US" sz="2400"/>
              <a:t>Mountains</a:t>
            </a:r>
          </a:p>
        </p:txBody>
      </p:sp>
      <p:pic>
        <p:nvPicPr>
          <p:cNvPr id="34829" name="Picture 13" descr="ECLIPSE_11082003A_SHAMILTON"/>
          <p:cNvPicPr>
            <a:picLocks noGrp="1" noChangeAspect="1" noChangeArrowheads="1"/>
          </p:cNvPicPr>
          <p:nvPr>
            <p:ph sz="quarter" idx="2"/>
          </p:nvPr>
        </p:nvPicPr>
        <p:blipFill>
          <a:blip r:embed="rId2"/>
          <a:srcRect/>
          <a:stretch>
            <a:fillRect/>
          </a:stretch>
        </p:blipFill>
        <p:spPr>
          <a:xfrm>
            <a:off x="5703888" y="1627188"/>
            <a:ext cx="1925637" cy="2189162"/>
          </a:xfrm>
        </p:spPr>
      </p:pic>
      <p:sp>
        <p:nvSpPr>
          <p:cNvPr id="34830" name="Text Box 14"/>
          <p:cNvSpPr txBox="1">
            <a:spLocks noChangeArrowheads="1"/>
          </p:cNvSpPr>
          <p:nvPr/>
        </p:nvSpPr>
        <p:spPr bwMode="auto">
          <a:xfrm>
            <a:off x="4648200" y="1703388"/>
            <a:ext cx="1295400" cy="822325"/>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Lunar Eclipse</a:t>
            </a:r>
          </a:p>
        </p:txBody>
      </p:sp>
      <p:pic>
        <p:nvPicPr>
          <p:cNvPr id="34831" name="Picture 15" descr="LUNAREC7a (lightnened)"/>
          <p:cNvPicPr>
            <a:picLocks noChangeAspect="1" noChangeArrowheads="1"/>
          </p:cNvPicPr>
          <p:nvPr/>
        </p:nvPicPr>
        <p:blipFill>
          <a:blip r:embed="rId3" cstate="print"/>
          <a:srcRect/>
          <a:stretch>
            <a:fillRect/>
          </a:stretch>
        </p:blipFill>
        <p:spPr bwMode="auto">
          <a:xfrm>
            <a:off x="1828800" y="2008188"/>
            <a:ext cx="2246313" cy="1498600"/>
          </a:xfrm>
          <a:prstGeom prst="rect">
            <a:avLst/>
          </a:prstGeom>
          <a:noFill/>
        </p:spPr>
      </p:pic>
      <p:pic>
        <p:nvPicPr>
          <p:cNvPr id="34832" name="Picture 16" descr="LUNAREC3"/>
          <p:cNvPicPr>
            <a:picLocks noChangeAspect="1" noChangeArrowheads="1"/>
          </p:cNvPicPr>
          <p:nvPr/>
        </p:nvPicPr>
        <p:blipFill>
          <a:blip r:embed="rId4" cstate="print"/>
          <a:srcRect/>
          <a:stretch>
            <a:fillRect/>
          </a:stretch>
        </p:blipFill>
        <p:spPr bwMode="auto">
          <a:xfrm>
            <a:off x="533400" y="2008188"/>
            <a:ext cx="2209800" cy="1473200"/>
          </a:xfrm>
          <a:prstGeom prst="rect">
            <a:avLst/>
          </a:prstGeom>
          <a:noFill/>
        </p:spPr>
      </p:pic>
      <p:pic>
        <p:nvPicPr>
          <p:cNvPr id="34833" name="Picture 17" descr="Moon-Gassendi-2003-09-08 D Waid"/>
          <p:cNvPicPr>
            <a:picLocks noChangeAspect="1" noChangeArrowheads="1"/>
          </p:cNvPicPr>
          <p:nvPr/>
        </p:nvPicPr>
        <p:blipFill>
          <a:blip r:embed="rId5"/>
          <a:srcRect/>
          <a:stretch>
            <a:fillRect/>
          </a:stretch>
        </p:blipFill>
        <p:spPr bwMode="auto">
          <a:xfrm>
            <a:off x="685800" y="4370388"/>
            <a:ext cx="3251200" cy="2314575"/>
          </a:xfrm>
          <a:prstGeom prst="rect">
            <a:avLst/>
          </a:prstGeom>
          <a:noFill/>
        </p:spPr>
      </p:pic>
      <p:pic>
        <p:nvPicPr>
          <p:cNvPr id="34835" name="Picture 19" descr="Moon-Archimedes-2004-05-28-715 &amp; mtns D Waid"/>
          <p:cNvPicPr>
            <a:picLocks noChangeAspect="1" noChangeArrowheads="1"/>
          </p:cNvPicPr>
          <p:nvPr/>
        </p:nvPicPr>
        <p:blipFill>
          <a:blip r:embed="rId6"/>
          <a:srcRect/>
          <a:stretch>
            <a:fillRect/>
          </a:stretch>
        </p:blipFill>
        <p:spPr bwMode="auto">
          <a:xfrm>
            <a:off x="5181600" y="4370388"/>
            <a:ext cx="3124200" cy="2328862"/>
          </a:xfrm>
          <a:prstGeom prst="rect">
            <a:avLst/>
          </a:prstGeom>
          <a:noFill/>
        </p:spPr>
      </p:pic>
      <p:sp>
        <p:nvSpPr>
          <p:cNvPr id="34836" name="Text Box 20"/>
          <p:cNvSpPr txBox="1">
            <a:spLocks noChangeArrowheads="1"/>
          </p:cNvSpPr>
          <p:nvPr/>
        </p:nvSpPr>
        <p:spPr bwMode="auto">
          <a:xfrm rot="16200000">
            <a:off x="-2078037" y="4087813"/>
            <a:ext cx="4800600" cy="336550"/>
          </a:xfrm>
          <a:prstGeom prst="rect">
            <a:avLst/>
          </a:prstGeom>
          <a:noFill/>
          <a:ln w="12700">
            <a:noFill/>
            <a:miter lim="800000"/>
            <a:headEnd type="none" w="sm" len="sm"/>
            <a:tailEnd type="none" w="sm" len="sm"/>
          </a:ln>
          <a:effectLst/>
        </p:spPr>
        <p:txBody>
          <a:bodyPr>
            <a:spAutoFit/>
          </a:bodyPr>
          <a:lstStyle/>
          <a:p>
            <a:pPr>
              <a:spcBef>
                <a:spcPct val="50000"/>
              </a:spcBef>
            </a:pPr>
            <a:r>
              <a:rPr lang="en-US" sz="1600"/>
              <a:t>Photos by Dan Rodgers and Steve Hamilton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5" descr="moon_300Ds_shamilton"/>
          <p:cNvPicPr>
            <a:picLocks noGrp="1" noChangeAspect="1" noChangeArrowheads="1"/>
          </p:cNvPicPr>
          <p:nvPr>
            <p:ph/>
          </p:nvPr>
        </p:nvPicPr>
        <p:blipFill>
          <a:blip r:embed="rId2"/>
          <a:srcRect/>
          <a:stretch>
            <a:fillRect/>
          </a:stretch>
        </p:blipFill>
        <p:spPr>
          <a:xfrm>
            <a:off x="2133600" y="228600"/>
            <a:ext cx="6705600" cy="6492875"/>
          </a:xfrm>
        </p:spPr>
      </p:pic>
      <p:sp>
        <p:nvSpPr>
          <p:cNvPr id="37894" name="Text Box 6"/>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a:effectLst/>
        </p:spPr>
        <p:txBody>
          <a:bodyPr>
            <a:spAutoFit/>
          </a:bodyPr>
          <a:lstStyle/>
          <a:p>
            <a:pPr>
              <a:spcBef>
                <a:spcPct val="50000"/>
              </a:spcBef>
            </a:pPr>
            <a:endParaRPr lang="en-US" sz="4800" i="1">
              <a:latin typeface="Book Antiqua" pitchFamily="18" charset="0"/>
            </a:endParaRPr>
          </a:p>
        </p:txBody>
      </p:sp>
      <p:sp>
        <p:nvSpPr>
          <p:cNvPr id="37895" name="Text Box 7"/>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pPr>
            <a:r>
              <a:rPr lang="en-US" sz="4800">
                <a:solidFill>
                  <a:schemeClr val="tx2"/>
                </a:solidFill>
                <a:effectLst>
                  <a:outerShdw blurRad="38100" dist="38100" dir="2700000" algn="tl">
                    <a:srgbClr val="000000"/>
                  </a:outerShdw>
                </a:effectLst>
              </a:rPr>
              <a:t>The Moon – The Whole Thing!</a:t>
            </a:r>
          </a:p>
        </p:txBody>
      </p:sp>
      <p:sp>
        <p:nvSpPr>
          <p:cNvPr id="37896" name="Text Box 8"/>
          <p:cNvSpPr txBox="1">
            <a:spLocks noChangeArrowheads="1"/>
          </p:cNvSpPr>
          <p:nvPr/>
        </p:nvSpPr>
        <p:spPr bwMode="auto">
          <a:xfrm>
            <a:off x="2209800" y="6248400"/>
            <a:ext cx="66294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Steven P. Hamilton</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sz="quarter"/>
          </p:nvPr>
        </p:nvSpPr>
        <p:spPr>
          <a:xfrm>
            <a:off x="2863850" y="466725"/>
            <a:ext cx="3414713" cy="762000"/>
          </a:xfrm>
          <a:noFill/>
        </p:spPr>
        <p:txBody>
          <a:bodyPr wrap="none">
            <a:spAutoFit/>
          </a:bodyPr>
          <a:lstStyle/>
          <a:p>
            <a:r>
              <a:rPr lang="en-US"/>
              <a:t>Star Clusters</a:t>
            </a:r>
          </a:p>
        </p:txBody>
      </p:sp>
      <p:pic>
        <p:nvPicPr>
          <p:cNvPr id="39943" name="Picture 7" descr="m080-2004-06-14-715 D Waid"/>
          <p:cNvPicPr>
            <a:picLocks noChangeAspect="1" noChangeArrowheads="1"/>
          </p:cNvPicPr>
          <p:nvPr>
            <p:ph sz="quarter" idx="4"/>
          </p:nvPr>
        </p:nvPicPr>
        <p:blipFill>
          <a:blip r:embed="rId2"/>
          <a:srcRect/>
          <a:stretch>
            <a:fillRect/>
          </a:stretch>
        </p:blipFill>
        <p:spPr>
          <a:xfrm>
            <a:off x="914400" y="1600200"/>
            <a:ext cx="3886200" cy="2560638"/>
          </a:xfrm>
          <a:noFill/>
          <a:ln/>
        </p:spPr>
      </p:pic>
      <p:sp>
        <p:nvSpPr>
          <p:cNvPr id="39940" name="Rectangle 4"/>
          <p:cNvSpPr>
            <a:spLocks noGrp="1" noChangeArrowheads="1"/>
          </p:cNvSpPr>
          <p:nvPr>
            <p:ph sz="quarter" idx="1"/>
          </p:nvPr>
        </p:nvSpPr>
        <p:spPr>
          <a:xfrm>
            <a:off x="457200" y="1600200"/>
            <a:ext cx="3733800" cy="822325"/>
          </a:xfrm>
          <a:noFill/>
        </p:spPr>
        <p:txBody>
          <a:bodyPr>
            <a:spAutoFit/>
          </a:bodyPr>
          <a:lstStyle/>
          <a:p>
            <a:r>
              <a:rPr lang="en-US" sz="2400"/>
              <a:t>M80 Globular in Scorpius</a:t>
            </a:r>
          </a:p>
        </p:txBody>
      </p:sp>
      <p:sp>
        <p:nvSpPr>
          <p:cNvPr id="39942" name="Rectangle 6"/>
          <p:cNvSpPr>
            <a:spLocks noGrp="1" noChangeArrowheads="1"/>
          </p:cNvSpPr>
          <p:nvPr>
            <p:ph sz="quarter" idx="3"/>
          </p:nvPr>
        </p:nvSpPr>
        <p:spPr>
          <a:xfrm>
            <a:off x="5181600" y="1752600"/>
            <a:ext cx="3200400" cy="895350"/>
          </a:xfrm>
          <a:noFill/>
        </p:spPr>
        <p:txBody>
          <a:bodyPr>
            <a:spAutoFit/>
          </a:bodyPr>
          <a:lstStyle/>
          <a:p>
            <a:r>
              <a:rPr lang="en-US" sz="2400"/>
              <a:t>Open Cluster – </a:t>
            </a:r>
          </a:p>
          <a:p>
            <a:pPr>
              <a:buFont typeface="Wingdings" pitchFamily="2" charset="2"/>
              <a:buNone/>
            </a:pPr>
            <a:r>
              <a:rPr lang="en-US" sz="2400"/>
              <a:t>     The Pleiades</a:t>
            </a:r>
          </a:p>
        </p:txBody>
      </p:sp>
      <p:pic>
        <p:nvPicPr>
          <p:cNvPr id="39945" name="Picture 9" descr="m013-2004-03-08-1092 D Waid"/>
          <p:cNvPicPr>
            <a:picLocks noChangeAspect="1" noChangeArrowheads="1"/>
          </p:cNvPicPr>
          <p:nvPr/>
        </p:nvPicPr>
        <p:blipFill>
          <a:blip r:embed="rId3"/>
          <a:srcRect/>
          <a:stretch>
            <a:fillRect/>
          </a:stretch>
        </p:blipFill>
        <p:spPr bwMode="auto">
          <a:xfrm>
            <a:off x="914400" y="4189413"/>
            <a:ext cx="3886200" cy="2668587"/>
          </a:xfrm>
          <a:prstGeom prst="rect">
            <a:avLst/>
          </a:prstGeom>
          <a:noFill/>
        </p:spPr>
      </p:pic>
      <p:sp>
        <p:nvSpPr>
          <p:cNvPr id="39941" name="Rectangle 5"/>
          <p:cNvSpPr>
            <a:spLocks noGrp="1" noChangeArrowheads="1"/>
          </p:cNvSpPr>
          <p:nvPr>
            <p:ph sz="quarter" idx="2"/>
          </p:nvPr>
        </p:nvSpPr>
        <p:spPr>
          <a:xfrm>
            <a:off x="533400" y="4191000"/>
            <a:ext cx="3352800" cy="822325"/>
          </a:xfrm>
          <a:noFill/>
        </p:spPr>
        <p:txBody>
          <a:bodyPr>
            <a:spAutoFit/>
          </a:bodyPr>
          <a:lstStyle/>
          <a:p>
            <a:r>
              <a:rPr lang="en-US" sz="2400"/>
              <a:t>M13 Globular in Hercules</a:t>
            </a:r>
          </a:p>
        </p:txBody>
      </p:sp>
      <p:pic>
        <p:nvPicPr>
          <p:cNvPr id="39946" name="Picture 10" descr="m45 - SEDS AAO"/>
          <p:cNvPicPr>
            <a:picLocks noChangeAspect="1" noChangeArrowheads="1"/>
          </p:cNvPicPr>
          <p:nvPr/>
        </p:nvPicPr>
        <p:blipFill>
          <a:blip r:embed="rId4"/>
          <a:srcRect/>
          <a:stretch>
            <a:fillRect/>
          </a:stretch>
        </p:blipFill>
        <p:spPr bwMode="auto">
          <a:xfrm>
            <a:off x="4876800" y="2667000"/>
            <a:ext cx="4267200" cy="3711575"/>
          </a:xfrm>
          <a:prstGeom prst="rect">
            <a:avLst/>
          </a:prstGeom>
          <a:noFill/>
        </p:spPr>
      </p:pic>
      <p:sp>
        <p:nvSpPr>
          <p:cNvPr id="39947" name="Text Box 11"/>
          <p:cNvSpPr txBox="1">
            <a:spLocks noChangeArrowheads="1"/>
          </p:cNvSpPr>
          <p:nvPr/>
        </p:nvSpPr>
        <p:spPr bwMode="auto">
          <a:xfrm>
            <a:off x="1279525" y="3708400"/>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
        <p:nvSpPr>
          <p:cNvPr id="39948" name="Text Box 12"/>
          <p:cNvSpPr txBox="1">
            <a:spLocks noChangeArrowheads="1"/>
          </p:cNvSpPr>
          <p:nvPr/>
        </p:nvSpPr>
        <p:spPr bwMode="auto">
          <a:xfrm>
            <a:off x="1219200" y="6461125"/>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sz="quarter"/>
          </p:nvPr>
        </p:nvSpPr>
        <p:spPr/>
        <p:txBody>
          <a:bodyPr/>
          <a:lstStyle/>
          <a:p>
            <a:r>
              <a:rPr lang="en-US"/>
              <a:t>Galaxies</a:t>
            </a:r>
          </a:p>
        </p:txBody>
      </p:sp>
      <p:pic>
        <p:nvPicPr>
          <p:cNvPr id="41992" name="Picture 8" descr="ngc891 by Michelle"/>
          <p:cNvPicPr>
            <a:picLocks noChangeAspect="1" noChangeArrowheads="1"/>
          </p:cNvPicPr>
          <p:nvPr>
            <p:ph sz="quarter" idx="1"/>
          </p:nvPr>
        </p:nvPicPr>
        <p:blipFill>
          <a:blip r:embed="rId2"/>
          <a:srcRect/>
          <a:stretch>
            <a:fillRect/>
          </a:stretch>
        </p:blipFill>
        <p:spPr>
          <a:xfrm>
            <a:off x="457200" y="1125538"/>
            <a:ext cx="4267200" cy="2625725"/>
          </a:xfrm>
          <a:noFill/>
          <a:ln/>
        </p:spPr>
      </p:pic>
      <p:pic>
        <p:nvPicPr>
          <p:cNvPr id="41993" name="Picture 9" descr="ngc6946-tn Spiral Galaxy don Waid"/>
          <p:cNvPicPr>
            <a:picLocks noChangeAspect="1" noChangeArrowheads="1"/>
          </p:cNvPicPr>
          <p:nvPr>
            <p:ph sz="quarter" idx="2"/>
          </p:nvPr>
        </p:nvPicPr>
        <p:blipFill>
          <a:blip r:embed="rId3"/>
          <a:srcRect/>
          <a:stretch>
            <a:fillRect/>
          </a:stretch>
        </p:blipFill>
        <p:spPr>
          <a:xfrm>
            <a:off x="4724400" y="1052513"/>
            <a:ext cx="3962400" cy="2736850"/>
          </a:xfrm>
          <a:noFill/>
          <a:ln/>
        </p:spPr>
      </p:pic>
      <p:pic>
        <p:nvPicPr>
          <p:cNvPr id="41994" name="Picture 10" descr="ngc3192 by Michelle Stone"/>
          <p:cNvPicPr>
            <a:picLocks noChangeAspect="1" noChangeArrowheads="1"/>
          </p:cNvPicPr>
          <p:nvPr>
            <p:ph sz="quarter" idx="3"/>
          </p:nvPr>
        </p:nvPicPr>
        <p:blipFill>
          <a:blip r:embed="rId4"/>
          <a:srcRect/>
          <a:stretch>
            <a:fillRect/>
          </a:stretch>
        </p:blipFill>
        <p:spPr>
          <a:xfrm>
            <a:off x="457200" y="3457575"/>
            <a:ext cx="4343400" cy="3400425"/>
          </a:xfrm>
          <a:noFill/>
          <a:ln/>
        </p:spPr>
      </p:pic>
      <p:pic>
        <p:nvPicPr>
          <p:cNvPr id="41995" name="Picture 11" descr="NGC253_DonWaid"/>
          <p:cNvPicPr>
            <a:picLocks noChangeAspect="1" noChangeArrowheads="1"/>
          </p:cNvPicPr>
          <p:nvPr>
            <p:ph sz="quarter" idx="4"/>
          </p:nvPr>
        </p:nvPicPr>
        <p:blipFill>
          <a:blip r:embed="rId5"/>
          <a:srcRect/>
          <a:stretch>
            <a:fillRect/>
          </a:stretch>
        </p:blipFill>
        <p:spPr>
          <a:xfrm>
            <a:off x="4648200" y="3657600"/>
            <a:ext cx="3886200" cy="2665413"/>
          </a:xfrm>
          <a:noFill/>
          <a:ln/>
        </p:spPr>
      </p:pic>
      <p:sp>
        <p:nvSpPr>
          <p:cNvPr id="41996" name="Text Box 12"/>
          <p:cNvSpPr txBox="1">
            <a:spLocks noChangeArrowheads="1"/>
          </p:cNvSpPr>
          <p:nvPr/>
        </p:nvSpPr>
        <p:spPr bwMode="auto">
          <a:xfrm>
            <a:off x="762000" y="3352800"/>
            <a:ext cx="3886200" cy="396875"/>
          </a:xfrm>
          <a:prstGeom prst="rect">
            <a:avLst/>
          </a:prstGeom>
          <a:noFill/>
          <a:ln w="12700">
            <a:noFill/>
            <a:miter lim="800000"/>
            <a:headEnd type="none" w="sm" len="sm"/>
            <a:tailEnd type="none" w="sm" len="sm"/>
          </a:ln>
          <a:effectLst/>
        </p:spPr>
        <p:txBody>
          <a:bodyPr>
            <a:spAutoFit/>
          </a:bodyPr>
          <a:lstStyle/>
          <a:p>
            <a:endParaRPr lang="en-US" sz="2000" i="1">
              <a:latin typeface="Bradley Hand ITC" pitchFamily="66" charset="0"/>
            </a:endParaRPr>
          </a:p>
        </p:txBody>
      </p:sp>
      <p:sp>
        <p:nvSpPr>
          <p:cNvPr id="41997" name="Text Box 13"/>
          <p:cNvSpPr txBox="1">
            <a:spLocks noChangeArrowheads="1"/>
          </p:cNvSpPr>
          <p:nvPr/>
        </p:nvSpPr>
        <p:spPr bwMode="auto">
          <a:xfrm>
            <a:off x="533400" y="3200400"/>
            <a:ext cx="3657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NGC891  Michelle Stone</a:t>
            </a:r>
          </a:p>
        </p:txBody>
      </p:sp>
      <p:sp>
        <p:nvSpPr>
          <p:cNvPr id="41998" name="Rectangle 14"/>
          <p:cNvSpPr>
            <a:spLocks noChangeArrowheads="1"/>
          </p:cNvSpPr>
          <p:nvPr/>
        </p:nvSpPr>
        <p:spPr bwMode="auto">
          <a:xfrm>
            <a:off x="533400" y="6172200"/>
            <a:ext cx="2946400"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NGC3192  Michelle Stone</a:t>
            </a:r>
          </a:p>
        </p:txBody>
      </p:sp>
      <p:sp>
        <p:nvSpPr>
          <p:cNvPr id="41999" name="Text Box 15"/>
          <p:cNvSpPr txBox="1">
            <a:spLocks noChangeArrowheads="1"/>
          </p:cNvSpPr>
          <p:nvPr/>
        </p:nvSpPr>
        <p:spPr bwMode="auto">
          <a:xfrm>
            <a:off x="4953000" y="3352800"/>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NGC6946  Don Waid</a:t>
            </a:r>
          </a:p>
        </p:txBody>
      </p:sp>
      <p:sp>
        <p:nvSpPr>
          <p:cNvPr id="42000" name="Text Box 16"/>
          <p:cNvSpPr txBox="1">
            <a:spLocks noChangeArrowheads="1"/>
          </p:cNvSpPr>
          <p:nvPr/>
        </p:nvSpPr>
        <p:spPr bwMode="auto">
          <a:xfrm>
            <a:off x="5105400" y="6164263"/>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NGC253  Don Waid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sz="quarter"/>
          </p:nvPr>
        </p:nvSpPr>
        <p:spPr/>
        <p:txBody>
          <a:bodyPr/>
          <a:lstStyle/>
          <a:p>
            <a:r>
              <a:rPr lang="en-US"/>
              <a:t>The Sun</a:t>
            </a:r>
          </a:p>
        </p:txBody>
      </p:sp>
      <p:sp>
        <p:nvSpPr>
          <p:cNvPr id="46085" name="Rectangle 5"/>
          <p:cNvSpPr>
            <a:spLocks noGrp="1" noChangeArrowheads="1"/>
          </p:cNvSpPr>
          <p:nvPr>
            <p:ph sz="quarter" idx="2"/>
          </p:nvPr>
        </p:nvSpPr>
        <p:spPr>
          <a:xfrm>
            <a:off x="609600" y="3962400"/>
            <a:ext cx="4038600" cy="457200"/>
          </a:xfrm>
          <a:noFill/>
        </p:spPr>
        <p:txBody>
          <a:bodyPr>
            <a:spAutoFit/>
          </a:bodyPr>
          <a:lstStyle/>
          <a:p>
            <a:r>
              <a:rPr lang="en-US" sz="2400"/>
              <a:t>More Sunspots</a:t>
            </a:r>
          </a:p>
        </p:txBody>
      </p:sp>
      <p:sp>
        <p:nvSpPr>
          <p:cNvPr id="46087" name="Text Box 7"/>
          <p:cNvSpPr txBox="1">
            <a:spLocks noChangeArrowheads="1"/>
          </p:cNvSpPr>
          <p:nvPr/>
        </p:nvSpPr>
        <p:spPr bwMode="auto">
          <a:xfrm>
            <a:off x="228600" y="1295400"/>
            <a:ext cx="8610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i="1">
                <a:solidFill>
                  <a:srgbClr val="FF9900"/>
                </a:solidFill>
                <a:latin typeface="Arial" charset="0"/>
              </a:rPr>
              <a:t>CAUTION!  NEVER look at the Sun directly without a proper filter!</a:t>
            </a:r>
          </a:p>
        </p:txBody>
      </p:sp>
      <p:pic>
        <p:nvPicPr>
          <p:cNvPr id="46088" name="Picture 8" descr="Sun+on+21+July+2003+1730 Harrison"/>
          <p:cNvPicPr>
            <a:picLocks noChangeAspect="1" noChangeArrowheads="1"/>
          </p:cNvPicPr>
          <p:nvPr>
            <p:ph sz="quarter" idx="4"/>
          </p:nvPr>
        </p:nvPicPr>
        <p:blipFill>
          <a:blip r:embed="rId2"/>
          <a:srcRect/>
          <a:stretch>
            <a:fillRect/>
          </a:stretch>
        </p:blipFill>
        <p:spPr>
          <a:xfrm>
            <a:off x="838200" y="1676400"/>
            <a:ext cx="2135188" cy="2189163"/>
          </a:xfrm>
          <a:noFill/>
          <a:ln/>
        </p:spPr>
      </p:pic>
      <p:sp>
        <p:nvSpPr>
          <p:cNvPr id="46084" name="Rectangle 4"/>
          <p:cNvSpPr>
            <a:spLocks noGrp="1" noChangeArrowheads="1"/>
          </p:cNvSpPr>
          <p:nvPr>
            <p:ph sz="quarter" idx="1"/>
          </p:nvPr>
        </p:nvSpPr>
        <p:spPr>
          <a:xfrm>
            <a:off x="457200" y="1600200"/>
            <a:ext cx="4038600" cy="895350"/>
          </a:xfrm>
          <a:noFill/>
        </p:spPr>
        <p:txBody>
          <a:bodyPr>
            <a:spAutoFit/>
          </a:bodyPr>
          <a:lstStyle/>
          <a:p>
            <a:r>
              <a:rPr lang="en-US" sz="2400"/>
              <a:t>Sunspots</a:t>
            </a:r>
          </a:p>
          <a:p>
            <a:pPr>
              <a:buFont typeface="Wingdings" pitchFamily="2" charset="2"/>
              <a:buNone/>
            </a:pPr>
            <a:endParaRPr lang="en-US" sz="2400"/>
          </a:p>
        </p:txBody>
      </p:sp>
      <p:pic>
        <p:nvPicPr>
          <p:cNvPr id="46090" name="Picture 10" descr="w Sunspots Bob Jones"/>
          <p:cNvPicPr>
            <a:picLocks noChangeAspect="1" noChangeArrowheads="1"/>
          </p:cNvPicPr>
          <p:nvPr/>
        </p:nvPicPr>
        <p:blipFill>
          <a:blip r:embed="rId3"/>
          <a:srcRect/>
          <a:stretch>
            <a:fillRect/>
          </a:stretch>
        </p:blipFill>
        <p:spPr bwMode="auto">
          <a:xfrm>
            <a:off x="838200" y="4343400"/>
            <a:ext cx="2508250" cy="2514600"/>
          </a:xfrm>
          <a:prstGeom prst="rect">
            <a:avLst/>
          </a:prstGeom>
          <a:noFill/>
        </p:spPr>
      </p:pic>
      <p:pic>
        <p:nvPicPr>
          <p:cNvPr id="46091" name="Picture 11" descr="Sun+at+Black+Forest w flares (D Carey)"/>
          <p:cNvPicPr>
            <a:picLocks noChangeAspect="1" noChangeArrowheads="1"/>
          </p:cNvPicPr>
          <p:nvPr/>
        </p:nvPicPr>
        <p:blipFill>
          <a:blip r:embed="rId4"/>
          <a:srcRect/>
          <a:stretch>
            <a:fillRect/>
          </a:stretch>
        </p:blipFill>
        <p:spPr bwMode="auto">
          <a:xfrm>
            <a:off x="3581400" y="1828800"/>
            <a:ext cx="5080000" cy="4000500"/>
          </a:xfrm>
          <a:prstGeom prst="rect">
            <a:avLst/>
          </a:prstGeom>
          <a:noFill/>
        </p:spPr>
      </p:pic>
      <p:sp>
        <p:nvSpPr>
          <p:cNvPr id="46086" name="Rectangle 6"/>
          <p:cNvSpPr>
            <a:spLocks noGrp="1" noChangeArrowheads="1"/>
          </p:cNvSpPr>
          <p:nvPr>
            <p:ph sz="quarter" idx="3"/>
          </p:nvPr>
        </p:nvSpPr>
        <p:spPr>
          <a:xfrm>
            <a:off x="4267200" y="1828800"/>
            <a:ext cx="4038600" cy="457200"/>
          </a:xfrm>
          <a:noFill/>
        </p:spPr>
        <p:txBody>
          <a:bodyPr>
            <a:spAutoFit/>
          </a:bodyPr>
          <a:lstStyle/>
          <a:p>
            <a:r>
              <a:rPr lang="en-US" sz="2400"/>
              <a:t>Solar Flares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sz="quarter"/>
          </p:nvPr>
        </p:nvSpPr>
        <p:spPr/>
        <p:txBody>
          <a:bodyPr/>
          <a:lstStyle/>
          <a:p>
            <a:r>
              <a:rPr lang="en-US"/>
              <a:t>Comets, Meteors, &amp; Satellites</a:t>
            </a:r>
          </a:p>
        </p:txBody>
      </p:sp>
      <p:sp>
        <p:nvSpPr>
          <p:cNvPr id="67593" name="Text Box 9"/>
          <p:cNvSpPr txBox="1">
            <a:spLocks noChangeArrowheads="1"/>
          </p:cNvSpPr>
          <p:nvPr/>
        </p:nvSpPr>
        <p:spPr bwMode="auto">
          <a:xfrm>
            <a:off x="5029200" y="6035675"/>
            <a:ext cx="3244850" cy="822325"/>
          </a:xfrm>
          <a:prstGeom prst="rect">
            <a:avLst/>
          </a:prstGeom>
          <a:noFill/>
          <a:ln w="12700">
            <a:noFill/>
            <a:miter lim="800000"/>
            <a:headEnd type="none" w="sm" len="sm"/>
            <a:tailEnd type="none" w="sm" len="sm"/>
          </a:ln>
          <a:effectLst/>
        </p:spPr>
        <p:txBody>
          <a:bodyPr wrap="none">
            <a:spAutoFit/>
          </a:bodyPr>
          <a:lstStyle/>
          <a:p>
            <a:pPr algn="ctr"/>
            <a:r>
              <a:rPr lang="en-US" sz="2400" i="1"/>
              <a:t>Meteor + Sound </a:t>
            </a:r>
          </a:p>
          <a:p>
            <a:pPr algn="ctr"/>
            <a:r>
              <a:rPr lang="en-US" sz="2400" i="1"/>
              <a:t>(67MHz radar echo)</a:t>
            </a:r>
            <a:endParaRPr lang="en-US" sz="4800" i="1">
              <a:latin typeface="Book Antiqua" pitchFamily="18" charset="0"/>
            </a:endParaRPr>
          </a:p>
        </p:txBody>
      </p:sp>
      <p:pic>
        <p:nvPicPr>
          <p:cNvPr id="67594" name="Picture 10" descr="Comet Macholz 04Q2_040918_sb1"/>
          <p:cNvPicPr>
            <a:picLocks noChangeAspect="1" noChangeArrowheads="1"/>
          </p:cNvPicPr>
          <p:nvPr>
            <p:ph sz="quarter" idx="1"/>
          </p:nvPr>
        </p:nvPicPr>
        <p:blipFill>
          <a:blip r:embed="rId3"/>
          <a:srcRect/>
          <a:stretch>
            <a:fillRect/>
          </a:stretch>
        </p:blipFill>
        <p:spPr>
          <a:xfrm>
            <a:off x="990600" y="1371600"/>
            <a:ext cx="2951163" cy="2189163"/>
          </a:xfrm>
          <a:noFill/>
          <a:ln/>
        </p:spPr>
      </p:pic>
      <p:pic>
        <p:nvPicPr>
          <p:cNvPr id="67595" name="Picture 11" descr="Comet Gehrels 78P_040918_sb1"/>
          <p:cNvPicPr>
            <a:picLocks noChangeAspect="1" noChangeArrowheads="1"/>
          </p:cNvPicPr>
          <p:nvPr>
            <p:ph sz="quarter" idx="4"/>
          </p:nvPr>
        </p:nvPicPr>
        <p:blipFill>
          <a:blip r:embed="rId4"/>
          <a:srcRect/>
          <a:stretch>
            <a:fillRect/>
          </a:stretch>
        </p:blipFill>
        <p:spPr>
          <a:xfrm>
            <a:off x="449263" y="3886200"/>
            <a:ext cx="3900487" cy="2189163"/>
          </a:xfrm>
          <a:noFill/>
          <a:ln/>
        </p:spPr>
      </p:pic>
      <p:pic>
        <p:nvPicPr>
          <p:cNvPr id="67596" name="Picture 12" descr="Iridium flare"/>
          <p:cNvPicPr>
            <a:picLocks noChangeAspect="1" noChangeArrowheads="1"/>
          </p:cNvPicPr>
          <p:nvPr>
            <p:ph sz="quarter" idx="2"/>
          </p:nvPr>
        </p:nvPicPr>
        <p:blipFill>
          <a:blip r:embed="rId5"/>
          <a:srcRect/>
          <a:stretch>
            <a:fillRect/>
          </a:stretch>
        </p:blipFill>
        <p:spPr>
          <a:xfrm>
            <a:off x="5486400" y="1524000"/>
            <a:ext cx="2295525" cy="1714500"/>
          </a:xfrm>
          <a:noFill/>
          <a:ln/>
        </p:spPr>
      </p:pic>
      <p:sp>
        <p:nvSpPr>
          <p:cNvPr id="67597" name="Text Box 13"/>
          <p:cNvSpPr txBox="1">
            <a:spLocks noChangeArrowheads="1"/>
          </p:cNvSpPr>
          <p:nvPr/>
        </p:nvSpPr>
        <p:spPr bwMode="auto">
          <a:xfrm>
            <a:off x="5334000" y="3124200"/>
            <a:ext cx="2667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Iridium Satellite</a:t>
            </a:r>
          </a:p>
        </p:txBody>
      </p:sp>
      <p:sp>
        <p:nvSpPr>
          <p:cNvPr id="67598" name="Text Box 14"/>
          <p:cNvSpPr txBox="1">
            <a:spLocks noChangeArrowheads="1"/>
          </p:cNvSpPr>
          <p:nvPr/>
        </p:nvSpPr>
        <p:spPr bwMode="auto">
          <a:xfrm>
            <a:off x="0" y="3429000"/>
            <a:ext cx="487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Comet Machholz 10/04/2004</a:t>
            </a:r>
          </a:p>
        </p:txBody>
      </p:sp>
      <p:sp>
        <p:nvSpPr>
          <p:cNvPr id="67599" name="Rectangle 15"/>
          <p:cNvSpPr>
            <a:spLocks noChangeArrowheads="1"/>
          </p:cNvSpPr>
          <p:nvPr/>
        </p:nvSpPr>
        <p:spPr bwMode="auto">
          <a:xfrm>
            <a:off x="304800" y="6019800"/>
            <a:ext cx="4387850" cy="457200"/>
          </a:xfrm>
          <a:prstGeom prst="rect">
            <a:avLst/>
          </a:prstGeom>
          <a:noFill/>
          <a:ln w="12700">
            <a:noFill/>
            <a:miter lim="800000"/>
            <a:headEnd type="none" w="sm" len="sm"/>
            <a:tailEnd type="none" w="sm" len="sm"/>
          </a:ln>
          <a:effectLst/>
        </p:spPr>
        <p:txBody>
          <a:bodyPr wrap="none">
            <a:spAutoFit/>
          </a:bodyPr>
          <a:lstStyle/>
          <a:p>
            <a:r>
              <a:rPr lang="en-US" sz="2400"/>
              <a:t>Comet Gehrels 09/18/2004</a:t>
            </a:r>
          </a:p>
        </p:txBody>
      </p:sp>
      <p:graphicFrame>
        <p:nvGraphicFramePr>
          <p:cNvPr id="67602" name="Object 18">
            <a:hlinkClick r:id="" action="ppaction://ole?verb=0"/>
            <a:hlinkHover r:id="" action="ppaction://ole?verb=0"/>
          </p:cNvPr>
          <p:cNvGraphicFramePr>
            <a:graphicFrameLocks noGrp="1" noChangeAspect="1"/>
          </p:cNvGraphicFramePr>
          <p:nvPr>
            <p:ph sz="quarter" idx="3"/>
          </p:nvPr>
        </p:nvGraphicFramePr>
        <p:xfrm>
          <a:off x="5303838" y="3773488"/>
          <a:ext cx="2724150" cy="2268537"/>
        </p:xfrm>
        <a:graphic>
          <a:graphicData uri="http://schemas.openxmlformats.org/presentationml/2006/ole">
            <p:oleObj spid="_x0000_s67602" name="Video Clip" r:id="rId6" imgW="2905531" imgH="2419048" progId="AVIFile">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sz="quarter"/>
          </p:nvPr>
        </p:nvSpPr>
        <p:spPr/>
        <p:txBody>
          <a:bodyPr/>
          <a:lstStyle/>
          <a:p>
            <a:r>
              <a:rPr lang="en-US"/>
              <a:t>Auroras and other Events</a:t>
            </a:r>
          </a:p>
        </p:txBody>
      </p:sp>
      <p:sp>
        <p:nvSpPr>
          <p:cNvPr id="43014" name="Rectangle 6"/>
          <p:cNvSpPr>
            <a:spLocks noGrp="1" noChangeArrowheads="1"/>
          </p:cNvSpPr>
          <p:nvPr>
            <p:ph sz="quarter" idx="3"/>
          </p:nvPr>
        </p:nvSpPr>
        <p:spPr>
          <a:xfrm>
            <a:off x="381000" y="3352800"/>
            <a:ext cx="3028950" cy="457200"/>
          </a:xfrm>
          <a:noFill/>
        </p:spPr>
        <p:txBody>
          <a:bodyPr wrap="none">
            <a:spAutoFit/>
          </a:bodyPr>
          <a:lstStyle/>
          <a:p>
            <a:r>
              <a:rPr lang="en-US" sz="2400"/>
              <a:t>Transit of Venus</a:t>
            </a:r>
          </a:p>
        </p:txBody>
      </p:sp>
      <p:pic>
        <p:nvPicPr>
          <p:cNvPr id="43018" name="Picture 10" descr="10-30-+2003+Aurora+2 B Dickinson"/>
          <p:cNvPicPr>
            <a:picLocks noChangeAspect="1" noChangeArrowheads="1"/>
          </p:cNvPicPr>
          <p:nvPr>
            <p:ph sz="quarter" idx="2"/>
          </p:nvPr>
        </p:nvPicPr>
        <p:blipFill>
          <a:blip r:embed="rId2"/>
          <a:srcRect/>
          <a:stretch>
            <a:fillRect/>
          </a:stretch>
        </p:blipFill>
        <p:spPr>
          <a:xfrm>
            <a:off x="4267200" y="1103313"/>
            <a:ext cx="3581400" cy="2686050"/>
          </a:xfrm>
          <a:noFill/>
          <a:ln/>
        </p:spPr>
      </p:pic>
      <p:pic>
        <p:nvPicPr>
          <p:cNvPr id="43019" name="Picture 11" descr="Venus+Transit+1238+unfiltered"/>
          <p:cNvPicPr>
            <a:picLocks noChangeAspect="1" noChangeArrowheads="1"/>
          </p:cNvPicPr>
          <p:nvPr>
            <p:ph sz="quarter" idx="4"/>
          </p:nvPr>
        </p:nvPicPr>
        <p:blipFill>
          <a:blip r:embed="rId3"/>
          <a:srcRect/>
          <a:stretch>
            <a:fillRect/>
          </a:stretch>
        </p:blipFill>
        <p:spPr>
          <a:xfrm>
            <a:off x="457200" y="3810000"/>
            <a:ext cx="3962400" cy="2644775"/>
          </a:xfrm>
          <a:noFill/>
          <a:ln/>
        </p:spPr>
      </p:pic>
      <p:sp>
        <p:nvSpPr>
          <p:cNvPr id="43012" name="Rectangle 4"/>
          <p:cNvSpPr>
            <a:spLocks noGrp="1" noChangeArrowheads="1"/>
          </p:cNvSpPr>
          <p:nvPr>
            <p:ph sz="quarter" idx="1"/>
          </p:nvPr>
        </p:nvSpPr>
        <p:spPr>
          <a:xfrm>
            <a:off x="5638800" y="3048000"/>
            <a:ext cx="2139950" cy="396875"/>
          </a:xfrm>
          <a:noFill/>
        </p:spPr>
        <p:txBody>
          <a:bodyPr wrap="none">
            <a:spAutoFit/>
          </a:bodyPr>
          <a:lstStyle/>
          <a:p>
            <a:pPr>
              <a:buFont typeface="Wingdings" pitchFamily="2" charset="2"/>
              <a:buNone/>
            </a:pPr>
            <a:r>
              <a:rPr lang="en-US" sz="2000"/>
              <a:t>Aurora Borealis</a:t>
            </a:r>
          </a:p>
        </p:txBody>
      </p:sp>
      <p:sp>
        <p:nvSpPr>
          <p:cNvPr id="43020" name="Text Box 12"/>
          <p:cNvSpPr txBox="1">
            <a:spLocks noChangeArrowheads="1"/>
          </p:cNvSpPr>
          <p:nvPr/>
        </p:nvSpPr>
        <p:spPr bwMode="auto">
          <a:xfrm>
            <a:off x="609600" y="6019800"/>
            <a:ext cx="2209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Dick Moncure</a:t>
            </a:r>
          </a:p>
        </p:txBody>
      </p:sp>
      <p:sp>
        <p:nvSpPr>
          <p:cNvPr id="43021" name="Text Box 13"/>
          <p:cNvSpPr txBox="1">
            <a:spLocks noChangeArrowheads="1"/>
          </p:cNvSpPr>
          <p:nvPr/>
        </p:nvSpPr>
        <p:spPr bwMode="auto">
          <a:xfrm>
            <a:off x="4267200" y="3352800"/>
            <a:ext cx="1755775"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a:solidFill>
                  <a:srgbClr val="CC3300"/>
                </a:solidFill>
                <a:latin typeface="Bradley Hand ITC" pitchFamily="66" charset="0"/>
              </a:rPr>
              <a:t>Bill Dickinson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p:cNvSpPr>
            <a:spLocks noGrp="1" noChangeArrowheads="1"/>
          </p:cNvSpPr>
          <p:nvPr>
            <p:ph type="title"/>
          </p:nvPr>
        </p:nvSpPr>
        <p:spPr/>
        <p:txBody>
          <a:bodyPr/>
          <a:lstStyle/>
          <a:p>
            <a:endParaRPr lang="en-US"/>
          </a:p>
        </p:txBody>
      </p:sp>
      <p:pic>
        <p:nvPicPr>
          <p:cNvPr id="77828" name="Picture 4" descr="MJV_11092004C_SHAMILTON"/>
          <p:cNvPicPr>
            <a:picLocks noChangeAspect="1" noChangeArrowheads="1"/>
          </p:cNvPicPr>
          <p:nvPr>
            <p:ph idx="1"/>
          </p:nvPr>
        </p:nvPicPr>
        <p:blipFill>
          <a:blip r:embed="rId2"/>
          <a:srcRect/>
          <a:stretch>
            <a:fillRect/>
          </a:stretch>
        </p:blipFill>
        <p:spPr>
          <a:xfrm>
            <a:off x="0" y="0"/>
            <a:ext cx="9144000" cy="6858000"/>
          </a:xfrm>
          <a:noFill/>
          <a:ln/>
        </p:spPr>
      </p:pic>
      <p:sp>
        <p:nvSpPr>
          <p:cNvPr id="77831" name="Rectangle 7"/>
          <p:cNvSpPr>
            <a:spLocks noChangeArrowheads="1"/>
          </p:cNvSpPr>
          <p:nvPr/>
        </p:nvSpPr>
        <p:spPr bwMode="auto">
          <a:xfrm>
            <a:off x="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
        <p:nvSpPr>
          <p:cNvPr id="77832" name="Text Box 8"/>
          <p:cNvSpPr txBox="1">
            <a:spLocks noChangeArrowheads="1"/>
          </p:cNvSpPr>
          <p:nvPr/>
        </p:nvSpPr>
        <p:spPr bwMode="auto">
          <a:xfrm>
            <a:off x="4248150" y="6461125"/>
            <a:ext cx="4895850"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Moon – Jupiter – Venus conjunction 11/9/04</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32766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pic>
        <p:nvPicPr>
          <p:cNvPr id="73733" name="Picture 5" descr="ORION_WIDEFIELDS_SHAMILTON Rotated 90deg"/>
          <p:cNvPicPr>
            <a:picLocks noChangeAspect="1" noChangeArrowheads="1"/>
          </p:cNvPicPr>
          <p:nvPr>
            <p:ph sz="half" idx="1"/>
          </p:nvPr>
        </p:nvPicPr>
        <p:blipFill>
          <a:blip r:embed="rId2"/>
          <a:srcRect/>
          <a:stretch>
            <a:fillRect/>
          </a:stretch>
        </p:blipFill>
        <p:spPr>
          <a:xfrm>
            <a:off x="1752600" y="0"/>
            <a:ext cx="5229225" cy="6858000"/>
          </a:xfrm>
          <a:noFill/>
          <a:ln/>
        </p:spPr>
      </p:pic>
      <p:sp>
        <p:nvSpPr>
          <p:cNvPr id="73734" name="Rectangle 6"/>
          <p:cNvSpPr>
            <a:spLocks noChangeArrowheads="1"/>
          </p:cNvSpPr>
          <p:nvPr/>
        </p:nvSpPr>
        <p:spPr bwMode="auto">
          <a:xfrm>
            <a:off x="34290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sp>
        <p:nvSpPr>
          <p:cNvPr id="73735" name="Rectangle 7"/>
          <p:cNvSpPr>
            <a:spLocks noChangeArrowheads="1"/>
          </p:cNvSpPr>
          <p:nvPr/>
        </p:nvSpPr>
        <p:spPr bwMode="auto">
          <a:xfrm>
            <a:off x="220980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143000" y="0"/>
            <a:ext cx="6934200" cy="762000"/>
          </a:xfrm>
        </p:spPr>
        <p:txBody>
          <a:bodyPr/>
          <a:lstStyle/>
          <a:p>
            <a:r>
              <a:rPr lang="en-US"/>
              <a:t>The Great Orion Nebula</a:t>
            </a:r>
          </a:p>
        </p:txBody>
      </p:sp>
      <p:pic>
        <p:nvPicPr>
          <p:cNvPr id="74756" name="Picture 4" descr="M42Proc"/>
          <p:cNvPicPr>
            <a:picLocks noChangeAspect="1" noChangeArrowheads="1"/>
          </p:cNvPicPr>
          <p:nvPr>
            <p:ph idx="1"/>
          </p:nvPr>
        </p:nvPicPr>
        <p:blipFill>
          <a:blip r:embed="rId3"/>
          <a:srcRect/>
          <a:stretch>
            <a:fillRect/>
          </a:stretch>
        </p:blipFill>
        <p:spPr>
          <a:xfrm>
            <a:off x="0" y="762000"/>
            <a:ext cx="9144000" cy="6096000"/>
          </a:xfrm>
          <a:noFill/>
          <a:ln/>
        </p:spPr>
      </p:pic>
      <p:sp>
        <p:nvSpPr>
          <p:cNvPr id="74758" name="Text Box 6"/>
          <p:cNvSpPr txBox="1">
            <a:spLocks noChangeArrowheads="1"/>
          </p:cNvSpPr>
          <p:nvPr/>
        </p:nvSpPr>
        <p:spPr bwMode="auto">
          <a:xfrm>
            <a:off x="1143000" y="6248400"/>
            <a:ext cx="63246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sz="1800" i="1">
                <a:solidFill>
                  <a:srgbClr val="CC3300"/>
                </a:solidFill>
                <a:latin typeface="Bradley Hand ITC" pitchFamily="66" charset="0"/>
              </a:rPr>
              <a:t>Photo image by Richard Dickson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WordArt 4"/>
          <p:cNvSpPr>
            <a:spLocks noChangeArrowheads="1" noChangeShapeType="1" noTextEdit="1"/>
          </p:cNvSpPr>
          <p:nvPr/>
        </p:nvSpPr>
        <p:spPr bwMode="auto">
          <a:xfrm>
            <a:off x="1219200" y="1066800"/>
            <a:ext cx="5257800" cy="396240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Space Exploration . . . </a:t>
            </a:r>
          </a:p>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The Final Frontier</a:t>
            </a:r>
          </a:p>
        </p:txBody>
      </p:sp>
      <p:pic>
        <p:nvPicPr>
          <p:cNvPr id="93189" name="space.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93188"/>
                                        </p:tgtEl>
                                      </p:cBhvr>
                                      <p:by x="150000" y="150000"/>
                                    </p:animScale>
                                  </p:childTnLst>
                                </p:cTn>
                              </p:par>
                              <p:par>
                                <p:cTn id="7" presetID="1" presetClass="mediacall" presetSubtype="0" fill="hold" nodeType="withEffect">
                                  <p:stCondLst>
                                    <p:cond delay="0"/>
                                  </p:stCondLst>
                                  <p:childTnLst>
                                    <p:cmd type="call" cmd="playFrom(0.0)">
                                      <p:cBhvr>
                                        <p:cTn id="8" dur="7007"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93189"/>
                </p:tgtEl>
              </p:cMediaNode>
            </p:audio>
          </p:childTnLst>
        </p:cTn>
      </p:par>
    </p:tnLst>
    <p:bldLst>
      <p:bldP spid="9318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61443" name="Rectangle 3"/>
          <p:cNvSpPr>
            <a:spLocks noGrp="1" noChangeArrowheads="1"/>
          </p:cNvSpPr>
          <p:nvPr>
            <p:ph type="body" idx="1"/>
          </p:nvPr>
        </p:nvSpPr>
        <p:spPr>
          <a:xfrm>
            <a:off x="0" y="2327275"/>
            <a:ext cx="9144000" cy="10175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fade">
                                      <p:cBhvr>
                                        <p:cTn id="7" dur="2000"/>
                                        <p:tgtEl>
                                          <p:spTgt spid="6144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61443">
                                            <p:txEl>
                                              <p:pRg st="0" end="0"/>
                                            </p:txEl>
                                          </p:spTgt>
                                        </p:tgtEl>
                                        <p:attrNameLst>
                                          <p:attrName>style.visibility</p:attrName>
                                        </p:attrNameLst>
                                      </p:cBhvr>
                                      <p:to>
                                        <p:strVal val="visible"/>
                                      </p:to>
                                    </p:set>
                                    <p:anim calcmode="lin" valueType="num">
                                      <p:cBhvr additive="base">
                                        <p:cTn id="11"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grpId="0" nodeType="afterEffect">
                                  <p:stCondLst>
                                    <p:cond delay="0"/>
                                  </p:stCondLst>
                                  <p:childTnLst>
                                    <p:set>
                                      <p:cBhvr>
                                        <p:cTn id="15" dur="1" fill="hold">
                                          <p:stCondLst>
                                            <p:cond delay="0"/>
                                          </p:stCondLst>
                                        </p:cTn>
                                        <p:tgtEl>
                                          <p:spTgt spid="61443">
                                            <p:txEl>
                                              <p:pRg st="1" end="1"/>
                                            </p:txEl>
                                          </p:spTgt>
                                        </p:tgtEl>
                                        <p:attrNameLst>
                                          <p:attrName>style.visibility</p:attrName>
                                        </p:attrNameLst>
                                      </p:cBhvr>
                                      <p:to>
                                        <p:strVal val="visible"/>
                                      </p:to>
                                    </p:set>
                                    <p:anim calcmode="lin" valueType="num">
                                      <p:cBhvr additive="base">
                                        <p:cTn id="16"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Cassini Mission to Saturn</a:t>
            </a:r>
          </a:p>
        </p:txBody>
      </p:sp>
      <p:pic>
        <p:nvPicPr>
          <p:cNvPr id="79879" name="Picture 7" descr="Cassini view of Saturn"/>
          <p:cNvPicPr>
            <a:picLocks noChangeAspect="1" noChangeArrowheads="1"/>
          </p:cNvPicPr>
          <p:nvPr>
            <p:ph sz="half" idx="2"/>
          </p:nvPr>
        </p:nvPicPr>
        <p:blipFill>
          <a:blip r:embed="rId2"/>
          <a:srcRect/>
          <a:stretch>
            <a:fillRect/>
          </a:stretch>
        </p:blipFill>
        <p:spPr>
          <a:xfrm>
            <a:off x="0" y="762000"/>
            <a:ext cx="9144000" cy="6096000"/>
          </a:xfrm>
          <a:noFill/>
          <a:ln/>
        </p:spPr>
      </p:pic>
      <p:pic>
        <p:nvPicPr>
          <p:cNvPr id="79876" name="Picture 4" descr="Cassini-Huygens banner-left"/>
          <p:cNvPicPr>
            <a:picLocks noChangeAspect="1" noChangeArrowheads="1"/>
          </p:cNvPicPr>
          <p:nvPr>
            <p:ph sz="half" idx="1"/>
          </p:nvPr>
        </p:nvPicPr>
        <p:blipFill>
          <a:blip r:embed="rId3"/>
          <a:srcRect/>
          <a:stretch>
            <a:fillRect/>
          </a:stretch>
        </p:blipFill>
        <p:spPr>
          <a:xfrm>
            <a:off x="1066800" y="304800"/>
            <a:ext cx="6324600" cy="1173163"/>
          </a:xfrm>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104451" name="Rectangle 3"/>
          <p:cNvSpPr>
            <a:spLocks noGrp="1" noChangeArrowheads="1"/>
          </p:cNvSpPr>
          <p:nvPr>
            <p:ph type="body" idx="1"/>
          </p:nvPr>
        </p:nvSpPr>
        <p:spPr>
          <a:xfrm>
            <a:off x="0" y="2327275"/>
            <a:ext cx="9144000" cy="10175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p:txBody>
      </p:sp>
      <p:sp>
        <p:nvSpPr>
          <p:cNvPr id="104452" name="Text Box 4"/>
          <p:cNvSpPr txBox="1">
            <a:spLocks noChangeArrowheads="1"/>
          </p:cNvSpPr>
          <p:nvPr/>
        </p:nvSpPr>
        <p:spPr bwMode="auto">
          <a:xfrm>
            <a:off x="457200" y="4953000"/>
            <a:ext cx="8153400" cy="579438"/>
          </a:xfrm>
          <a:prstGeom prst="rect">
            <a:avLst/>
          </a:prstGeom>
          <a:noFill/>
          <a:ln w="12700">
            <a:noFill/>
            <a:miter lim="800000"/>
            <a:headEnd type="none" w="sm" len="sm"/>
            <a:tailEnd type="none" w="sm" len="sm"/>
          </a:ln>
          <a:effectLst/>
        </p:spPr>
        <p:txBody>
          <a:bodyPr>
            <a:spAutoFit/>
          </a:bodyPr>
          <a:lstStyle/>
          <a:p>
            <a:endParaRPr lang="en-US"/>
          </a:p>
        </p:txBody>
      </p:sp>
      <p:sp>
        <p:nvSpPr>
          <p:cNvPr id="104453" name="Text Box 5"/>
          <p:cNvSpPr txBox="1">
            <a:spLocks noChangeArrowheads="1"/>
          </p:cNvSpPr>
          <p:nvPr/>
        </p:nvSpPr>
        <p:spPr bwMode="auto">
          <a:xfrm>
            <a:off x="0" y="3429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Dec 30, 2004 	- Deep Impact Launch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453"/>
                                        </p:tgtEl>
                                        <p:attrNameLst>
                                          <p:attrName>style.visibility</p:attrName>
                                        </p:attrNameLst>
                                      </p:cBhvr>
                                      <p:to>
                                        <p:strVal val="visible"/>
                                      </p:to>
                                    </p:set>
                                    <p:anim calcmode="lin" valueType="num">
                                      <p:cBhvr additive="base">
                                        <p:cTn id="7" dur="500" fill="hold"/>
                                        <p:tgtEl>
                                          <p:spTgt spid="104453"/>
                                        </p:tgtEl>
                                        <p:attrNameLst>
                                          <p:attrName>ppt_x</p:attrName>
                                        </p:attrNameLst>
                                      </p:cBhvr>
                                      <p:tavLst>
                                        <p:tav tm="0">
                                          <p:val>
                                            <p:strVal val="#ppt_x"/>
                                          </p:val>
                                        </p:tav>
                                        <p:tav tm="100000">
                                          <p:val>
                                            <p:strVal val="#ppt_x"/>
                                          </p:val>
                                        </p:tav>
                                      </p:tavLst>
                                    </p:anim>
                                    <p:anim calcmode="lin" valueType="num">
                                      <p:cBhvr additive="base">
                                        <p:cTn id="8" dur="500" fill="hold"/>
                                        <p:tgtEl>
                                          <p:spTgt spid="1044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Deep Impact_poster_med"/>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457200" y="304800"/>
            <a:ext cx="8229600" cy="1139825"/>
          </a:xfrm>
        </p:spPr>
        <p:txBody>
          <a:bodyPr/>
          <a:lstStyle/>
          <a:p>
            <a:r>
              <a:rPr lang="en-US" sz="4000" b="1"/>
              <a:t>Exciting Events for 2005 … and </a:t>
            </a:r>
            <a:r>
              <a:rPr lang="en-US" sz="4000" b="1" i="1"/>
              <a:t>BEYOND</a:t>
            </a:r>
            <a:r>
              <a:rPr lang="en-US" sz="4000" b="1"/>
              <a:t>!!</a:t>
            </a:r>
          </a:p>
        </p:txBody>
      </p:sp>
      <p:sp>
        <p:nvSpPr>
          <p:cNvPr id="105475" name="Rectangle 3"/>
          <p:cNvSpPr>
            <a:spLocks noGrp="1" noChangeArrowheads="1"/>
          </p:cNvSpPr>
          <p:nvPr>
            <p:ph type="body" idx="1"/>
          </p:nvPr>
        </p:nvSpPr>
        <p:spPr>
          <a:xfrm>
            <a:off x="0" y="2327275"/>
            <a:ext cx="9144000" cy="16017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2004</a:t>
            </a:r>
            <a:r>
              <a:rPr lang="en-US"/>
              <a:t> </a:t>
            </a:r>
            <a:r>
              <a:rPr lang="en-US">
                <a:solidFill>
                  <a:srgbClr val="FFFF00"/>
                </a:solidFill>
              </a:rPr>
              <a:t>	- Deep Impact Launch</a:t>
            </a:r>
          </a:p>
        </p:txBody>
      </p:sp>
      <p:sp>
        <p:nvSpPr>
          <p:cNvPr id="105476" name="Text Box 4"/>
          <p:cNvSpPr txBox="1">
            <a:spLocks noChangeArrowheads="1"/>
          </p:cNvSpPr>
          <p:nvPr/>
        </p:nvSpPr>
        <p:spPr bwMode="auto">
          <a:xfrm>
            <a:off x="2346325" y="1912938"/>
            <a:ext cx="8931275" cy="579437"/>
          </a:xfrm>
          <a:prstGeom prst="rect">
            <a:avLst/>
          </a:prstGeom>
          <a:noFill/>
          <a:ln w="12700">
            <a:noFill/>
            <a:miter lim="800000"/>
            <a:headEnd type="none" w="sm" len="sm"/>
            <a:tailEnd type="none" w="sm" len="sm"/>
          </a:ln>
          <a:effectLst/>
        </p:spPr>
        <p:txBody>
          <a:bodyPr>
            <a:spAutoFit/>
          </a:bodyPr>
          <a:lstStyle/>
          <a:p>
            <a:endParaRPr lang="en-US"/>
          </a:p>
        </p:txBody>
      </p:sp>
      <p:sp>
        <p:nvSpPr>
          <p:cNvPr id="105477" name="Text Box 5"/>
          <p:cNvSpPr txBox="1">
            <a:spLocks noChangeArrowheads="1"/>
          </p:cNvSpPr>
          <p:nvPr/>
        </p:nvSpPr>
        <p:spPr bwMode="auto">
          <a:xfrm>
            <a:off x="0" y="38862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Jan 14, 2005 - Huygens descent to Titan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5477"/>
                                        </p:tgtEl>
                                        <p:attrNameLst>
                                          <p:attrName>style.visibility</p:attrName>
                                        </p:attrNameLst>
                                      </p:cBhvr>
                                      <p:to>
                                        <p:strVal val="visible"/>
                                      </p:to>
                                    </p:set>
                                    <p:anim calcmode="lin" valueType="num">
                                      <p:cBhvr additive="base">
                                        <p:cTn id="7" dur="500" fill="hold"/>
                                        <p:tgtEl>
                                          <p:spTgt spid="105477"/>
                                        </p:tgtEl>
                                        <p:attrNameLst>
                                          <p:attrName>ppt_x</p:attrName>
                                        </p:attrNameLst>
                                      </p:cBhvr>
                                      <p:tavLst>
                                        <p:tav tm="0">
                                          <p:val>
                                            <p:strVal val="#ppt_x"/>
                                          </p:val>
                                        </p:tav>
                                        <p:tav tm="100000">
                                          <p:val>
                                            <p:strVal val="#ppt_x"/>
                                          </p:val>
                                        </p:tav>
                                      </p:tavLst>
                                    </p:anim>
                                    <p:anim calcmode="lin" valueType="num">
                                      <p:cBhvr additive="base">
                                        <p:cTn id="8" dur="500" fill="hold"/>
                                        <p:tgtEl>
                                          <p:spTgt spid="1054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83972" name="Picture 4" descr="Titan from Cassini"/>
          <p:cNvPicPr>
            <a:picLocks noChangeAspect="1" noChangeArrowheads="1"/>
          </p:cNvPicPr>
          <p:nvPr>
            <p:ph sz="half" idx="1"/>
          </p:nvPr>
        </p:nvPicPr>
        <p:blipFill>
          <a:blip r:embed="rId2"/>
          <a:srcRect/>
          <a:stretch>
            <a:fillRect/>
          </a:stretch>
        </p:blipFill>
        <p:spPr>
          <a:xfrm>
            <a:off x="0" y="614363"/>
            <a:ext cx="9144000" cy="6243637"/>
          </a:xfrm>
          <a:noFill/>
          <a:ln/>
        </p:spPr>
      </p:pic>
      <p:pic>
        <p:nvPicPr>
          <p:cNvPr id="83975" name="Picture 7" descr="Cassini-Huygens banner-left"/>
          <p:cNvPicPr>
            <a:picLocks noChangeAspect="1" noChangeArrowheads="1"/>
          </p:cNvPicPr>
          <p:nvPr>
            <p:ph sz="half" idx="2"/>
          </p:nvPr>
        </p:nvPicPr>
        <p:blipFill>
          <a:blip r:embed="rId3"/>
          <a:srcRect/>
          <a:stretch>
            <a:fillRect/>
          </a:stretch>
        </p:blipFill>
        <p:spPr>
          <a:xfrm>
            <a:off x="914400" y="533400"/>
            <a:ext cx="6324600" cy="1173163"/>
          </a:xfrm>
          <a:noFill/>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106499" name="Rectangle 3"/>
          <p:cNvSpPr>
            <a:spLocks noGrp="1" noChangeArrowheads="1"/>
          </p:cNvSpPr>
          <p:nvPr>
            <p:ph type="body" idx="1"/>
          </p:nvPr>
        </p:nvSpPr>
        <p:spPr>
          <a:xfrm>
            <a:off x="0" y="2327275"/>
            <a:ext cx="9144000" cy="21859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2004 	- Deep Impact Launch</a:t>
            </a:r>
          </a:p>
          <a:p>
            <a:r>
              <a:rPr lang="en-US">
                <a:solidFill>
                  <a:srgbClr val="FFFF00"/>
                </a:solidFill>
              </a:rPr>
              <a:t>Jan 14, 2005 - Huygens descent to Titan</a:t>
            </a:r>
          </a:p>
        </p:txBody>
      </p:sp>
      <p:sp>
        <p:nvSpPr>
          <p:cNvPr id="106501" name="Text Box 5"/>
          <p:cNvSpPr txBox="1">
            <a:spLocks noChangeArrowheads="1"/>
          </p:cNvSpPr>
          <p:nvPr/>
        </p:nvSpPr>
        <p:spPr bwMode="auto">
          <a:xfrm>
            <a:off x="0" y="4572000"/>
            <a:ext cx="9144000" cy="5794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pPr>
            <a:r>
              <a:rPr lang="en-US">
                <a:effectLst>
                  <a:outerShdw blurRad="38100" dist="38100" dir="2700000" algn="tl">
                    <a:srgbClr val="000000"/>
                  </a:outerShdw>
                </a:effectLst>
              </a:rPr>
              <a:t> </a:t>
            </a:r>
            <a:r>
              <a:rPr lang="en-US">
                <a:solidFill>
                  <a:srgbClr val="FFFF00"/>
                </a:solidFill>
                <a:effectLst>
                  <a:outerShdw blurRad="38100" dist="38100" dir="2700000" algn="tl">
                    <a:srgbClr val="000000"/>
                  </a:outerShdw>
                </a:effectLst>
              </a:rPr>
              <a:t>Jun 21  - Cosmos 1 Solar Sail launch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6501"/>
                                        </p:tgtEl>
                                        <p:attrNameLst>
                                          <p:attrName>style.visibility</p:attrName>
                                        </p:attrNameLst>
                                      </p:cBhvr>
                                      <p:to>
                                        <p:strVal val="visible"/>
                                      </p:to>
                                    </p:set>
                                    <p:anim calcmode="lin" valueType="num">
                                      <p:cBhvr additive="base">
                                        <p:cTn id="7" dur="500" fill="hold"/>
                                        <p:tgtEl>
                                          <p:spTgt spid="106501"/>
                                        </p:tgtEl>
                                        <p:attrNameLst>
                                          <p:attrName>ppt_x</p:attrName>
                                        </p:attrNameLst>
                                      </p:cBhvr>
                                      <p:tavLst>
                                        <p:tav tm="0">
                                          <p:val>
                                            <p:strVal val="#ppt_x"/>
                                          </p:val>
                                        </p:tav>
                                        <p:tav tm="100000">
                                          <p:val>
                                            <p:strVal val="#ppt_x"/>
                                          </p:val>
                                        </p:tav>
                                      </p:tavLst>
                                    </p:anim>
                                    <p:anim calcmode="lin" valueType="num">
                                      <p:cBhvr additive="base">
                                        <p:cTn id="8" dur="500" fill="hold"/>
                                        <p:tgtEl>
                                          <p:spTgt spid="1065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pic>
        <p:nvPicPr>
          <p:cNvPr id="110596" name="Picture 4" descr="Solar_Sail_decal"/>
          <p:cNvPicPr>
            <a:picLocks noChangeAspect="1" noChangeArrowheads="1"/>
          </p:cNvPicPr>
          <p:nvPr/>
        </p:nvPicPr>
        <p:blipFill>
          <a:blip r:embed="rId3"/>
          <a:srcRect/>
          <a:stretch>
            <a:fillRect/>
          </a:stretch>
        </p:blipFill>
        <p:spPr bwMode="auto">
          <a:xfrm>
            <a:off x="914400" y="0"/>
            <a:ext cx="7086600" cy="6858000"/>
          </a:xfrm>
          <a:prstGeom prst="rect">
            <a:avLst/>
          </a:prstGeom>
          <a:noFill/>
        </p:spPr>
      </p:pic>
      <p:pic>
        <p:nvPicPr>
          <p:cNvPr id="110597" name="Picture 5">
            <a:hlinkClick r:id="" action="ppaction://media"/>
          </p:cNvPr>
          <p:cNvPicPr>
            <a:picLocks noRot="1" noChangeAspect="1" noChangeArrowheads="1"/>
          </p:cNvPicPr>
          <p:nvPr>
            <a:wavAudioFile r:embed="rId1" name="spacebeep.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5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10000" fill="hold" display="0">
                  <p:stCondLst>
                    <p:cond delay="indefinite"/>
                  </p:stCondLst>
                  <p:endCondLst>
                    <p:cond evt="onPrev" delay="0">
                      <p:tgtEl>
                        <p:sldTgt/>
                      </p:tgtEl>
                    </p:cond>
                    <p:cond evt="onStopAudio" delay="0">
                      <p:tgtEl>
                        <p:sldTgt/>
                      </p:tgtEl>
                    </p:cond>
                  </p:endCondLst>
                </p:cTn>
                <p:tgtEl>
                  <p:spTgt spid="11059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107523" name="Rectangle 3"/>
          <p:cNvSpPr>
            <a:spLocks noGrp="1" noChangeArrowheads="1"/>
          </p:cNvSpPr>
          <p:nvPr>
            <p:ph type="body" idx="1"/>
          </p:nvPr>
        </p:nvSpPr>
        <p:spPr>
          <a:xfrm>
            <a:off x="0" y="2327275"/>
            <a:ext cx="9144000" cy="27701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2004 	- Deep Impact Launch</a:t>
            </a:r>
          </a:p>
          <a:p>
            <a:r>
              <a:rPr lang="en-US">
                <a:solidFill>
                  <a:srgbClr val="FFFF00"/>
                </a:solidFill>
              </a:rPr>
              <a:t>Jan 14, 2005 - Huygens descent to Titan</a:t>
            </a:r>
          </a:p>
          <a:p>
            <a:r>
              <a:rPr lang="en-US">
                <a:solidFill>
                  <a:srgbClr val="FFFF00"/>
                </a:solidFill>
              </a:rPr>
              <a:t>Jun 21</a:t>
            </a:r>
            <a:r>
              <a:rPr lang="en-US"/>
              <a:t> </a:t>
            </a:r>
            <a:r>
              <a:rPr lang="en-US">
                <a:solidFill>
                  <a:srgbClr val="FFFF00"/>
                </a:solidFill>
              </a:rPr>
              <a:t>- Cosmos 1 Solar Sail launch</a:t>
            </a:r>
          </a:p>
        </p:txBody>
      </p:sp>
      <p:sp>
        <p:nvSpPr>
          <p:cNvPr id="107524" name="Text Box 4"/>
          <p:cNvSpPr txBox="1">
            <a:spLocks noChangeArrowheads="1"/>
          </p:cNvSpPr>
          <p:nvPr/>
        </p:nvSpPr>
        <p:spPr bwMode="auto">
          <a:xfrm>
            <a:off x="0" y="51054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July 4   - Deep Impact meets Comet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524"/>
                                        </p:tgtEl>
                                        <p:attrNameLst>
                                          <p:attrName>style.visibility</p:attrName>
                                        </p:attrNameLst>
                                      </p:cBhvr>
                                      <p:to>
                                        <p:strVal val="visible"/>
                                      </p:to>
                                    </p:set>
                                    <p:anim calcmode="lin" valueType="num">
                                      <p:cBhvr additive="base">
                                        <p:cTn id="7" dur="500" fill="hold"/>
                                        <p:tgtEl>
                                          <p:spTgt spid="107524"/>
                                        </p:tgtEl>
                                        <p:attrNameLst>
                                          <p:attrName>ppt_x</p:attrName>
                                        </p:attrNameLst>
                                      </p:cBhvr>
                                      <p:tavLst>
                                        <p:tav tm="0">
                                          <p:val>
                                            <p:strVal val="#ppt_x"/>
                                          </p:val>
                                        </p:tav>
                                        <p:tav tm="100000">
                                          <p:val>
                                            <p:strVal val="#ppt_x"/>
                                          </p:val>
                                        </p:tav>
                                      </p:tavLst>
                                    </p:anim>
                                    <p:anim calcmode="lin" valueType="num">
                                      <p:cBhvr additive="base">
                                        <p:cTn id="8" dur="500" fill="hold"/>
                                        <p:tgtEl>
                                          <p:spTgt spid="1075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Deep Impact impact_side1-med"/>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111621" name="Picture 5">
            <a:hlinkClick r:id="" action="ppaction://media"/>
          </p:cNvPr>
          <p:cNvPicPr>
            <a:picLocks noRot="1" noChangeAspect="1" noChangeArrowheads="1"/>
          </p:cNvPicPr>
          <p:nvPr>
            <a:wavAudioFile r:embed="rId1" name="j0097484.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2132" fill="hold"/>
                                        <p:tgtEl>
                                          <p:spTgt spid="1116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1621"/>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108547" name="Rectangle 3"/>
          <p:cNvSpPr>
            <a:spLocks noGrp="1" noChangeArrowheads="1"/>
          </p:cNvSpPr>
          <p:nvPr>
            <p:ph type="body" idx="1"/>
          </p:nvPr>
        </p:nvSpPr>
        <p:spPr>
          <a:xfrm>
            <a:off x="0" y="2327275"/>
            <a:ext cx="9144000" cy="33543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2004 	- Deep Impact Launch</a:t>
            </a:r>
          </a:p>
          <a:p>
            <a:r>
              <a:rPr lang="en-US">
                <a:solidFill>
                  <a:srgbClr val="FFFF00"/>
                </a:solidFill>
              </a:rPr>
              <a:t>Jan 14, 2005 - Huygens descent to Titan</a:t>
            </a:r>
          </a:p>
          <a:p>
            <a:r>
              <a:rPr lang="en-US">
                <a:solidFill>
                  <a:srgbClr val="FFFF00"/>
                </a:solidFill>
              </a:rPr>
              <a:t>Jun 21</a:t>
            </a:r>
            <a:r>
              <a:rPr lang="en-US"/>
              <a:t> </a:t>
            </a:r>
            <a:r>
              <a:rPr lang="en-US">
                <a:solidFill>
                  <a:srgbClr val="FFFF00"/>
                </a:solidFill>
              </a:rPr>
              <a:t>- Cosmos 1 Solar Sail launch</a:t>
            </a:r>
          </a:p>
          <a:p>
            <a:r>
              <a:rPr lang="en-US">
                <a:solidFill>
                  <a:srgbClr val="FFFF00"/>
                </a:solidFill>
              </a:rPr>
              <a:t>July 4   - Deep Impact meets Comet</a:t>
            </a:r>
          </a:p>
        </p:txBody>
      </p:sp>
      <p:sp>
        <p:nvSpPr>
          <p:cNvPr id="108548" name="Text Box 4"/>
          <p:cNvSpPr txBox="1">
            <a:spLocks noChangeArrowheads="1"/>
          </p:cNvSpPr>
          <p:nvPr/>
        </p:nvSpPr>
        <p:spPr bwMode="auto">
          <a:xfrm>
            <a:off x="0" y="5715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Jan 15, 2006 - Stardust Sample Return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2057400" y="304800"/>
            <a:ext cx="4419600" cy="655638"/>
          </a:xfrm>
        </p:spPr>
        <p:txBody>
          <a:bodyPr/>
          <a:lstStyle/>
          <a:p>
            <a:r>
              <a:rPr lang="en-US" sz="4000" b="1"/>
              <a:t>STARDUST</a:t>
            </a:r>
          </a:p>
        </p:txBody>
      </p:sp>
      <p:pic>
        <p:nvPicPr>
          <p:cNvPr id="62468" name="Picture 4" descr="STARDUST artist rendering"/>
          <p:cNvPicPr>
            <a:picLocks noChangeAspect="1" noChangeArrowheads="1"/>
          </p:cNvPicPr>
          <p:nvPr/>
        </p:nvPicPr>
        <p:blipFill>
          <a:blip r:embed="rId2"/>
          <a:srcRect/>
          <a:stretch>
            <a:fillRect/>
          </a:stretch>
        </p:blipFill>
        <p:spPr bwMode="auto">
          <a:xfrm>
            <a:off x="838200" y="914400"/>
            <a:ext cx="7315200" cy="4922838"/>
          </a:xfrm>
          <a:prstGeom prst="rect">
            <a:avLst/>
          </a:prstGeom>
          <a:noFill/>
        </p:spPr>
      </p:pic>
      <p:sp>
        <p:nvSpPr>
          <p:cNvPr id="62470" name="Text Box 6"/>
          <p:cNvSpPr txBox="1">
            <a:spLocks noChangeArrowheads="1"/>
          </p:cNvSpPr>
          <p:nvPr/>
        </p:nvSpPr>
        <p:spPr bwMode="auto">
          <a:xfrm>
            <a:off x="1066800" y="5562600"/>
            <a:ext cx="6859588" cy="946150"/>
          </a:xfrm>
          <a:prstGeom prst="rect">
            <a:avLst/>
          </a:prstGeom>
          <a:noFill/>
          <a:ln w="12700">
            <a:noFill/>
            <a:miter lim="800000"/>
            <a:headEnd type="none" w="sm" len="sm"/>
            <a:tailEnd type="none" w="sm" len="sm"/>
          </a:ln>
          <a:effectLst/>
        </p:spPr>
        <p:txBody>
          <a:bodyPr wrap="none">
            <a:spAutoFit/>
          </a:bodyPr>
          <a:lstStyle/>
          <a:p>
            <a:r>
              <a:rPr lang="en-US" sz="2800" b="1">
                <a:solidFill>
                  <a:schemeClr val="tx2"/>
                </a:solidFill>
                <a:effectLst>
                  <a:outerShdw blurRad="38100" dist="38100" dir="2700000" algn="tl">
                    <a:srgbClr val="000000"/>
                  </a:outerShdw>
                </a:effectLst>
              </a:rPr>
              <a:t>STARDUST Flyby of Comet Wild-2</a:t>
            </a:r>
          </a:p>
          <a:p>
            <a:r>
              <a:rPr lang="en-US" sz="2800" b="1">
                <a:solidFill>
                  <a:schemeClr val="tx2"/>
                </a:solidFill>
                <a:effectLst>
                  <a:outerShdw blurRad="38100" dist="38100" dir="2700000" algn="tl">
                    <a:srgbClr val="000000"/>
                  </a:outerShdw>
                </a:effectLst>
              </a:rPr>
              <a:t>January 2, 2004</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The STARDUST Mission</a:t>
            </a:r>
          </a:p>
        </p:txBody>
      </p:sp>
      <p:sp>
        <p:nvSpPr>
          <p:cNvPr id="63491" name="Rectangle 3"/>
          <p:cNvSpPr>
            <a:spLocks noGrp="1" noChangeArrowheads="1"/>
          </p:cNvSpPr>
          <p:nvPr>
            <p:ph type="body" idx="1"/>
          </p:nvPr>
        </p:nvSpPr>
        <p:spPr>
          <a:xfrm>
            <a:off x="457200" y="1600200"/>
            <a:ext cx="8686800" cy="4530725"/>
          </a:xfrm>
        </p:spPr>
        <p:txBody>
          <a:bodyPr/>
          <a:lstStyle/>
          <a:p>
            <a:r>
              <a:rPr lang="en-US"/>
              <a:t>First-ever Comet Sample Return</a:t>
            </a:r>
          </a:p>
          <a:p>
            <a:r>
              <a:rPr lang="en-US"/>
              <a:t>Launched 1999</a:t>
            </a:r>
          </a:p>
          <a:p>
            <a:r>
              <a:rPr lang="en-US"/>
              <a:t>Rendezvous Comet WILD-2 Jan. 2, 2004</a:t>
            </a:r>
          </a:p>
          <a:p>
            <a:r>
              <a:rPr lang="en-US"/>
              <a:t>Return Sample to Earth July 15, 2006</a:t>
            </a:r>
          </a:p>
          <a:p>
            <a:pPr algn="ctr">
              <a:buFont typeface="Wingdings" pitchFamily="2" charset="2"/>
              <a:buNone/>
            </a:pPr>
            <a:r>
              <a:rPr lang="en-US" sz="6000" b="1" i="1"/>
              <a:t>216 days to go!</a:t>
            </a:r>
            <a:r>
              <a:rPr lang="en-US"/>
              <a:t> </a:t>
            </a:r>
          </a:p>
          <a:p>
            <a:pPr algn="ctr">
              <a:buFont typeface="Wingdings" pitchFamily="2" charset="2"/>
              <a:buNone/>
            </a:pPr>
            <a:r>
              <a:rPr lang="en-US" sz="5400"/>
              <a:t>Counting Down!</a:t>
            </a:r>
          </a:p>
          <a:p>
            <a:pPr>
              <a:buFont typeface="Wingdings" pitchFamily="2" charset="2"/>
              <a:buNone/>
            </a:pPr>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Mars Missions</a:t>
            </a:r>
          </a:p>
        </p:txBody>
      </p:sp>
      <p:pic>
        <p:nvPicPr>
          <p:cNvPr id="87044" name="Picture 4" descr="mgs-mid-size"/>
          <p:cNvPicPr>
            <a:picLocks noChangeAspect="1" noChangeArrowheads="1"/>
          </p:cNvPicPr>
          <p:nvPr>
            <p:ph sz="quarter" idx="2"/>
          </p:nvPr>
        </p:nvPicPr>
        <p:blipFill>
          <a:blip r:embed="rId2"/>
          <a:srcRect/>
          <a:stretch>
            <a:fillRect/>
          </a:stretch>
        </p:blipFill>
        <p:spPr>
          <a:xfrm>
            <a:off x="5410200" y="1600200"/>
            <a:ext cx="3413125" cy="3962400"/>
          </a:xfrm>
          <a:noFill/>
          <a:ln/>
        </p:spPr>
      </p:pic>
      <p:pic>
        <p:nvPicPr>
          <p:cNvPr id="87046" name="Picture 6" descr="odyssey-mission-med_2_040111062617-thm (NASA)"/>
          <p:cNvPicPr>
            <a:picLocks noChangeAspect="1" noChangeArrowheads="1"/>
          </p:cNvPicPr>
          <p:nvPr>
            <p:ph sz="quarter" idx="3"/>
          </p:nvPr>
        </p:nvPicPr>
        <p:blipFill>
          <a:blip r:embed="rId3"/>
          <a:srcRect/>
          <a:stretch>
            <a:fillRect/>
          </a:stretch>
        </p:blipFill>
        <p:spPr>
          <a:xfrm>
            <a:off x="5638800" y="1600200"/>
            <a:ext cx="2827338" cy="4191000"/>
          </a:xfrm>
          <a:noFill/>
          <a:ln/>
        </p:spPr>
      </p:pic>
      <p:pic>
        <p:nvPicPr>
          <p:cNvPr id="87048" name="Picture 8" descr="marsglobe1_040804110948-thm (NASA)"/>
          <p:cNvPicPr>
            <a:picLocks noChangeAspect="1" noChangeArrowheads="1"/>
          </p:cNvPicPr>
          <p:nvPr/>
        </p:nvPicPr>
        <p:blipFill>
          <a:blip r:embed="rId4"/>
          <a:srcRect/>
          <a:stretch>
            <a:fillRect/>
          </a:stretch>
        </p:blipFill>
        <p:spPr bwMode="auto">
          <a:xfrm>
            <a:off x="4927600" y="1600200"/>
            <a:ext cx="4216400" cy="4216400"/>
          </a:xfrm>
          <a:prstGeom prst="rect">
            <a:avLst/>
          </a:prstGeom>
          <a:noFill/>
        </p:spPr>
      </p:pic>
      <p:sp>
        <p:nvSpPr>
          <p:cNvPr id="87050" name="Text Box 10"/>
          <p:cNvSpPr txBox="1">
            <a:spLocks noChangeArrowheads="1"/>
          </p:cNvSpPr>
          <p:nvPr/>
        </p:nvSpPr>
        <p:spPr bwMode="auto">
          <a:xfrm>
            <a:off x="304800" y="1752600"/>
            <a:ext cx="4191000" cy="750888"/>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a:t>
            </a:r>
            <a:r>
              <a:rPr lang="en-US" sz="4800">
                <a:effectLst>
                  <a:outerShdw blurRad="38100" dist="38100" dir="2700000" algn="tl">
                    <a:srgbClr val="000000"/>
                  </a:outerShdw>
                </a:effectLst>
              </a:rPr>
              <a:t> </a:t>
            </a:r>
            <a:r>
              <a:rPr lang="en-US" sz="2800">
                <a:effectLst>
                  <a:outerShdw blurRad="38100" dist="38100" dir="2700000" algn="tl">
                    <a:srgbClr val="000000"/>
                  </a:outerShdw>
                </a:effectLst>
              </a:rPr>
              <a:t>Global Surveyor</a:t>
            </a:r>
            <a:endParaRPr lang="en-US" sz="4800"/>
          </a:p>
        </p:txBody>
      </p:sp>
      <p:sp>
        <p:nvSpPr>
          <p:cNvPr id="87053" name="Text Box 13"/>
          <p:cNvSpPr txBox="1">
            <a:spLocks noChangeArrowheads="1"/>
          </p:cNvSpPr>
          <p:nvPr/>
        </p:nvSpPr>
        <p:spPr bwMode="auto">
          <a:xfrm>
            <a:off x="381000" y="2819400"/>
            <a:ext cx="2743200" cy="519113"/>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effectLst>
                  <a:outerShdw blurRad="38100" dist="38100" dir="2700000" algn="tl">
                    <a:srgbClr val="000000"/>
                  </a:outerShdw>
                </a:effectLst>
              </a:rPr>
              <a:t>Mars Odyssey</a:t>
            </a:r>
          </a:p>
        </p:txBody>
      </p:sp>
      <p:sp>
        <p:nvSpPr>
          <p:cNvPr id="87054" name="Text Box 14"/>
          <p:cNvSpPr txBox="1">
            <a:spLocks noChangeArrowheads="1"/>
          </p:cNvSpPr>
          <p:nvPr/>
        </p:nvSpPr>
        <p:spPr bwMode="auto">
          <a:xfrm>
            <a:off x="381000" y="3810000"/>
            <a:ext cx="3657600" cy="860425"/>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 Exploration Rovers</a:t>
            </a:r>
            <a:endParaRPr lang="en-US" sz="2800"/>
          </a:p>
        </p:txBody>
      </p:sp>
      <p:sp>
        <p:nvSpPr>
          <p:cNvPr id="87055" name="Text Box 15"/>
          <p:cNvSpPr txBox="1">
            <a:spLocks noChangeArrowheads="1"/>
          </p:cNvSpPr>
          <p:nvPr/>
        </p:nvSpPr>
        <p:spPr bwMode="auto">
          <a:xfrm>
            <a:off x="762000" y="4775200"/>
            <a:ext cx="1470025" cy="457200"/>
          </a:xfrm>
          <a:prstGeom prst="rect">
            <a:avLst/>
          </a:prstGeom>
          <a:noFill/>
          <a:ln w="12700">
            <a:noFill/>
            <a:miter lim="800000"/>
            <a:headEnd type="none" w="sm" len="sm"/>
            <a:tailEnd type="none" w="sm" len="sm"/>
          </a:ln>
          <a:effectLst/>
        </p:spPr>
        <p:txBody>
          <a:bodyPr wrap="none">
            <a:spAutoFit/>
          </a:bodyPr>
          <a:lstStyle/>
          <a:p>
            <a:r>
              <a:rPr lang="en-US" sz="2400" b="1">
                <a:effectLst>
                  <a:outerShdw blurRad="38100" dist="38100" dir="2700000" algn="tl">
                    <a:srgbClr val="000000"/>
                  </a:outerShdw>
                </a:effectLst>
              </a:rPr>
              <a:t>“</a:t>
            </a:r>
            <a:r>
              <a:rPr lang="en-US" sz="2400" b="1" i="1">
                <a:effectLst>
                  <a:outerShdw blurRad="38100" dist="38100" dir="2700000" algn="tl">
                    <a:srgbClr val="000000"/>
                  </a:outerShdw>
                </a:effectLst>
              </a:rPr>
              <a:t>Spirit</a:t>
            </a:r>
            <a:r>
              <a:rPr lang="en-US" sz="2400" b="1">
                <a:effectLst>
                  <a:outerShdw blurRad="38100" dist="38100" dir="2700000" algn="tl">
                    <a:srgbClr val="000000"/>
                  </a:outerShdw>
                </a:effectLst>
              </a:rPr>
              <a:t>”</a:t>
            </a:r>
          </a:p>
        </p:txBody>
      </p:sp>
      <p:sp>
        <p:nvSpPr>
          <p:cNvPr id="87056" name="Text Box 16"/>
          <p:cNvSpPr txBox="1">
            <a:spLocks noChangeArrowheads="1"/>
          </p:cNvSpPr>
          <p:nvPr/>
        </p:nvSpPr>
        <p:spPr bwMode="auto">
          <a:xfrm>
            <a:off x="1524000" y="5334000"/>
            <a:ext cx="3352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effectLst>
                  <a:outerShdw blurRad="38100" dist="38100" dir="2700000" algn="tl">
                    <a:srgbClr val="000000"/>
                  </a:outerShdw>
                </a:effectLst>
              </a:rPr>
              <a:t>and “</a:t>
            </a:r>
            <a:r>
              <a:rPr lang="en-US" sz="2400" b="1" i="1">
                <a:effectLst>
                  <a:outerShdw blurRad="38100" dist="38100" dir="2700000" algn="tl">
                    <a:srgbClr val="000000"/>
                  </a:outerShdw>
                </a:effectLst>
              </a:rPr>
              <a:t>Opportunity</a:t>
            </a:r>
            <a:r>
              <a:rPr lang="en-US" sz="2400" b="1">
                <a:effectLst>
                  <a:outerShdw blurRad="38100" dist="38100" dir="2700000" algn="tl">
                    <a:srgbClr val="000000"/>
                  </a:outerShdw>
                </a:effectLst>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7050"/>
                                        </p:tgtEl>
                                        <p:attrNameLst>
                                          <p:attrName>style.visibility</p:attrName>
                                        </p:attrNameLst>
                                      </p:cBhvr>
                                      <p:to>
                                        <p:strVal val="visible"/>
                                      </p:to>
                                    </p:set>
                                    <p:anim calcmode="lin" valueType="num">
                                      <p:cBhvr additive="base">
                                        <p:cTn id="7" dur="1000" fill="hold"/>
                                        <p:tgtEl>
                                          <p:spTgt spid="87050"/>
                                        </p:tgtEl>
                                        <p:attrNameLst>
                                          <p:attrName>ppt_x</p:attrName>
                                        </p:attrNameLst>
                                      </p:cBhvr>
                                      <p:tavLst>
                                        <p:tav tm="0">
                                          <p:val>
                                            <p:strVal val="#ppt_x"/>
                                          </p:val>
                                        </p:tav>
                                        <p:tav tm="100000">
                                          <p:val>
                                            <p:strVal val="#ppt_x"/>
                                          </p:val>
                                        </p:tav>
                                      </p:tavLst>
                                    </p:anim>
                                    <p:anim calcmode="lin" valueType="num">
                                      <p:cBhvr additive="base">
                                        <p:cTn id="8" dur="1000" fill="hold"/>
                                        <p:tgtEl>
                                          <p:spTgt spid="8705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7044"/>
                                        </p:tgtEl>
                                        <p:attrNameLst>
                                          <p:attrName>style.visibility</p:attrName>
                                        </p:attrNameLst>
                                      </p:cBhvr>
                                      <p:to>
                                        <p:strVal val="visible"/>
                                      </p:to>
                                    </p:set>
                                    <p:anim calcmode="lin" valueType="num">
                                      <p:cBhvr additive="base">
                                        <p:cTn id="12" dur="3000" fill="hold"/>
                                        <p:tgtEl>
                                          <p:spTgt spid="87044"/>
                                        </p:tgtEl>
                                        <p:attrNameLst>
                                          <p:attrName>ppt_x</p:attrName>
                                        </p:attrNameLst>
                                      </p:cBhvr>
                                      <p:tavLst>
                                        <p:tav tm="0">
                                          <p:val>
                                            <p:strVal val="#ppt_x"/>
                                          </p:val>
                                        </p:tav>
                                        <p:tav tm="100000">
                                          <p:val>
                                            <p:strVal val="#ppt_x"/>
                                          </p:val>
                                        </p:tav>
                                      </p:tavLst>
                                    </p:anim>
                                    <p:anim calcmode="lin" valueType="num">
                                      <p:cBhvr additive="base">
                                        <p:cTn id="13" dur="3000" fill="hold"/>
                                        <p:tgtEl>
                                          <p:spTgt spid="87044"/>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87053"/>
                                        </p:tgtEl>
                                        <p:attrNameLst>
                                          <p:attrName>style.visibility</p:attrName>
                                        </p:attrNameLst>
                                      </p:cBhvr>
                                      <p:to>
                                        <p:strVal val="visible"/>
                                      </p:to>
                                    </p:set>
                                    <p:anim calcmode="lin" valueType="num">
                                      <p:cBhvr additive="base">
                                        <p:cTn id="17" dur="1000" fill="hold"/>
                                        <p:tgtEl>
                                          <p:spTgt spid="87053"/>
                                        </p:tgtEl>
                                        <p:attrNameLst>
                                          <p:attrName>ppt_x</p:attrName>
                                        </p:attrNameLst>
                                      </p:cBhvr>
                                      <p:tavLst>
                                        <p:tav tm="0">
                                          <p:val>
                                            <p:strVal val="#ppt_x"/>
                                          </p:val>
                                        </p:tav>
                                        <p:tav tm="100000">
                                          <p:val>
                                            <p:strVal val="#ppt_x"/>
                                          </p:val>
                                        </p:tav>
                                      </p:tavLst>
                                    </p:anim>
                                    <p:anim calcmode="lin" valueType="num">
                                      <p:cBhvr additive="base">
                                        <p:cTn id="18" dur="1000" fill="hold"/>
                                        <p:tgtEl>
                                          <p:spTgt spid="87053"/>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2" presetClass="entr" presetSubtype="12" fill="hold" nodeType="afterEffect">
                                  <p:stCondLst>
                                    <p:cond delay="0"/>
                                  </p:stCondLst>
                                  <p:childTnLst>
                                    <p:set>
                                      <p:cBhvr>
                                        <p:cTn id="21" dur="1" fill="hold">
                                          <p:stCondLst>
                                            <p:cond delay="0"/>
                                          </p:stCondLst>
                                        </p:cTn>
                                        <p:tgtEl>
                                          <p:spTgt spid="87046"/>
                                        </p:tgtEl>
                                        <p:attrNameLst>
                                          <p:attrName>style.visibility</p:attrName>
                                        </p:attrNameLst>
                                      </p:cBhvr>
                                      <p:to>
                                        <p:strVal val="visible"/>
                                      </p:to>
                                    </p:set>
                                    <p:anim calcmode="lin" valueType="num">
                                      <p:cBhvr additive="base">
                                        <p:cTn id="22" dur="2000" fill="hold"/>
                                        <p:tgtEl>
                                          <p:spTgt spid="87046"/>
                                        </p:tgtEl>
                                        <p:attrNameLst>
                                          <p:attrName>ppt_x</p:attrName>
                                        </p:attrNameLst>
                                      </p:cBhvr>
                                      <p:tavLst>
                                        <p:tav tm="0">
                                          <p:val>
                                            <p:strVal val="0-#ppt_w/2"/>
                                          </p:val>
                                        </p:tav>
                                        <p:tav tm="100000">
                                          <p:val>
                                            <p:strVal val="#ppt_x"/>
                                          </p:val>
                                        </p:tav>
                                      </p:tavLst>
                                    </p:anim>
                                    <p:anim calcmode="lin" valueType="num">
                                      <p:cBhvr additive="base">
                                        <p:cTn id="23" dur="2000" fill="hold"/>
                                        <p:tgtEl>
                                          <p:spTgt spid="87046"/>
                                        </p:tgtEl>
                                        <p:attrNameLst>
                                          <p:attrName>ppt_y</p:attrName>
                                        </p:attrNameLst>
                                      </p:cBhvr>
                                      <p:tavLst>
                                        <p:tav tm="0">
                                          <p:val>
                                            <p:strVal val="1+#ppt_h/2"/>
                                          </p:val>
                                        </p:tav>
                                        <p:tav tm="100000">
                                          <p:val>
                                            <p:strVal val="#ppt_y"/>
                                          </p:val>
                                        </p:tav>
                                      </p:tavLst>
                                    </p:anim>
                                  </p:childTnLst>
                                </p:cTn>
                              </p:par>
                            </p:childTnLst>
                          </p:cTn>
                        </p:par>
                        <p:par>
                          <p:cTn id="24" fill="hold">
                            <p:stCondLst>
                              <p:cond delay="7000"/>
                            </p:stCondLst>
                            <p:childTnLst>
                              <p:par>
                                <p:cTn id="25" presetID="2" presetClass="entr" presetSubtype="4" fill="hold" grpId="0" nodeType="afterEffect">
                                  <p:stCondLst>
                                    <p:cond delay="0"/>
                                  </p:stCondLst>
                                  <p:childTnLst>
                                    <p:set>
                                      <p:cBhvr>
                                        <p:cTn id="26" dur="1" fill="hold">
                                          <p:stCondLst>
                                            <p:cond delay="0"/>
                                          </p:stCondLst>
                                        </p:cTn>
                                        <p:tgtEl>
                                          <p:spTgt spid="87054"/>
                                        </p:tgtEl>
                                        <p:attrNameLst>
                                          <p:attrName>style.visibility</p:attrName>
                                        </p:attrNameLst>
                                      </p:cBhvr>
                                      <p:to>
                                        <p:strVal val="visible"/>
                                      </p:to>
                                    </p:set>
                                    <p:anim calcmode="lin" valueType="num">
                                      <p:cBhvr additive="base">
                                        <p:cTn id="27" dur="500" fill="hold"/>
                                        <p:tgtEl>
                                          <p:spTgt spid="87054"/>
                                        </p:tgtEl>
                                        <p:attrNameLst>
                                          <p:attrName>ppt_x</p:attrName>
                                        </p:attrNameLst>
                                      </p:cBhvr>
                                      <p:tavLst>
                                        <p:tav tm="0">
                                          <p:val>
                                            <p:strVal val="#ppt_x"/>
                                          </p:val>
                                        </p:tav>
                                        <p:tav tm="100000">
                                          <p:val>
                                            <p:strVal val="#ppt_x"/>
                                          </p:val>
                                        </p:tav>
                                      </p:tavLst>
                                    </p:anim>
                                    <p:anim calcmode="lin" valueType="num">
                                      <p:cBhvr additive="base">
                                        <p:cTn id="28" dur="500" fill="hold"/>
                                        <p:tgtEl>
                                          <p:spTgt spid="87054"/>
                                        </p:tgtEl>
                                        <p:attrNameLst>
                                          <p:attrName>ppt_y</p:attrName>
                                        </p:attrNameLst>
                                      </p:cBhvr>
                                      <p:tavLst>
                                        <p:tav tm="0">
                                          <p:val>
                                            <p:strVal val="1+#ppt_h/2"/>
                                          </p:val>
                                        </p:tav>
                                        <p:tav tm="100000">
                                          <p:val>
                                            <p:strVal val="#ppt_y"/>
                                          </p:val>
                                        </p:tav>
                                      </p:tavLst>
                                    </p:anim>
                                  </p:childTnLst>
                                </p:cTn>
                              </p:par>
                            </p:childTnLst>
                          </p:cTn>
                        </p:par>
                        <p:par>
                          <p:cTn id="29" fill="hold">
                            <p:stCondLst>
                              <p:cond delay="7500"/>
                            </p:stCondLst>
                            <p:childTnLst>
                              <p:par>
                                <p:cTn id="30" presetID="2" presetClass="entr" presetSubtype="9" fill="hold" nodeType="afterEffect">
                                  <p:stCondLst>
                                    <p:cond delay="0"/>
                                  </p:stCondLst>
                                  <p:childTnLst>
                                    <p:set>
                                      <p:cBhvr>
                                        <p:cTn id="31" dur="1" fill="hold">
                                          <p:stCondLst>
                                            <p:cond delay="0"/>
                                          </p:stCondLst>
                                        </p:cTn>
                                        <p:tgtEl>
                                          <p:spTgt spid="87048"/>
                                        </p:tgtEl>
                                        <p:attrNameLst>
                                          <p:attrName>style.visibility</p:attrName>
                                        </p:attrNameLst>
                                      </p:cBhvr>
                                      <p:to>
                                        <p:strVal val="visible"/>
                                      </p:to>
                                    </p:set>
                                    <p:anim calcmode="lin" valueType="num">
                                      <p:cBhvr additive="base">
                                        <p:cTn id="32" dur="2000" fill="hold"/>
                                        <p:tgtEl>
                                          <p:spTgt spid="87048"/>
                                        </p:tgtEl>
                                        <p:attrNameLst>
                                          <p:attrName>ppt_x</p:attrName>
                                        </p:attrNameLst>
                                      </p:cBhvr>
                                      <p:tavLst>
                                        <p:tav tm="0">
                                          <p:val>
                                            <p:strVal val="0-#ppt_w/2"/>
                                          </p:val>
                                        </p:tav>
                                        <p:tav tm="100000">
                                          <p:val>
                                            <p:strVal val="#ppt_x"/>
                                          </p:val>
                                        </p:tav>
                                      </p:tavLst>
                                    </p:anim>
                                    <p:anim calcmode="lin" valueType="num">
                                      <p:cBhvr additive="base">
                                        <p:cTn id="33" dur="2000" fill="hold"/>
                                        <p:tgtEl>
                                          <p:spTgt spid="87048"/>
                                        </p:tgtEl>
                                        <p:attrNameLst>
                                          <p:attrName>ppt_y</p:attrName>
                                        </p:attrNameLst>
                                      </p:cBhvr>
                                      <p:tavLst>
                                        <p:tav tm="0">
                                          <p:val>
                                            <p:strVal val="0-#ppt_h/2"/>
                                          </p:val>
                                        </p:tav>
                                        <p:tav tm="100000">
                                          <p:val>
                                            <p:strVal val="#ppt_y"/>
                                          </p:val>
                                        </p:tav>
                                      </p:tavLst>
                                    </p:anim>
                                  </p:childTnLst>
                                </p:cTn>
                              </p:par>
                            </p:childTnLst>
                          </p:cTn>
                        </p:par>
                        <p:par>
                          <p:cTn id="34" fill="hold">
                            <p:stCondLst>
                              <p:cond delay="9500"/>
                            </p:stCondLst>
                            <p:childTnLst>
                              <p:par>
                                <p:cTn id="35" presetID="2" presetClass="entr" presetSubtype="4" fill="hold" grpId="1" nodeType="afterEffect">
                                  <p:stCondLst>
                                    <p:cond delay="0"/>
                                  </p:stCondLst>
                                  <p:childTnLst>
                                    <p:set>
                                      <p:cBhvr>
                                        <p:cTn id="36" dur="1" fill="hold">
                                          <p:stCondLst>
                                            <p:cond delay="0"/>
                                          </p:stCondLst>
                                        </p:cTn>
                                        <p:tgtEl>
                                          <p:spTgt spid="87055"/>
                                        </p:tgtEl>
                                        <p:attrNameLst>
                                          <p:attrName>style.visibility</p:attrName>
                                        </p:attrNameLst>
                                      </p:cBhvr>
                                      <p:to>
                                        <p:strVal val="visible"/>
                                      </p:to>
                                    </p:set>
                                    <p:anim calcmode="lin" valueType="num">
                                      <p:cBhvr additive="base">
                                        <p:cTn id="37" dur="500" fill="hold"/>
                                        <p:tgtEl>
                                          <p:spTgt spid="87055"/>
                                        </p:tgtEl>
                                        <p:attrNameLst>
                                          <p:attrName>ppt_x</p:attrName>
                                        </p:attrNameLst>
                                      </p:cBhvr>
                                      <p:tavLst>
                                        <p:tav tm="0">
                                          <p:val>
                                            <p:strVal val="#ppt_x"/>
                                          </p:val>
                                        </p:tav>
                                        <p:tav tm="100000">
                                          <p:val>
                                            <p:strVal val="#ppt_x"/>
                                          </p:val>
                                        </p:tav>
                                      </p:tavLst>
                                    </p:anim>
                                    <p:anim calcmode="lin" valueType="num">
                                      <p:cBhvr additive="base">
                                        <p:cTn id="38" dur="500" fill="hold"/>
                                        <p:tgtEl>
                                          <p:spTgt spid="87055"/>
                                        </p:tgtEl>
                                        <p:attrNameLst>
                                          <p:attrName>ppt_y</p:attrName>
                                        </p:attrNameLst>
                                      </p:cBhvr>
                                      <p:tavLst>
                                        <p:tav tm="0">
                                          <p:val>
                                            <p:strVal val="1+#ppt_h/2"/>
                                          </p:val>
                                        </p:tav>
                                        <p:tav tm="100000">
                                          <p:val>
                                            <p:strVal val="#ppt_y"/>
                                          </p:val>
                                        </p:tav>
                                      </p:tavLst>
                                    </p:anim>
                                  </p:childTnLst>
                                </p:cTn>
                              </p:par>
                            </p:childTnLst>
                          </p:cTn>
                        </p:par>
                        <p:par>
                          <p:cTn id="39" fill="hold">
                            <p:stCondLst>
                              <p:cond delay="10000"/>
                            </p:stCondLst>
                            <p:childTnLst>
                              <p:par>
                                <p:cTn id="40" presetID="8" presetClass="emph" presetSubtype="0" fill="hold" grpId="0" nodeType="afterEffect">
                                  <p:stCondLst>
                                    <p:cond delay="0"/>
                                  </p:stCondLst>
                                  <p:childTnLst>
                                    <p:animRot by="21600000">
                                      <p:cBhvr>
                                        <p:cTn id="41" dur="2000" fill="hold"/>
                                        <p:tgtEl>
                                          <p:spTgt spid="87055"/>
                                        </p:tgtEl>
                                        <p:attrNameLst>
                                          <p:attrName>r</p:attrName>
                                        </p:attrNameLst>
                                      </p:cBhvr>
                                    </p:animRot>
                                  </p:childTnLst>
                                </p:cTn>
                              </p:par>
                            </p:childTnLst>
                          </p:cTn>
                        </p:par>
                        <p:par>
                          <p:cTn id="42" fill="hold">
                            <p:stCondLst>
                              <p:cond delay="12000"/>
                            </p:stCondLst>
                            <p:childTnLst>
                              <p:par>
                                <p:cTn id="43" presetID="2" presetClass="entr" presetSubtype="4" fill="hold" grpId="0" nodeType="afterEffect">
                                  <p:stCondLst>
                                    <p:cond delay="0"/>
                                  </p:stCondLst>
                                  <p:childTnLst>
                                    <p:set>
                                      <p:cBhvr>
                                        <p:cTn id="44" dur="1" fill="hold">
                                          <p:stCondLst>
                                            <p:cond delay="0"/>
                                          </p:stCondLst>
                                        </p:cTn>
                                        <p:tgtEl>
                                          <p:spTgt spid="87056"/>
                                        </p:tgtEl>
                                        <p:attrNameLst>
                                          <p:attrName>style.visibility</p:attrName>
                                        </p:attrNameLst>
                                      </p:cBhvr>
                                      <p:to>
                                        <p:strVal val="visible"/>
                                      </p:to>
                                    </p:set>
                                    <p:anim calcmode="lin" valueType="num">
                                      <p:cBhvr additive="base">
                                        <p:cTn id="45" dur="500" fill="hold"/>
                                        <p:tgtEl>
                                          <p:spTgt spid="87056"/>
                                        </p:tgtEl>
                                        <p:attrNameLst>
                                          <p:attrName>ppt_x</p:attrName>
                                        </p:attrNameLst>
                                      </p:cBhvr>
                                      <p:tavLst>
                                        <p:tav tm="0">
                                          <p:val>
                                            <p:strVal val="#ppt_x"/>
                                          </p:val>
                                        </p:tav>
                                        <p:tav tm="100000">
                                          <p:val>
                                            <p:strVal val="#ppt_x"/>
                                          </p:val>
                                        </p:tav>
                                      </p:tavLst>
                                    </p:anim>
                                    <p:anim calcmode="lin" valueType="num">
                                      <p:cBhvr additive="base">
                                        <p:cTn id="46" dur="500" fill="hold"/>
                                        <p:tgtEl>
                                          <p:spTgt spid="87056"/>
                                        </p:tgtEl>
                                        <p:attrNameLst>
                                          <p:attrName>ppt_y</p:attrName>
                                        </p:attrNameLst>
                                      </p:cBhvr>
                                      <p:tavLst>
                                        <p:tav tm="0">
                                          <p:val>
                                            <p:strVal val="1+#ppt_h/2"/>
                                          </p:val>
                                        </p:tav>
                                        <p:tav tm="100000">
                                          <p:val>
                                            <p:strVal val="#ppt_y"/>
                                          </p:val>
                                        </p:tav>
                                      </p:tavLst>
                                    </p:anim>
                                  </p:childTnLst>
                                </p:cTn>
                              </p:par>
                            </p:childTnLst>
                          </p:cTn>
                        </p:par>
                        <p:par>
                          <p:cTn id="47" fill="hold">
                            <p:stCondLst>
                              <p:cond delay="12500"/>
                            </p:stCondLst>
                            <p:childTnLst>
                              <p:par>
                                <p:cTn id="48" presetID="8" presetClass="emph" presetSubtype="0" fill="hold" grpId="1" nodeType="afterEffect">
                                  <p:stCondLst>
                                    <p:cond delay="0"/>
                                  </p:stCondLst>
                                  <p:childTnLst>
                                    <p:animRot by="21600000">
                                      <p:cBhvr>
                                        <p:cTn id="49" dur="2000" fill="hold"/>
                                        <p:tgtEl>
                                          <p:spTgt spid="870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3" grpId="0"/>
      <p:bldP spid="87054" grpId="0"/>
      <p:bldP spid="87055" grpId="0"/>
      <p:bldP spid="87055" grpId="1"/>
      <p:bldP spid="87056" grpId="0"/>
      <p:bldP spid="87056" grpId="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The Mars Exploration Rovers </a:t>
            </a:r>
          </a:p>
        </p:txBody>
      </p:sp>
      <p:pic>
        <p:nvPicPr>
          <p:cNvPr id="64515" name="Picture 3" descr="rover1_detail_500"/>
          <p:cNvPicPr>
            <a:picLocks noChangeAspect="1" noChangeArrowheads="1"/>
          </p:cNvPicPr>
          <p:nvPr>
            <p:ph idx="1"/>
          </p:nvPr>
        </p:nvPicPr>
        <p:blipFill>
          <a:blip r:embed="rId2"/>
          <a:srcRect/>
          <a:stretch>
            <a:fillRect/>
          </a:stretch>
        </p:blipFill>
        <p:spPr>
          <a:xfrm>
            <a:off x="1371600" y="1128713"/>
            <a:ext cx="6400800" cy="5467350"/>
          </a:xfrm>
          <a:noFill/>
          <a:ln/>
        </p:spPr>
      </p:pic>
      <p:sp>
        <p:nvSpPr>
          <p:cNvPr id="64516" name="Text Box 4"/>
          <p:cNvSpPr txBox="1">
            <a:spLocks noChangeArrowheads="1"/>
          </p:cNvSpPr>
          <p:nvPr/>
        </p:nvSpPr>
        <p:spPr bwMode="auto">
          <a:xfrm>
            <a:off x="533400" y="2286000"/>
            <a:ext cx="381000" cy="2654300"/>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Spirit</a:t>
            </a:r>
          </a:p>
        </p:txBody>
      </p:sp>
      <p:sp>
        <p:nvSpPr>
          <p:cNvPr id="64517" name="Text Box 5"/>
          <p:cNvSpPr txBox="1">
            <a:spLocks noChangeArrowheads="1"/>
          </p:cNvSpPr>
          <p:nvPr/>
        </p:nvSpPr>
        <p:spPr bwMode="auto">
          <a:xfrm>
            <a:off x="8001000" y="1295400"/>
            <a:ext cx="358775" cy="478948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Opportunity</a:t>
            </a:r>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i="1"/>
              <a:t>In Conclusion . . .</a:t>
            </a:r>
          </a:p>
        </p:txBody>
      </p:sp>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500" fill="hold"/>
                                        <p:tgtEl>
                                          <p:spTgt spid="113666"/>
                                        </p:tgtEl>
                                      </p:cBhvr>
                                      <p:by x="300000" y="300000"/>
                                    </p:animScale>
                                  </p:childTnLst>
                                </p:cTn>
                              </p:par>
                            </p:childTnLst>
                          </p:cTn>
                        </p:par>
                        <p:par>
                          <p:cTn id="7" fill="hold">
                            <p:stCondLst>
                              <p:cond delay="2500"/>
                            </p:stCondLst>
                            <p:childTnLst>
                              <p:par>
                                <p:cTn id="8" presetID="6" presetClass="emph" presetSubtype="0" fill="hold" grpId="2" nodeType="afterEffect">
                                  <p:stCondLst>
                                    <p:cond delay="0"/>
                                  </p:stCondLst>
                                  <p:childTnLst>
                                    <p:animScale>
                                      <p:cBhvr>
                                        <p:cTn id="9" dur="2000" fill="hold"/>
                                        <p:tgtEl>
                                          <p:spTgt spid="113666"/>
                                        </p:tgtEl>
                                      </p:cBhvr>
                                      <p:by x="50000" y="50000"/>
                                    </p:animScale>
                                  </p:childTnLst>
                                </p:cTn>
                              </p:par>
                              <p:par>
                                <p:cTn id="10" presetID="42" presetClass="path" presetSubtype="0" accel="50000" decel="50000" fill="hold" grpId="3" nodeType="withEffect">
                                  <p:stCondLst>
                                    <p:cond delay="1500"/>
                                  </p:stCondLst>
                                  <p:childTnLst>
                                    <p:animMotion origin="layout" path="M 0.0 0.0  L 0.0 0.33333  E" pathEditMode="relative" ptsTypes="">
                                      <p:cBhvr>
                                        <p:cTn id="11" dur="2000" fill="hold"/>
                                        <p:tgtEl>
                                          <p:spTgt spid="113666"/>
                                        </p:tgtEl>
                                        <p:attrNameLst>
                                          <p:attrName>ppt_x</p:attrName>
                                          <p:attrName>ppt_y</p:attrName>
                                        </p:attrNameLst>
                                      </p:cBhvr>
                                    </p:animMotion>
                                  </p:childTnLst>
                                </p:cTn>
                              </p:par>
                            </p:childTnLst>
                          </p:cTn>
                        </p:par>
                        <p:par>
                          <p:cTn id="12" fill="hold">
                            <p:stCondLst>
                              <p:cond delay="6000"/>
                            </p:stCondLst>
                            <p:childTnLst>
                              <p:par>
                                <p:cTn id="13" presetID="49" presetClass="exit" presetSubtype="0" accel="100000" fill="hold" grpId="4" nodeType="afterEffect">
                                  <p:stCondLst>
                                    <p:cond delay="0"/>
                                  </p:stCondLst>
                                  <p:childTnLst>
                                    <p:anim calcmode="lin" valueType="num">
                                      <p:cBhvr>
                                        <p:cTn id="14" dur="500"/>
                                        <p:tgtEl>
                                          <p:spTgt spid="113666"/>
                                        </p:tgtEl>
                                        <p:attrNameLst>
                                          <p:attrName>ppt_w</p:attrName>
                                        </p:attrNameLst>
                                      </p:cBhvr>
                                      <p:tavLst>
                                        <p:tav tm="0">
                                          <p:val>
                                            <p:strVal val="ppt_w"/>
                                          </p:val>
                                        </p:tav>
                                        <p:tav tm="100000">
                                          <p:val>
                                            <p:fltVal val="0"/>
                                          </p:val>
                                        </p:tav>
                                      </p:tavLst>
                                    </p:anim>
                                    <p:anim calcmode="lin" valueType="num">
                                      <p:cBhvr>
                                        <p:cTn id="15" dur="500"/>
                                        <p:tgtEl>
                                          <p:spTgt spid="113666"/>
                                        </p:tgtEl>
                                        <p:attrNameLst>
                                          <p:attrName>ppt_h</p:attrName>
                                        </p:attrNameLst>
                                      </p:cBhvr>
                                      <p:tavLst>
                                        <p:tav tm="0">
                                          <p:val>
                                            <p:strVal val="ppt_h"/>
                                          </p:val>
                                        </p:tav>
                                        <p:tav tm="100000">
                                          <p:val>
                                            <p:fltVal val="0"/>
                                          </p:val>
                                        </p:tav>
                                      </p:tavLst>
                                    </p:anim>
                                    <p:anim calcmode="lin" valueType="num">
                                      <p:cBhvr>
                                        <p:cTn id="16" dur="500"/>
                                        <p:tgtEl>
                                          <p:spTgt spid="113666"/>
                                        </p:tgtEl>
                                        <p:attrNameLst>
                                          <p:attrName>style.rotation</p:attrName>
                                        </p:attrNameLst>
                                      </p:cBhvr>
                                      <p:tavLst>
                                        <p:tav tm="0">
                                          <p:val>
                                            <p:fltVal val="0"/>
                                          </p:val>
                                        </p:tav>
                                        <p:tav tm="100000">
                                          <p:val>
                                            <p:fltVal val="360"/>
                                          </p:val>
                                        </p:tav>
                                      </p:tavLst>
                                    </p:anim>
                                    <p:animEffect transition="out" filter="fade">
                                      <p:cBhvr>
                                        <p:cTn id="17" dur="500"/>
                                        <p:tgtEl>
                                          <p:spTgt spid="113666"/>
                                        </p:tgtEl>
                                      </p:cBhvr>
                                    </p:animEffect>
                                    <p:set>
                                      <p:cBhvr>
                                        <p:cTn id="18" dur="1" fill="hold">
                                          <p:stCondLst>
                                            <p:cond delay="499"/>
                                          </p:stCondLst>
                                        </p:cTn>
                                        <p:tgtEl>
                                          <p:spTgt spid="1136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6" grpId="2"/>
      <p:bldP spid="113666" grpId="3"/>
      <p:bldP spid="113666" grpId="4"/>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BBAA2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343400" y="762000"/>
            <a:ext cx="4572000" cy="4541838"/>
          </a:xfrm>
          <a:prstGeom prst="rect">
            <a:avLst/>
          </a:prstGeom>
          <a:noFill/>
        </p:spPr>
      </p:pic>
      <p:sp>
        <p:nvSpPr>
          <p:cNvPr id="94211" name="Rectangle 3"/>
          <p:cNvSpPr>
            <a:spLocks noGrp="1" noChangeArrowheads="1"/>
          </p:cNvSpPr>
          <p:nvPr>
            <p:ph type="title" idx="4294967295"/>
          </p:nvPr>
        </p:nvSpPr>
        <p:spPr>
          <a:xfrm>
            <a:off x="304800" y="2057400"/>
            <a:ext cx="3886200" cy="3581400"/>
          </a:xfrm>
        </p:spPr>
        <p:txBody>
          <a:bodyPr/>
          <a:lstStyle/>
          <a:p>
            <a:pPr algn="l"/>
            <a:r>
              <a:rPr lang="en-US" sz="4000"/>
              <a:t>The BBAA has been “bringing astronomy to the people” for more than 26 years.</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124200" y="457200"/>
            <a:ext cx="2012950" cy="914400"/>
          </a:xfrm>
          <a:noFill/>
        </p:spPr>
        <p:txBody>
          <a:bodyPr wrap="none">
            <a:spAutoFit/>
          </a:bodyPr>
          <a:lstStyle/>
          <a:p>
            <a:r>
              <a:rPr lang="en-US" sz="5400">
                <a:solidFill>
                  <a:srgbClr val="FF0000"/>
                </a:solidFill>
              </a:rPr>
              <a:t>BBAA</a:t>
            </a:r>
          </a:p>
        </p:txBody>
      </p:sp>
      <p:sp>
        <p:nvSpPr>
          <p:cNvPr id="65539" name="Rectangle 3"/>
          <p:cNvSpPr>
            <a:spLocks noGrp="1" noChangeArrowheads="1"/>
          </p:cNvSpPr>
          <p:nvPr>
            <p:ph type="body" idx="1"/>
          </p:nvPr>
        </p:nvSpPr>
        <p:spPr/>
        <p:txBody>
          <a:bodyPr/>
          <a:lstStyle/>
          <a:p>
            <a:r>
              <a:rPr lang="en-US"/>
              <a:t>Back Bay Amateur Astronomers invite you to come out to a free public sky watch.</a:t>
            </a:r>
          </a:p>
          <a:p>
            <a:r>
              <a:rPr lang="en-US"/>
              <a:t>Check our web site for the schedule</a:t>
            </a:r>
          </a:p>
          <a:p>
            <a:r>
              <a:rPr lang="en-US" sz="2800" i="1" u="sng">
                <a:solidFill>
                  <a:schemeClr val="hlink"/>
                </a:solidFill>
              </a:rPr>
              <a:t>http://groups.hamptonroads.com/BBAA/</a:t>
            </a:r>
          </a:p>
          <a:p>
            <a:r>
              <a:rPr lang="en-US"/>
              <a:t>Northwest River Park, Chesapeake</a:t>
            </a:r>
          </a:p>
          <a:p>
            <a:r>
              <a:rPr lang="en-US"/>
              <a:t>Use our scopes…</a:t>
            </a:r>
          </a:p>
          <a:p>
            <a:r>
              <a:rPr lang="en-US">
                <a:solidFill>
                  <a:schemeClr val="folHlink"/>
                </a:solidFill>
              </a:rPr>
              <a:t>Beware of department store telescopes.  Don’t buy one!</a:t>
            </a:r>
          </a:p>
          <a:p>
            <a:endParaRPr lang="en-US">
              <a:solidFill>
                <a:schemeClr val="folHlink"/>
              </a:solidFill>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544513" y="465138"/>
            <a:ext cx="8510587" cy="762000"/>
          </a:xfrm>
          <a:noFill/>
        </p:spPr>
        <p:txBody>
          <a:bodyPr wrap="none">
            <a:spAutoFit/>
          </a:bodyPr>
          <a:lstStyle/>
          <a:p>
            <a:pPr algn="l"/>
            <a:r>
              <a:rPr lang="en-US"/>
              <a:t>Your “Solar System Ambassador”</a:t>
            </a:r>
          </a:p>
        </p:txBody>
      </p:sp>
      <p:sp>
        <p:nvSpPr>
          <p:cNvPr id="121859" name="Rectangle 3"/>
          <p:cNvSpPr>
            <a:spLocks noGrp="1" noChangeArrowheads="1"/>
          </p:cNvSpPr>
          <p:nvPr>
            <p:ph type="body" idx="1"/>
          </p:nvPr>
        </p:nvSpPr>
        <p:spPr>
          <a:xfrm>
            <a:off x="457200" y="1219200"/>
            <a:ext cx="3648075" cy="579438"/>
          </a:xfrm>
          <a:noFill/>
        </p:spPr>
        <p:txBody>
          <a:bodyPr wrap="none">
            <a:spAutoFit/>
          </a:bodyPr>
          <a:lstStyle/>
          <a:p>
            <a:pPr>
              <a:buFont typeface="Wingdings" pitchFamily="2" charset="2"/>
              <a:buNone/>
            </a:pPr>
            <a:r>
              <a:rPr lang="en-US">
                <a:solidFill>
                  <a:srgbClr val="312D2E"/>
                </a:solidFill>
              </a:rPr>
              <a:t>George</a:t>
            </a:r>
            <a:r>
              <a:rPr lang="en-US"/>
              <a:t> </a:t>
            </a:r>
            <a:r>
              <a:rPr lang="en-US">
                <a:solidFill>
                  <a:srgbClr val="312D2E"/>
                </a:solidFill>
              </a:rPr>
              <a:t>Reynolds</a:t>
            </a:r>
          </a:p>
        </p:txBody>
      </p:sp>
      <p:pic>
        <p:nvPicPr>
          <p:cNvPr id="121860" name="Picture 4" descr="SSA Logo w blk background "/>
          <p:cNvPicPr>
            <a:picLocks noChangeAspect="1" noChangeArrowheads="1"/>
          </p:cNvPicPr>
          <p:nvPr/>
        </p:nvPicPr>
        <p:blipFill>
          <a:blip r:embed="rId2"/>
          <a:srcRect/>
          <a:stretch>
            <a:fillRect/>
          </a:stretch>
        </p:blipFill>
        <p:spPr bwMode="auto">
          <a:xfrm>
            <a:off x="4419600" y="1143000"/>
            <a:ext cx="4724400" cy="4724400"/>
          </a:xfrm>
          <a:prstGeom prst="rect">
            <a:avLst/>
          </a:prstGeom>
          <a:noFill/>
        </p:spPr>
      </p:pic>
      <p:pic>
        <p:nvPicPr>
          <p:cNvPr id="121861" name="Picture 5" descr="George"/>
          <p:cNvPicPr>
            <a:picLocks noChangeAspect="1" noChangeArrowheads="1"/>
          </p:cNvPicPr>
          <p:nvPr/>
        </p:nvPicPr>
        <p:blipFill>
          <a:blip r:embed="rId3"/>
          <a:srcRect/>
          <a:stretch>
            <a:fillRect/>
          </a:stretch>
        </p:blipFill>
        <p:spPr bwMode="auto">
          <a:xfrm>
            <a:off x="685800" y="1752600"/>
            <a:ext cx="3375025" cy="4191000"/>
          </a:xfrm>
          <a:prstGeom prst="rect">
            <a:avLst/>
          </a:prstGeom>
          <a:noFill/>
        </p:spPr>
      </p:pic>
      <p:sp>
        <p:nvSpPr>
          <p:cNvPr id="121862" name="Text Box 6"/>
          <p:cNvSpPr txBox="1">
            <a:spLocks noChangeArrowheads="1"/>
          </p:cNvSpPr>
          <p:nvPr/>
        </p:nvSpPr>
        <p:spPr bwMode="auto">
          <a:xfrm>
            <a:off x="228600" y="6156325"/>
            <a:ext cx="3657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t>and Matt &amp; Kevin</a:t>
            </a:r>
          </a:p>
        </p:txBody>
      </p:sp>
      <p:sp>
        <p:nvSpPr>
          <p:cNvPr id="121863" name="Text Box 7"/>
          <p:cNvSpPr txBox="1">
            <a:spLocks noChangeArrowheads="1"/>
          </p:cNvSpPr>
          <p:nvPr/>
        </p:nvSpPr>
        <p:spPr bwMode="auto">
          <a:xfrm>
            <a:off x="304800" y="0"/>
            <a:ext cx="64770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solidFill>
                  <a:srgbClr val="FFFF00"/>
                </a:solidFill>
              </a:rPr>
              <a:t>Thank You!   . . . from</a:t>
            </a:r>
          </a:p>
        </p:txBody>
      </p:sp>
      <p:sp>
        <p:nvSpPr>
          <p:cNvPr id="121864" name="Text Box 8"/>
          <p:cNvSpPr txBox="1">
            <a:spLocks noChangeArrowheads="1"/>
          </p:cNvSpPr>
          <p:nvPr/>
        </p:nvSpPr>
        <p:spPr bwMode="auto">
          <a:xfrm>
            <a:off x="4937125" y="6096000"/>
            <a:ext cx="365760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solidFill>
                  <a:srgbClr val="FFFF00"/>
                </a:solidFill>
              </a:rPr>
              <a:t>We urge you .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121858"/>
                                        </p:tgtEl>
                                        <p:attrNameLst>
                                          <p:attrName>style.visibility</p:attrName>
                                        </p:attrNameLst>
                                      </p:cBhvr>
                                      <p:to>
                                        <p:strVal val="visible"/>
                                      </p:to>
                                    </p:set>
                                    <p:anim calcmode="lin" valueType="num">
                                      <p:cBhvr additive="base">
                                        <p:cTn id="7" dur="500" fill="hold"/>
                                        <p:tgtEl>
                                          <p:spTgt spid="121858"/>
                                        </p:tgtEl>
                                        <p:attrNameLst>
                                          <p:attrName>ppt_x</p:attrName>
                                        </p:attrNameLst>
                                      </p:cBhvr>
                                      <p:tavLst>
                                        <p:tav tm="0">
                                          <p:val>
                                            <p:strVal val="0-#ppt_w/2"/>
                                          </p:val>
                                        </p:tav>
                                        <p:tav tm="100000">
                                          <p:val>
                                            <p:strVal val="#ppt_x"/>
                                          </p:val>
                                        </p:tav>
                                      </p:tavLst>
                                    </p:anim>
                                    <p:anim calcmode="lin" valueType="num">
                                      <p:cBhvr additive="base">
                                        <p:cTn id="8" dur="500" fill="hold"/>
                                        <p:tgtEl>
                                          <p:spTgt spid="121858"/>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3" presetClass="entr" presetSubtype="10" fill="hold" grpId="0" nodeType="afterEffect">
                                  <p:stCondLst>
                                    <p:cond delay="1000"/>
                                  </p:stCondLst>
                                  <p:childTnLst>
                                    <p:set>
                                      <p:cBhvr>
                                        <p:cTn id="11"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12" dur="500"/>
                                        <p:tgtEl>
                                          <p:spTgt spid="121859">
                                            <p:txEl>
                                              <p:pRg st="0" end="0"/>
                                            </p:txEl>
                                          </p:spTgt>
                                        </p:tgtEl>
                                      </p:cBhvr>
                                    </p:animEffect>
                                  </p:childTnLst>
                                </p:cTn>
                              </p:par>
                            </p:childTnLst>
                          </p:cTn>
                        </p:par>
                        <p:par>
                          <p:cTn id="13" fill="hold">
                            <p:stCondLst>
                              <p:cond delay="4000"/>
                            </p:stCondLst>
                            <p:childTnLst>
                              <p:par>
                                <p:cTn id="14" presetID="2" presetClass="entr" presetSubtype="2" fill="hold" grpId="0" nodeType="afterEffect">
                                  <p:stCondLst>
                                    <p:cond delay="2000"/>
                                  </p:stCondLst>
                                  <p:iterate type="wd">
                                    <p:tmPct val="25000"/>
                                  </p:iterate>
                                  <p:childTnLst>
                                    <p:set>
                                      <p:cBhvr>
                                        <p:cTn id="15" dur="1" fill="hold">
                                          <p:stCondLst>
                                            <p:cond delay="0"/>
                                          </p:stCondLst>
                                        </p:cTn>
                                        <p:tgtEl>
                                          <p:spTgt spid="121862"/>
                                        </p:tgtEl>
                                        <p:attrNameLst>
                                          <p:attrName>style.visibility</p:attrName>
                                        </p:attrNameLst>
                                      </p:cBhvr>
                                      <p:to>
                                        <p:strVal val="visible"/>
                                      </p:to>
                                    </p:set>
                                    <p:anim calcmode="lin" valueType="num">
                                      <p:cBhvr additive="base">
                                        <p:cTn id="16" dur="500" fill="hold"/>
                                        <p:tgtEl>
                                          <p:spTgt spid="121862"/>
                                        </p:tgtEl>
                                        <p:attrNameLst>
                                          <p:attrName>ppt_x</p:attrName>
                                        </p:attrNameLst>
                                      </p:cBhvr>
                                      <p:tavLst>
                                        <p:tav tm="0">
                                          <p:val>
                                            <p:strVal val="1+#ppt_w/2"/>
                                          </p:val>
                                        </p:tav>
                                        <p:tav tm="100000">
                                          <p:val>
                                            <p:strVal val="#ppt_x"/>
                                          </p:val>
                                        </p:tav>
                                      </p:tavLst>
                                    </p:anim>
                                    <p:anim calcmode="lin" valueType="num">
                                      <p:cBhvr additive="base">
                                        <p:cTn id="17" dur="500" fill="hold"/>
                                        <p:tgtEl>
                                          <p:spTgt spid="121862"/>
                                        </p:tgtEl>
                                        <p:attrNameLst>
                                          <p:attrName>ppt_y</p:attrName>
                                        </p:attrNameLst>
                                      </p:cBhvr>
                                      <p:tavLst>
                                        <p:tav tm="0">
                                          <p:val>
                                            <p:strVal val="#ppt_y"/>
                                          </p:val>
                                        </p:tav>
                                        <p:tav tm="100000">
                                          <p:val>
                                            <p:strVal val="#ppt_y"/>
                                          </p:val>
                                        </p:tav>
                                      </p:tavLst>
                                    </p:anim>
                                  </p:childTnLst>
                                </p:cTn>
                              </p:par>
                            </p:childTnLst>
                          </p:cTn>
                        </p:par>
                        <p:par>
                          <p:cTn id="18" fill="hold">
                            <p:stCondLst>
                              <p:cond delay="6875"/>
                            </p:stCondLst>
                            <p:childTnLst>
                              <p:par>
                                <p:cTn id="19" presetID="2" presetClass="entr" presetSubtype="9" fill="hold" grpId="0" nodeType="afterEffect">
                                  <p:stCondLst>
                                    <p:cond delay="0"/>
                                  </p:stCondLst>
                                  <p:childTnLst>
                                    <p:set>
                                      <p:cBhvr>
                                        <p:cTn id="20" dur="1" fill="hold">
                                          <p:stCondLst>
                                            <p:cond delay="0"/>
                                          </p:stCondLst>
                                        </p:cTn>
                                        <p:tgtEl>
                                          <p:spTgt spid="121864">
                                            <p:txEl>
                                              <p:pRg st="0" end="0"/>
                                            </p:txEl>
                                          </p:spTgt>
                                        </p:tgtEl>
                                        <p:attrNameLst>
                                          <p:attrName>style.visibility</p:attrName>
                                        </p:attrNameLst>
                                      </p:cBhvr>
                                      <p:to>
                                        <p:strVal val="visible"/>
                                      </p:to>
                                    </p:set>
                                    <p:anim calcmode="lin" valueType="num">
                                      <p:cBhvr additive="base">
                                        <p:cTn id="21" dur="500" fill="hold"/>
                                        <p:tgtEl>
                                          <p:spTgt spid="121864">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1864">
                                            <p:txEl>
                                              <p:pRg st="0" end="0"/>
                                            </p:txEl>
                                          </p:spTgt>
                                        </p:tgtEl>
                                        <p:attrNameLst>
                                          <p:attrName>ppt_y</p:attrName>
                                        </p:attrNameLst>
                                      </p:cBhvr>
                                      <p:tavLst>
                                        <p:tav tm="0">
                                          <p:val>
                                            <p:strVal val="0-#ppt_h/2"/>
                                          </p:val>
                                        </p:tav>
                                        <p:tav tm="100000">
                                          <p:val>
                                            <p:strVal val="#ppt_y"/>
                                          </p:val>
                                        </p:tav>
                                      </p:tavLst>
                                    </p:anim>
                                  </p:childTnLst>
                                </p:cTn>
                              </p:par>
                            </p:childTnLst>
                          </p:cTn>
                        </p:par>
                        <p:par>
                          <p:cTn id="23" fill="hold">
                            <p:stCondLst>
                              <p:cond delay="7375"/>
                            </p:stCondLst>
                            <p:childTnLst>
                              <p:par>
                                <p:cTn id="24" presetID="6" presetClass="emph" presetSubtype="0" fill="hold" nodeType="afterEffect">
                                  <p:stCondLst>
                                    <p:cond delay="0"/>
                                  </p:stCondLst>
                                  <p:childTnLst>
                                    <p:animScale>
                                      <p:cBhvr>
                                        <p:cTn id="25" dur="2000" fill="hold"/>
                                        <p:tgtEl>
                                          <p:spTgt spid="121864">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build="p"/>
      <p:bldP spid="121862" grpId="0"/>
      <p:bldP spid="121864" grpId="0" build="allAtOnce"/>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a:effectLst/>
        </p:spPr>
        <p:txBody>
          <a:bodyPr wrap="none">
            <a:spAutoFit/>
          </a:bodyPr>
          <a:lstStyle/>
          <a:p>
            <a:r>
              <a:rPr lang="en-US" sz="7200" i="1">
                <a:solidFill>
                  <a:srgbClr val="FFFF00"/>
                </a:solidFill>
                <a:latin typeface="Impact" pitchFamily="34" charset="0"/>
              </a:rPr>
              <a:t>Boldly GO!</a:t>
            </a:r>
          </a:p>
        </p:txBody>
      </p:sp>
      <p:pic>
        <p:nvPicPr>
          <p:cNvPr id="103430" name="boldly.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p:cTn id="7" dur="500" fill="hold"/>
                                        <p:tgtEl>
                                          <p:spTgt spid="103428"/>
                                        </p:tgtEl>
                                        <p:attrNameLst>
                                          <p:attrName>ppt_w</p:attrName>
                                        </p:attrNameLst>
                                      </p:cBhvr>
                                      <p:tavLst>
                                        <p:tav tm="0">
                                          <p:val>
                                            <p:fltVal val="0"/>
                                          </p:val>
                                        </p:tav>
                                        <p:tav tm="100000">
                                          <p:val>
                                            <p:strVal val="#ppt_w"/>
                                          </p:val>
                                        </p:tav>
                                      </p:tavLst>
                                    </p:anim>
                                    <p:anim calcmode="lin" valueType="num">
                                      <p:cBhvr>
                                        <p:cTn id="8" dur="500" fill="hold"/>
                                        <p:tgtEl>
                                          <p:spTgt spid="103428"/>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56110" fill="hold"/>
                                        <p:tgtEl>
                                          <p:spTgt spid="103430"/>
                                        </p:tgtEl>
                                      </p:cBhvr>
                                    </p:cmd>
                                  </p:childTnLst>
                                </p:cTn>
                              </p:par>
                              <p:par>
                                <p:cTn id="11" presetID="6" presetClass="emph" presetSubtype="0" fill="hold" grpId="1" nodeType="withEffect">
                                  <p:stCondLst>
                                    <p:cond delay="0"/>
                                  </p:stCondLst>
                                  <p:childTnLst>
                                    <p:animScale>
                                      <p:cBhvr>
                                        <p:cTn id="12" dur="2000" fill="hold"/>
                                        <p:tgtEl>
                                          <p:spTgt spid="10342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10342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103428"/>
                                        </p:tgtEl>
                                      </p:cBhvr>
                                    </p:animEffect>
                                    <p:set>
                                      <p:cBhvr>
                                        <p:cTn id="17" dur="1" fill="hold">
                                          <p:stCondLst>
                                            <p:cond delay="4999"/>
                                          </p:stCondLst>
                                        </p:cTn>
                                        <p:tgtEl>
                                          <p:spTgt spid="1034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103430"/>
                </p:tgtEl>
              </p:cMediaNode>
            </p:audio>
          </p:childTnLst>
        </p:cTn>
      </p:par>
    </p:tnLst>
    <p:bldLst>
      <p:bldP spid="103428" grpId="0"/>
      <p:bldP spid="103428" grpId="1"/>
      <p:bldP spid="103428" grpId="2"/>
      <p:bldP spid="103428" grpId="3"/>
    </p:bld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2059</TotalTime>
  <Words>1204</Words>
  <Application>Microsoft PowerPoint</Application>
  <PresentationFormat>On-screen Show (4:3)</PresentationFormat>
  <Paragraphs>260</Paragraphs>
  <Slides>65</Slides>
  <Notes>4</Notes>
  <HiddenSlides>0</HiddenSlides>
  <MMClips>11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9" baseType="lpstr">
      <vt:lpstr>Arial</vt:lpstr>
      <vt:lpstr>Times New Roman</vt:lpstr>
      <vt:lpstr>Verdana</vt:lpstr>
      <vt:lpstr>Wingdings</vt:lpstr>
      <vt:lpstr>Bermuda Solid</vt:lpstr>
      <vt:lpstr>Comic Sans MS</vt:lpstr>
      <vt:lpstr>Book Antiqua</vt:lpstr>
      <vt:lpstr>Arial Black</vt:lpstr>
      <vt:lpstr>Monotype Corsiva</vt:lpstr>
      <vt:lpstr>Copperplate Gothic Bold</vt:lpstr>
      <vt:lpstr>Bradley Hand ITC</vt:lpstr>
      <vt:lpstr>Impact</vt:lpstr>
      <vt:lpstr>Globe</vt:lpstr>
      <vt:lpstr>Video Clip</vt:lpstr>
      <vt:lpstr>Slide 1</vt:lpstr>
      <vt:lpstr>SPACE!</vt:lpstr>
      <vt:lpstr>The Back Bay Amateur Astronomers </vt:lpstr>
      <vt:lpstr>Your “Solar System Ambassador”</vt:lpstr>
      <vt:lpstr>Slide 5</vt:lpstr>
      <vt:lpstr>Science is BORING!</vt:lpstr>
      <vt:lpstr>Science is FUN!!</vt:lpstr>
      <vt:lpstr>Slide 8</vt:lpstr>
      <vt:lpstr>Why can’t I see any stars?</vt:lpstr>
      <vt:lpstr>Slide 10</vt:lpstr>
      <vt:lpstr>What can I see in a dark sky?</vt:lpstr>
      <vt:lpstr>HOW can I see in a dark sky?</vt:lpstr>
      <vt:lpstr>Slide 13</vt:lpstr>
      <vt:lpstr>Slide 14</vt:lpstr>
      <vt:lpstr>Slide 15</vt:lpstr>
      <vt:lpstr>Slide 16</vt:lpstr>
      <vt:lpstr>HOW can I see in a dark sky?</vt:lpstr>
      <vt:lpstr>Slide 18</vt:lpstr>
      <vt:lpstr>Slide 19</vt:lpstr>
      <vt:lpstr>Slide 20</vt:lpstr>
      <vt:lpstr>Slide 21</vt:lpstr>
      <vt:lpstr>Slide 22</vt:lpstr>
      <vt:lpstr>HOW can I see in a dark sky?</vt:lpstr>
      <vt:lpstr>Slide 24</vt:lpstr>
      <vt:lpstr>Binoculars</vt:lpstr>
      <vt:lpstr>Telescope</vt:lpstr>
      <vt:lpstr>Different Types of Telescopes? </vt:lpstr>
      <vt:lpstr>Refractor</vt:lpstr>
      <vt:lpstr>Different Types of Telescopes? </vt:lpstr>
      <vt:lpstr>Reflector</vt:lpstr>
      <vt:lpstr>Different Types of Telescopes? </vt:lpstr>
      <vt:lpstr>Catadioptric</vt:lpstr>
      <vt:lpstr>What can I see in a dark sky?</vt:lpstr>
      <vt:lpstr>Planets</vt:lpstr>
      <vt:lpstr>The Moon</vt:lpstr>
      <vt:lpstr>Slide 36</vt:lpstr>
      <vt:lpstr>Star Clusters</vt:lpstr>
      <vt:lpstr>Galaxies</vt:lpstr>
      <vt:lpstr>The Sun</vt:lpstr>
      <vt:lpstr>Comets, Meteors, &amp; Satellites</vt:lpstr>
      <vt:lpstr>Auroras and other Events</vt:lpstr>
      <vt:lpstr>Slide 42</vt:lpstr>
      <vt:lpstr>Slide 43</vt:lpstr>
      <vt:lpstr>The Great Orion Nebula</vt:lpstr>
      <vt:lpstr>Slide 45</vt:lpstr>
      <vt:lpstr>Exciting Events for 2005 … and BEYOND!!</vt:lpstr>
      <vt:lpstr>Cassini Mission to Saturn</vt:lpstr>
      <vt:lpstr>Exciting Events for 2005 … and BEYOND!!</vt:lpstr>
      <vt:lpstr>Slide 49</vt:lpstr>
      <vt:lpstr>Exciting Events for 2005 … and BEYOND!!</vt:lpstr>
      <vt:lpstr>Slide 51</vt:lpstr>
      <vt:lpstr>Exciting Events for 2005 … and BEYOND!!</vt:lpstr>
      <vt:lpstr>Slide 53</vt:lpstr>
      <vt:lpstr>Exciting Events for 2005 … and BEYOND!!</vt:lpstr>
      <vt:lpstr>Slide 55</vt:lpstr>
      <vt:lpstr>Exciting Events for 2005 … and BEYOND!!</vt:lpstr>
      <vt:lpstr>STARDUST</vt:lpstr>
      <vt:lpstr>The STARDUST Mission</vt:lpstr>
      <vt:lpstr>Mars Missions</vt:lpstr>
      <vt:lpstr>The Mars Exploration Rovers </vt:lpstr>
      <vt:lpstr>In Conclusion . . .</vt:lpstr>
      <vt:lpstr>The BBAA has been “bringing astronomy to the people” for more than 26 years.</vt:lpstr>
      <vt:lpstr>BBAA</vt:lpstr>
      <vt:lpstr>Your “Solar System Ambassador”</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103</cp:revision>
  <dcterms:created xsi:type="dcterms:W3CDTF">2004-11-02T06:46:09Z</dcterms:created>
  <dcterms:modified xsi:type="dcterms:W3CDTF">2008-09-30T02:42:09Z</dcterms:modified>
</cp:coreProperties>
</file>