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96" r:id="rId1"/>
  </p:sldMasterIdLst>
  <p:notesMasterIdLst>
    <p:notesMasterId r:id="rId24"/>
  </p:notesMasterIdLst>
  <p:handoutMasterIdLst>
    <p:handoutMasterId r:id="rId25"/>
  </p:handoutMasterIdLst>
  <p:sldIdLst>
    <p:sldId id="335" r:id="rId2"/>
    <p:sldId id="349" r:id="rId3"/>
    <p:sldId id="361" r:id="rId4"/>
    <p:sldId id="354" r:id="rId5"/>
    <p:sldId id="356" r:id="rId6"/>
    <p:sldId id="337" r:id="rId7"/>
    <p:sldId id="357" r:id="rId8"/>
    <p:sldId id="352" r:id="rId9"/>
    <p:sldId id="358" r:id="rId10"/>
    <p:sldId id="372" r:id="rId11"/>
    <p:sldId id="338" r:id="rId12"/>
    <p:sldId id="355" r:id="rId13"/>
    <p:sldId id="367" r:id="rId14"/>
    <p:sldId id="318" r:id="rId15"/>
    <p:sldId id="320" r:id="rId16"/>
    <p:sldId id="333" r:id="rId17"/>
    <p:sldId id="368" r:id="rId18"/>
    <p:sldId id="339" r:id="rId19"/>
    <p:sldId id="324" r:id="rId20"/>
    <p:sldId id="323" r:id="rId21"/>
    <p:sldId id="327" r:id="rId22"/>
    <p:sldId id="373" r:id="rId23"/>
  </p:sldIdLst>
  <p:sldSz cx="9144000" cy="6858000" type="screen4x3"/>
  <p:notesSz cx="6940550" cy="90805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alatino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alatino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alatino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alatino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alatino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Palatino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Palatino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Palatino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Palatino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040087"/>
    <a:srgbClr val="FFFFFF"/>
    <a:srgbClr val="0027CF"/>
    <a:srgbClr val="1555FF"/>
    <a:srgbClr val="178AFF"/>
    <a:srgbClr val="3333CC"/>
    <a:srgbClr val="C9AB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158" autoAdjust="0"/>
    <p:restoredTop sz="82302" autoAdjust="0"/>
  </p:normalViewPr>
  <p:slideViewPr>
    <p:cSldViewPr showGuides="1">
      <p:cViewPr varScale="1">
        <p:scale>
          <a:sx n="70" d="100"/>
          <a:sy n="70" d="100"/>
        </p:scale>
        <p:origin x="-80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13" d="100"/>
          <a:sy n="113" d="100"/>
        </p:scale>
        <p:origin x="-1536" y="-104"/>
      </p:cViewPr>
      <p:guideLst>
        <p:guide orient="horz" pos="2860"/>
        <p:guide pos="2186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2.xml"/><Relationship Id="rId3" Type="http://schemas.openxmlformats.org/officeDocument/2006/relationships/slide" Target="slides/slide3.xml"/><Relationship Id="rId7" Type="http://schemas.openxmlformats.org/officeDocument/2006/relationships/slide" Target="slides/slide11.xml"/><Relationship Id="rId12" Type="http://schemas.openxmlformats.org/officeDocument/2006/relationships/slide" Target="slides/slide21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9.xml"/><Relationship Id="rId11" Type="http://schemas.openxmlformats.org/officeDocument/2006/relationships/slide" Target="slides/slide19.xml"/><Relationship Id="rId5" Type="http://schemas.openxmlformats.org/officeDocument/2006/relationships/slide" Target="slides/slide8.xml"/><Relationship Id="rId10" Type="http://schemas.openxmlformats.org/officeDocument/2006/relationships/slide" Target="slides/slide14.xml"/><Relationship Id="rId4" Type="http://schemas.openxmlformats.org/officeDocument/2006/relationships/slide" Target="slides/slide6.xml"/><Relationship Id="rId9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360488" y="763588"/>
            <a:ext cx="4219575" cy="31654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102225" cy="40370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2075" tIns="44450" rIns="92075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25603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26627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27651" name="Rectangle 1027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r>
              <a:rPr lang="en-US" smtClean="0"/>
              <a:t>Before designing an experiment, you need to ask yourself “What am I looking for?”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6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28675" name="Rectangle 1027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29699" name="Rectangle 1027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r>
              <a:rPr lang="en-US" smtClean="0"/>
              <a:t>More specifically, the continuously habitable zone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30723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31747" name="Rectangle 1027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32771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33795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34819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35843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36867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37891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38915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39939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40963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41987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43011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44035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45059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08088" y="687388"/>
            <a:ext cx="4522787" cy="3392487"/>
          </a:xfrm>
          <a:ln w="12699" cap="flat">
            <a:solidFill>
              <a:schemeClr val="tx1"/>
            </a:solidFill>
          </a:ln>
        </p:spPr>
      </p:sp>
      <p:sp>
        <p:nvSpPr>
          <p:cNvPr id="46083" name="Rectangle 3"/>
          <p:cNvSpPr>
            <a:spLocks noChangeArrowheads="1"/>
          </p:cNvSpPr>
          <p:nvPr>
            <p:ph type="body" idx="1"/>
          </p:nvPr>
        </p:nvSpPr>
        <p:spPr>
          <a:xfrm>
            <a:off x="925513" y="4310063"/>
            <a:ext cx="5087937" cy="4089400"/>
          </a:xfrm>
          <a:noFill/>
          <a:ln w="9525"/>
        </p:spPr>
        <p:txBody>
          <a:bodyPr lIns="92014" tIns="43668" rIns="92014" bIns="43668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520731"/>
            <a:ext cx="9144000" cy="3435579"/>
          </a:xfrm>
          <a:custGeom>
            <a:avLst/>
            <a:gdLst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19794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7466" y="25350"/>
                  <a:pt x="0" y="1979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02920" y="2775745"/>
            <a:ext cx="82296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00064" y="1559720"/>
            <a:ext cx="51054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6/19/2007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990600"/>
            <a:ext cx="77724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52677"/>
            <a:ext cx="7772400" cy="1509712"/>
          </a:xfrm>
        </p:spPr>
        <p:txBody>
          <a:bodyPr anchor="t"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 anchor="b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12168"/>
            <a:ext cx="4040188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8000" dist="38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2112168"/>
            <a:ext cx="4041775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667000"/>
            <a:ext cx="4040188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67000"/>
            <a:ext cx="4041775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6/19/2007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effectLst/>
        </p:spPr>
        <p:txBody>
          <a:bodyPr tIns="9144" bIns="9144" anchor="b"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40"/>
            <a:ext cx="8229600" cy="914400"/>
          </a:xfrm>
        </p:spPr>
        <p:txBody>
          <a:bodyPr tIns="0" bIns="0" anchor="b"/>
          <a:lstStyle>
            <a:lvl1pPr algn="l">
              <a:buNone/>
              <a:defRPr sz="5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33856"/>
            <a:ext cx="2590800" cy="5181600"/>
          </a:xfrm>
        </p:spPr>
        <p:txBody>
          <a:bodyPr lIns="45720" tIns="45720" rIns="0"/>
          <a:lstStyle>
            <a:lvl1pPr marL="0" indent="0">
              <a:spcBef>
                <a:spcPts val="300"/>
              </a:spcBef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133472"/>
            <a:ext cx="5257800" cy="5191128"/>
          </a:xfrm>
        </p:spPr>
        <p:txBody>
          <a:bodyPr/>
          <a:lstStyle>
            <a:lvl1pPr algn="l">
              <a:defRPr sz="3000"/>
            </a:lvl1pPr>
            <a:lvl2pPr algn="l">
              <a:defRPr sz="2800"/>
            </a:lvl2pPr>
            <a:lvl3pPr algn="l">
              <a:defRPr sz="2400"/>
            </a:lvl3pPr>
            <a:lvl4pPr algn="l">
              <a:defRPr sz="2000"/>
            </a:lvl4pPr>
            <a:lvl5pPr algn="l"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40" y="1981200"/>
            <a:ext cx="3429000" cy="522288"/>
          </a:xfrm>
        </p:spPr>
        <p:txBody>
          <a:bodyPr tIns="0" bIns="0" anchor="b"/>
          <a:lstStyle>
            <a:lvl1pPr algn="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93368" y="1066800"/>
            <a:ext cx="4572000" cy="4572000"/>
          </a:xfrm>
          <a:solidFill>
            <a:schemeClr val="bg2">
              <a:shade val="75000"/>
            </a:schemeClr>
          </a:solidFill>
          <a:ln w="60325">
            <a:solidFill>
              <a:srgbClr val="FFFFFF"/>
            </a:solidFill>
            <a:miter lim="800000"/>
          </a:ln>
          <a:effectLst>
            <a:outerShdw blurRad="36195" dist="10000" dir="5400000" algn="tl" rotWithShape="0">
              <a:srgbClr val="000000">
                <a:alpha val="75000"/>
              </a:srgbClr>
            </a:outerShdw>
            <a:reflection stA="21000" endA="500" endPos="10000" dist="20000" dir="5400000" sy="-100000" algn="bl" rotWithShape="0"/>
          </a:effectLst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240" y="2543176"/>
            <a:ext cx="3429000" cy="914400"/>
          </a:xfrm>
        </p:spPr>
        <p:txBody>
          <a:bodyPr lIns="0" tIns="0" rIns="0" bIns="0" anchor="t"/>
          <a:lstStyle>
            <a:lvl1pPr indent="0" algn="r">
              <a:spcBef>
                <a:spcPts val="300"/>
              </a:spcBef>
              <a:buFontTx/>
              <a:buNone/>
              <a:defRPr sz="1400" baseline="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5334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6/19/2007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0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2179637"/>
            <a:ext cx="8229600" cy="4114800"/>
          </a:xfrm>
          <a:prstGeom prst="rect">
            <a:avLst/>
          </a:prstGeom>
        </p:spPr>
        <p:txBody>
          <a:bodyPr vert="horz" lIns="9144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81200" cy="365125"/>
          </a:xfrm>
          <a:prstGeom prst="rect">
            <a:avLst/>
          </a:prstGeom>
        </p:spPr>
        <p:txBody>
          <a:bodyPr vert="horz" anchor="b"/>
          <a:lstStyle>
            <a:lvl1pPr algn="ctr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6/19/2007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0" anchor="b"/>
          <a:lstStyle>
            <a:lvl1pPr algn="l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rIns="0" anchor="b"/>
          <a:lstStyle>
            <a:lvl1pPr algn="r">
              <a:defRPr sz="14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1" name="Line 19"/>
          <p:cNvSpPr>
            <a:spLocks noChangeShapeType="1"/>
          </p:cNvSpPr>
          <p:nvPr userDrawn="1"/>
        </p:nvSpPr>
        <p:spPr bwMode="auto">
          <a:xfrm>
            <a:off x="8077200" y="685800"/>
            <a:ext cx="762000" cy="0"/>
          </a:xfrm>
          <a:prstGeom prst="line">
            <a:avLst/>
          </a:prstGeom>
          <a:noFill/>
          <a:ln w="38100">
            <a:solidFill>
              <a:srgbClr val="0027C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Line 20"/>
          <p:cNvSpPr>
            <a:spLocks noChangeShapeType="1"/>
          </p:cNvSpPr>
          <p:nvPr userDrawn="1"/>
        </p:nvSpPr>
        <p:spPr bwMode="auto">
          <a:xfrm>
            <a:off x="304800" y="685800"/>
            <a:ext cx="7620000" cy="0"/>
          </a:xfrm>
          <a:prstGeom prst="line">
            <a:avLst/>
          </a:prstGeom>
          <a:noFill/>
          <a:ln w="38100">
            <a:solidFill>
              <a:srgbClr val="0027C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Text Box 21"/>
          <p:cNvSpPr txBox="1">
            <a:spLocks noChangeArrowheads="1"/>
          </p:cNvSpPr>
          <p:nvPr userDrawn="1"/>
        </p:nvSpPr>
        <p:spPr bwMode="auto">
          <a:xfrm>
            <a:off x="6629400" y="685800"/>
            <a:ext cx="251460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i="1"/>
              <a:t>A Search for Habitable Planets</a:t>
            </a:r>
          </a:p>
        </p:txBody>
      </p:sp>
      <p:sp>
        <p:nvSpPr>
          <p:cNvPr id="14" name="Rectangle 22"/>
          <p:cNvSpPr>
            <a:spLocks noChangeArrowheads="1"/>
          </p:cNvSpPr>
          <p:nvPr userDrawn="1"/>
        </p:nvSpPr>
        <p:spPr bwMode="auto">
          <a:xfrm>
            <a:off x="8534400" y="6400800"/>
            <a:ext cx="4127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pic>
        <p:nvPicPr>
          <p:cNvPr id="15" name="Picture 14"/>
          <p:cNvPicPr>
            <a:picLocks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228600" y="88900"/>
            <a:ext cx="762000" cy="6111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chemeClr val="tx2">
              <a:tint val="100000"/>
              <a:satMod val="250000"/>
            </a:schemeClr>
          </a:solidFill>
          <a:effectLst>
            <a:outerShdw blurRad="30000" dist="30000" dir="2700000" algn="tl" rotWithShape="0">
              <a:schemeClr val="bg2">
                <a:shade val="45000"/>
                <a:satMod val="150000"/>
                <a:alpha val="9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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30936" indent="-27432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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23544" indent="-274320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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2860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22860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27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smtClean="0">
                <a:solidFill>
                  <a:schemeClr val="accent2"/>
                </a:solidFill>
                <a:latin typeface="Helvetica" charset="0"/>
              </a:rPr>
              <a:t>J</a:t>
            </a:r>
            <a:r>
              <a:rPr lang="en-US" sz="1800" b="1" smtClean="0">
                <a:solidFill>
                  <a:schemeClr val="accent2"/>
                </a:solidFill>
                <a:latin typeface="Helvetica" charset="0"/>
              </a:rPr>
              <a:t>OHANNES</a:t>
            </a:r>
            <a:r>
              <a:rPr lang="en-US" sz="2400" b="1" smtClean="0">
                <a:solidFill>
                  <a:schemeClr val="accent2"/>
                </a:solidFill>
                <a:latin typeface="Helvetica" charset="0"/>
              </a:rPr>
              <a:t> K</a:t>
            </a:r>
            <a:r>
              <a:rPr lang="en-US" sz="1800" b="1" smtClean="0">
                <a:solidFill>
                  <a:schemeClr val="accent2"/>
                </a:solidFill>
                <a:latin typeface="Helvetica" charset="0"/>
              </a:rPr>
              <a:t>EPLER</a:t>
            </a:r>
            <a:endParaRPr lang="en-US" sz="2400" b="1" smtClean="0">
              <a:solidFill>
                <a:schemeClr val="accent2"/>
              </a:solidFill>
              <a:latin typeface="Helvetica" charset="0"/>
            </a:endParaRPr>
          </a:p>
        </p:txBody>
      </p:sp>
      <p:sp>
        <p:nvSpPr>
          <p:cNvPr id="2051" name="Rectangle 1028"/>
          <p:cNvSpPr>
            <a:spLocks noGrp="1" noChangeArrowheads="1"/>
          </p:cNvSpPr>
          <p:nvPr>
            <p:ph idx="1"/>
          </p:nvPr>
        </p:nvSpPr>
        <p:spPr bwMode="auto">
          <a:xfrm>
            <a:off x="685800" y="5943600"/>
            <a:ext cx="7772400" cy="6096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ctr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None/>
            </a:pPr>
            <a:r>
              <a:rPr lang="en-US" sz="1800" smtClean="0">
                <a:latin typeface="Palatino" charset="0"/>
              </a:rPr>
              <a:t>A guy who’s thought a lot about planets</a:t>
            </a:r>
          </a:p>
        </p:txBody>
      </p:sp>
      <p:sp>
        <p:nvSpPr>
          <p:cNvPr id="2052" name="Rectangle 1033"/>
          <p:cNvSpPr>
            <a:spLocks noChangeArrowheads="1"/>
          </p:cNvSpPr>
          <p:nvPr/>
        </p:nvSpPr>
        <p:spPr bwMode="auto">
          <a:xfrm>
            <a:off x="2743200" y="990600"/>
            <a:ext cx="3657600" cy="4495800"/>
          </a:xfrm>
          <a:prstGeom prst="rect">
            <a:avLst/>
          </a:prstGeom>
          <a:solidFill>
            <a:srgbClr val="00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053" name="Picture 10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1066800"/>
            <a:ext cx="3505200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Rectangle 1039"/>
          <p:cNvSpPr>
            <a:spLocks noChangeArrowheads="1"/>
          </p:cNvSpPr>
          <p:nvPr/>
        </p:nvSpPr>
        <p:spPr bwMode="auto">
          <a:xfrm>
            <a:off x="3124200" y="5486400"/>
            <a:ext cx="29273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( By permission </a:t>
            </a:r>
            <a:r>
              <a:rPr lang="en-US" sz="1200">
                <a:latin typeface="Times New Roman" pitchFamily="18" charset="0"/>
              </a:rPr>
              <a:t>Sternwarte Kremsmünster)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762000" y="1143000"/>
            <a:ext cx="7772400" cy="11430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b="1" i="1" smtClean="0">
                <a:solidFill>
                  <a:srgbClr val="0000FF"/>
                </a:solidFill>
                <a:latin typeface="Palatino" charset="0"/>
              </a:rPr>
              <a:t>Kepler Mission</a:t>
            </a:r>
            <a:r>
              <a:rPr lang="en-US" sz="3200" b="1" smtClean="0">
                <a:solidFill>
                  <a:srgbClr val="0000FF"/>
                </a:solidFill>
                <a:latin typeface="Helvetica-Bold" charset="0"/>
              </a:rPr>
              <a:t/>
            </a:r>
            <a:br>
              <a:rPr lang="en-US" sz="3200" b="1" smtClean="0">
                <a:solidFill>
                  <a:srgbClr val="0000FF"/>
                </a:solidFill>
                <a:latin typeface="Helvetica-Bold" charset="0"/>
              </a:rPr>
            </a:br>
            <a:r>
              <a:rPr lang="en-US" sz="2800" b="1" smtClean="0">
                <a:solidFill>
                  <a:srgbClr val="0000FF"/>
                </a:solidFill>
                <a:latin typeface="Helvetica-Bold" charset="0"/>
              </a:rPr>
              <a:t>A S</a:t>
            </a:r>
            <a:r>
              <a:rPr lang="en-US" sz="2000" b="1" smtClean="0">
                <a:solidFill>
                  <a:srgbClr val="0000FF"/>
                </a:solidFill>
                <a:latin typeface="Helvetica-Bold" charset="0"/>
              </a:rPr>
              <a:t>EARCH FOR </a:t>
            </a:r>
            <a:r>
              <a:rPr lang="en-US" sz="2800" b="1" smtClean="0">
                <a:solidFill>
                  <a:srgbClr val="0000FF"/>
                </a:solidFill>
                <a:latin typeface="Helvetica-Bold" charset="0"/>
              </a:rPr>
              <a:t>H</a:t>
            </a:r>
            <a:r>
              <a:rPr lang="en-US" sz="2000" b="1" smtClean="0">
                <a:solidFill>
                  <a:srgbClr val="0000FF"/>
                </a:solidFill>
                <a:latin typeface="Helvetica-Bold" charset="0"/>
              </a:rPr>
              <a:t>ABITABLE </a:t>
            </a:r>
            <a:r>
              <a:rPr lang="en-US" sz="2800" b="1" smtClean="0">
                <a:solidFill>
                  <a:srgbClr val="0000FF"/>
                </a:solidFill>
                <a:latin typeface="Helvetica-Bold" charset="0"/>
              </a:rPr>
              <a:t>P</a:t>
            </a:r>
            <a:r>
              <a:rPr lang="en-US" sz="2000" b="1" smtClean="0">
                <a:solidFill>
                  <a:srgbClr val="0000FF"/>
                </a:solidFill>
                <a:latin typeface="Helvetica-Bold" charset="0"/>
              </a:rPr>
              <a:t>LANETS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447800" y="2743200"/>
            <a:ext cx="6553200" cy="3124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smtClean="0">
                <a:latin typeface="Helvetica" charset="0"/>
              </a:rPr>
              <a:t>Night Sky Network Presentation</a:t>
            </a:r>
          </a:p>
          <a:p>
            <a:r>
              <a:rPr lang="en-US" sz="2400" smtClean="0">
                <a:latin typeface="Helvetica" charset="0"/>
              </a:rPr>
              <a:t>November 16, 2006</a:t>
            </a:r>
          </a:p>
          <a:p>
            <a:endParaRPr lang="en-US" sz="2400" smtClean="0">
              <a:latin typeface="Helvetica" charset="0"/>
            </a:endParaRPr>
          </a:p>
          <a:p>
            <a:r>
              <a:rPr lang="en-US" sz="2400" smtClean="0">
                <a:latin typeface="Helvetica" charset="0"/>
              </a:rPr>
              <a:t>David Koch</a:t>
            </a:r>
          </a:p>
          <a:p>
            <a:r>
              <a:rPr lang="en-US" sz="2400" smtClean="0">
                <a:latin typeface="Helvetica" charset="0"/>
              </a:rPr>
              <a:t>NASA Ames Research Center</a:t>
            </a:r>
          </a:p>
          <a:p>
            <a:endParaRPr lang="en-US" sz="2400" smtClean="0">
              <a:latin typeface="Helvetica" charset="0"/>
            </a:endParaRPr>
          </a:p>
          <a:p>
            <a:endParaRPr lang="en-US" sz="2400" smtClean="0">
              <a:latin typeface="Helvetica" charset="0"/>
            </a:endParaRPr>
          </a:p>
          <a:p>
            <a:endParaRPr lang="en-US" sz="2400" smtClean="0">
              <a:latin typeface="Helvetica" charset="0"/>
            </a:endParaRPr>
          </a:p>
          <a:p>
            <a:endParaRPr lang="en-US" sz="2400" smtClean="0">
              <a:latin typeface="Helvetica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5638800"/>
            <a:ext cx="17272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4695825" y="6378575"/>
            <a:ext cx="1841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BEE67B2C-3F60-4E6B-AC15-E0AA3965D5F8}" type="slidenum">
              <a:rPr lang="en-US" sz="1200"/>
              <a:pPr/>
              <a:t>3</a:t>
            </a:fld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O</a:t>
            </a:r>
            <a:r>
              <a:rPr lang="en-US" sz="1600" b="1" smtClean="0">
                <a:solidFill>
                  <a:srgbClr val="0000FF"/>
                </a:solidFill>
                <a:latin typeface="Helvetica" charset="0"/>
              </a:rPr>
              <a:t>VERVIEW</a:t>
            </a:r>
            <a:endParaRPr lang="en-US" sz="2400" b="1" smtClean="0">
              <a:solidFill>
                <a:srgbClr val="0000FF"/>
              </a:solidFill>
              <a:latin typeface="Helvetica" charset="0"/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762000" y="1676400"/>
            <a:ext cx="6553200" cy="32766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What makes for a Habitable Planet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Different Methods for Finding Planets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Planets Discovered to Date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Transit Photometry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i="1" smtClean="0">
                <a:latin typeface="Palatino" charset="0"/>
              </a:rPr>
              <a:t>Kepler Mission</a:t>
            </a:r>
            <a:r>
              <a:rPr lang="en-US" sz="1800" smtClean="0">
                <a:latin typeface="Palatino" charset="0"/>
              </a:rPr>
              <a:t> Concept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Expected Results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None/>
            </a:pPr>
            <a:endParaRPr lang="en-US" sz="1800" smtClean="0">
              <a:latin typeface="Palatino" charset="0"/>
            </a:endParaRPr>
          </a:p>
        </p:txBody>
      </p:sp>
      <p:pic>
        <p:nvPicPr>
          <p:cNvPr id="410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3276600"/>
            <a:ext cx="27432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DA5F4D6A-0FA4-428B-9E42-D4C55BF4C74D}" type="slidenum">
              <a:rPr lang="en-US" sz="1200"/>
              <a:pPr/>
              <a:t>4</a:t>
            </a:fld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304800"/>
            <a:ext cx="53340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 smtClean="0">
                <a:solidFill>
                  <a:srgbClr val="0000FF"/>
                </a:solidFill>
                <a:latin typeface="Helvetica" charset="0"/>
              </a:rPr>
              <a:t>W</a:t>
            </a:r>
            <a:r>
              <a:rPr lang="en-US" sz="1800" b="1" dirty="0" smtClean="0">
                <a:solidFill>
                  <a:srgbClr val="0000FF"/>
                </a:solidFill>
                <a:latin typeface="Helvetica" charset="0"/>
              </a:rPr>
              <a:t>HAT</a:t>
            </a:r>
            <a:r>
              <a:rPr lang="en-US" sz="2400" b="1" dirty="0" smtClean="0">
                <a:solidFill>
                  <a:srgbClr val="0000FF"/>
                </a:solidFill>
                <a:latin typeface="Helvetica" charset="0"/>
              </a:rPr>
              <a:t> D</a:t>
            </a:r>
            <a:r>
              <a:rPr lang="en-US" sz="1800" b="1" dirty="0" smtClean="0">
                <a:solidFill>
                  <a:srgbClr val="0000FF"/>
                </a:solidFill>
                <a:latin typeface="Helvetica" charset="0"/>
              </a:rPr>
              <a:t>OES</a:t>
            </a:r>
            <a:r>
              <a:rPr lang="en-US" sz="2400" b="1" dirty="0" smtClean="0">
                <a:solidFill>
                  <a:srgbClr val="0000FF"/>
                </a:solidFill>
                <a:latin typeface="Helvetica" charset="0"/>
              </a:rPr>
              <a:t> H</a:t>
            </a:r>
            <a:r>
              <a:rPr lang="en-US" sz="1800" b="1" dirty="0" smtClean="0">
                <a:solidFill>
                  <a:srgbClr val="0000FF"/>
                </a:solidFill>
                <a:latin typeface="Helvetica" charset="0"/>
              </a:rPr>
              <a:t>ABITABLE</a:t>
            </a:r>
            <a:r>
              <a:rPr lang="en-US" sz="2400" b="1" dirty="0" smtClean="0">
                <a:solidFill>
                  <a:srgbClr val="0000FF"/>
                </a:solidFill>
                <a:latin typeface="Helvetica" charset="0"/>
              </a:rPr>
              <a:t> M</a:t>
            </a:r>
            <a:r>
              <a:rPr lang="en-US" sz="1800" b="1" dirty="0" smtClean="0">
                <a:solidFill>
                  <a:srgbClr val="0000FF"/>
                </a:solidFill>
                <a:latin typeface="Helvetica" charset="0"/>
              </a:rPr>
              <a:t>EAN</a:t>
            </a:r>
            <a:r>
              <a:rPr lang="en-US" sz="2400" b="1" dirty="0" smtClean="0">
                <a:solidFill>
                  <a:srgbClr val="0000FF"/>
                </a:solidFill>
                <a:latin typeface="Helvetica" charset="0"/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  <a:latin typeface="Helvetica" charset="0"/>
              </a:rPr>
              <a:t>TO</a:t>
            </a:r>
            <a:r>
              <a:rPr lang="en-US" sz="2400" b="1" dirty="0" smtClean="0">
                <a:solidFill>
                  <a:srgbClr val="0000FF"/>
                </a:solidFill>
                <a:latin typeface="Helvetica" charset="0"/>
              </a:rPr>
              <a:t> Y</a:t>
            </a:r>
            <a:r>
              <a:rPr lang="en-US" sz="1800" b="1" dirty="0" smtClean="0">
                <a:solidFill>
                  <a:srgbClr val="0000FF"/>
                </a:solidFill>
                <a:latin typeface="Helvetica" charset="0"/>
              </a:rPr>
              <a:t>OU</a:t>
            </a:r>
            <a:r>
              <a:rPr lang="en-US" sz="2400" b="1" dirty="0" smtClean="0">
                <a:solidFill>
                  <a:srgbClr val="0000FF"/>
                </a:solidFill>
                <a:latin typeface="Helvetica" charset="0"/>
              </a:rPr>
              <a:t>?</a:t>
            </a:r>
          </a:p>
        </p:txBody>
      </p:sp>
      <p:sp>
        <p:nvSpPr>
          <p:cNvPr id="228356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685800" y="1676400"/>
            <a:ext cx="4800600" cy="28194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dirty="0" smtClean="0">
                <a:latin typeface="Palatino" charset="0"/>
              </a:rPr>
              <a:t>Right temperature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dirty="0" smtClean="0">
                <a:latin typeface="Palatino" charset="0"/>
              </a:rPr>
              <a:t>Air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dirty="0" smtClean="0">
                <a:latin typeface="Palatino" charset="0"/>
              </a:rPr>
              <a:t>Liquid water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2000" dirty="0" smtClean="0">
                <a:latin typeface="Palatino" charset="0"/>
              </a:rPr>
              <a:t>Light to keep you warm and to see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dirty="0" smtClean="0">
                <a:latin typeface="Palatino" charset="0"/>
              </a:rPr>
              <a:t>Radiation shield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dirty="0" smtClean="0">
                <a:latin typeface="Palatino" charset="0"/>
              </a:rPr>
              <a:t>Asteroid protection</a:t>
            </a:r>
          </a:p>
        </p:txBody>
      </p:sp>
      <p:pic>
        <p:nvPicPr>
          <p:cNvPr id="512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1752600"/>
            <a:ext cx="2743200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8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8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8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8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8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8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83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83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83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83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83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83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6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87064797-5E23-423D-A174-673F46B5033E}" type="slidenum">
              <a:rPr lang="en-US" sz="1200"/>
              <a:pPr/>
              <a:t>5</a:t>
            </a:fld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304800"/>
            <a:ext cx="49530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T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HINGS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 T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HAT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 A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FFECT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 T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EMPERATURE</a:t>
            </a:r>
            <a:endParaRPr lang="en-US" sz="2400" b="1" smtClean="0">
              <a:solidFill>
                <a:srgbClr val="0000FF"/>
              </a:solidFill>
              <a:latin typeface="Helvetica" charset="0"/>
            </a:endParaRPr>
          </a:p>
        </p:txBody>
      </p:sp>
      <p:sp>
        <p:nvSpPr>
          <p:cNvPr id="6149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762000" y="990600"/>
            <a:ext cx="5715000" cy="51816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3400" indent="-5334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2000" smtClean="0">
                <a:latin typeface="Palatino" charset="0"/>
              </a:rPr>
              <a:t>Want temperature so you can have liquid water on the surface of the planet</a:t>
            </a:r>
          </a:p>
          <a:p>
            <a:pPr marL="533400" indent="-5334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None/>
            </a:pPr>
            <a:endParaRPr lang="en-US" sz="2000" smtClean="0">
              <a:latin typeface="Palatino" charset="0"/>
            </a:endParaRPr>
          </a:p>
        </p:txBody>
      </p:sp>
      <p:pic>
        <p:nvPicPr>
          <p:cNvPr id="6148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914400"/>
            <a:ext cx="3932238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2456" name="Rectangle 8"/>
          <p:cNvSpPr>
            <a:spLocks noChangeArrowheads="1"/>
          </p:cNvSpPr>
          <p:nvPr/>
        </p:nvSpPr>
        <p:spPr bwMode="auto">
          <a:xfrm>
            <a:off x="685800" y="2438400"/>
            <a:ext cx="6096000" cy="1981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90000"/>
              </a:lnSpc>
              <a:spcAft>
                <a:spcPct val="50000"/>
              </a:spcAft>
              <a:buFont typeface="Times" charset="0"/>
              <a:buAutoNum type="arabicPeriod"/>
            </a:pPr>
            <a:r>
              <a:rPr lang="en-US"/>
              <a:t>Temperature of star </a:t>
            </a:r>
          </a:p>
          <a:p>
            <a:pPr marL="609600" indent="-609600">
              <a:lnSpc>
                <a:spcPct val="90000"/>
              </a:lnSpc>
              <a:spcAft>
                <a:spcPct val="50000"/>
              </a:spcAft>
              <a:buFont typeface="Times" charset="0"/>
              <a:buAutoNum type="arabicPeriod"/>
            </a:pPr>
            <a:r>
              <a:rPr lang="en-US" sz="2000"/>
              <a:t>Distance from the star</a:t>
            </a:r>
          </a:p>
          <a:p>
            <a:pPr marL="609600" indent="-609600">
              <a:spcAft>
                <a:spcPct val="50000"/>
              </a:spcAft>
              <a:buFont typeface="Times" charset="0"/>
              <a:buAutoNum type="arabicPeriod"/>
            </a:pPr>
            <a:r>
              <a:rPr lang="en-US"/>
              <a:t>Shape of planet’s orbit:  circular or elliptical</a:t>
            </a:r>
          </a:p>
          <a:p>
            <a:pPr marL="609600" indent="-609600">
              <a:spcAft>
                <a:spcPct val="50000"/>
              </a:spcAft>
              <a:buFont typeface="Times" charset="0"/>
              <a:buAutoNum type="arabicPeriod"/>
            </a:pPr>
            <a:r>
              <a:rPr lang="en-US"/>
              <a:t>Planet’s atmosphere: greenhouse gases</a:t>
            </a:r>
          </a:p>
        </p:txBody>
      </p:sp>
      <p:sp>
        <p:nvSpPr>
          <p:cNvPr id="232459" name="Rectangle 11"/>
          <p:cNvSpPr>
            <a:spLocks noChangeArrowheads="1"/>
          </p:cNvSpPr>
          <p:nvPr/>
        </p:nvSpPr>
        <p:spPr bwMode="auto">
          <a:xfrm>
            <a:off x="838200" y="5410200"/>
            <a:ext cx="5395913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/>
              <a:t>     These define the Habitable Zone (HZ) for a star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6" grpId="0" autoUpdateAnimBg="0"/>
      <p:bldP spid="23245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48F68B09-614E-42C0-BDCF-5626596FAFF5}" type="slidenum">
              <a:rPr lang="en-US" sz="1200"/>
              <a:pPr/>
              <a:t>6</a:t>
            </a:fld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T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HE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H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ABITABLE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Z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ONE </a:t>
            </a:r>
            <a:br>
              <a:rPr lang="en-US" sz="1800" b="1" smtClean="0">
                <a:solidFill>
                  <a:srgbClr val="0000FF"/>
                </a:solidFill>
                <a:latin typeface="Helvetica" charset="0"/>
              </a:rPr>
            </a:b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FOR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V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ARIOUS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S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TELLAR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T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YPES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762000" y="5638800"/>
            <a:ext cx="7848600" cy="7620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60325" indent="0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Times" charset="0"/>
              </a:rPr>
              <a:t>The Habitable Zone (HZ) in green is the distance from a star where liquid water is expected to exist on the planets surface. (Kasting, Whitmire and Reynolds, 1993)</a:t>
            </a:r>
          </a:p>
        </p:txBody>
      </p:sp>
      <p:pic>
        <p:nvPicPr>
          <p:cNvPr id="7173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316038"/>
            <a:ext cx="6400800" cy="422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4517B1CA-6E8A-4A2E-9397-DACF2D2C9407}" type="slidenum">
              <a:rPr lang="en-US" sz="1200"/>
              <a:pPr/>
              <a:t>7</a:t>
            </a:fld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28600"/>
            <a:ext cx="64770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2600" b="1" smtClean="0">
                <a:solidFill>
                  <a:srgbClr val="0000FF"/>
                </a:solidFill>
                <a:latin typeface="Helvetica" charset="0"/>
              </a:rPr>
              <a:t>W</a:t>
            </a:r>
            <a:r>
              <a:rPr lang="en-US" sz="1900" b="1" smtClean="0">
                <a:solidFill>
                  <a:srgbClr val="0000FF"/>
                </a:solidFill>
                <a:latin typeface="Helvetica" charset="0"/>
              </a:rPr>
              <a:t>HAT</a:t>
            </a:r>
            <a:r>
              <a:rPr lang="en-US" sz="2600" b="1" smtClean="0">
                <a:solidFill>
                  <a:srgbClr val="0000FF"/>
                </a:solidFill>
                <a:latin typeface="Helvetica" charset="0"/>
              </a:rPr>
              <a:t> I</a:t>
            </a:r>
            <a:r>
              <a:rPr lang="en-US" sz="1900" b="1" smtClean="0">
                <a:solidFill>
                  <a:srgbClr val="0000FF"/>
                </a:solidFill>
                <a:latin typeface="Helvetica" charset="0"/>
              </a:rPr>
              <a:t>S</a:t>
            </a:r>
            <a:r>
              <a:rPr lang="en-US" sz="2600" b="1" smtClean="0">
                <a:solidFill>
                  <a:srgbClr val="0000FF"/>
                </a:solidFill>
                <a:latin typeface="Helvetica" charset="0"/>
              </a:rPr>
              <a:t> I</a:t>
            </a:r>
            <a:r>
              <a:rPr lang="en-US" sz="1900" b="1" smtClean="0">
                <a:solidFill>
                  <a:srgbClr val="0000FF"/>
                </a:solidFill>
                <a:latin typeface="Helvetica" charset="0"/>
              </a:rPr>
              <a:t>MPORTANT</a:t>
            </a:r>
            <a:r>
              <a:rPr lang="en-US" sz="2600" b="1" smtClean="0">
                <a:solidFill>
                  <a:srgbClr val="0000FF"/>
                </a:solidFill>
                <a:latin typeface="Helvetica" charset="0"/>
              </a:rPr>
              <a:t> A</a:t>
            </a:r>
            <a:r>
              <a:rPr lang="en-US" sz="1900" b="1" smtClean="0">
                <a:solidFill>
                  <a:srgbClr val="0000FF"/>
                </a:solidFill>
                <a:latin typeface="Helvetica" charset="0"/>
              </a:rPr>
              <a:t>BOUT</a:t>
            </a:r>
            <a:r>
              <a:rPr lang="en-US" sz="2600" b="1" smtClean="0">
                <a:solidFill>
                  <a:srgbClr val="0000FF"/>
                </a:solidFill>
                <a:latin typeface="Helvetica" charset="0"/>
              </a:rPr>
              <a:t> A</a:t>
            </a:r>
            <a:r>
              <a:rPr lang="en-US" sz="1900" b="1" smtClean="0">
                <a:solidFill>
                  <a:srgbClr val="0000FF"/>
                </a:solidFill>
                <a:latin typeface="Helvetica" charset="0"/>
              </a:rPr>
              <a:t>N</a:t>
            </a:r>
            <a:r>
              <a:rPr lang="en-US" sz="2600" b="1" smtClean="0">
                <a:solidFill>
                  <a:srgbClr val="0000FF"/>
                </a:solidFill>
                <a:latin typeface="Helvetica" charset="0"/>
              </a:rPr>
              <a:t> A</a:t>
            </a:r>
            <a:r>
              <a:rPr lang="en-US" sz="1900" b="1" smtClean="0">
                <a:solidFill>
                  <a:srgbClr val="0000FF"/>
                </a:solidFill>
                <a:latin typeface="Helvetica" charset="0"/>
              </a:rPr>
              <a:t>TMOSPHERE</a:t>
            </a:r>
            <a:r>
              <a:rPr lang="en-US" sz="2600" b="1" smtClean="0">
                <a:solidFill>
                  <a:srgbClr val="0000FF"/>
                </a:solidFill>
                <a:latin typeface="Helvetica" charset="0"/>
              </a:rPr>
              <a:t>?</a:t>
            </a:r>
          </a:p>
        </p:txBody>
      </p:sp>
      <p:sp>
        <p:nvSpPr>
          <p:cNvPr id="234500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762000" y="1600200"/>
            <a:ext cx="7620000" cy="4648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76238" indent="-376238">
              <a:spcBef>
                <a:spcPct val="0"/>
              </a:spcBef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Composition (Earth)</a:t>
            </a:r>
          </a:p>
          <a:p>
            <a:pPr marL="1023938" lvl="1" indent="-533400">
              <a:spcBef>
                <a:spcPct val="0"/>
              </a:spcBef>
              <a:buSzTx/>
              <a:buFont typeface="Times" charset="0"/>
              <a:buNone/>
            </a:pPr>
            <a:r>
              <a:rPr lang="en-US" sz="1800" smtClean="0">
                <a:latin typeface="Palatino" charset="0"/>
              </a:rPr>
              <a:t>	free oxygen (about 23%)</a:t>
            </a:r>
          </a:p>
          <a:p>
            <a:pPr marL="1023938" lvl="1" indent="-533400">
              <a:spcBef>
                <a:spcPct val="0"/>
              </a:spcBef>
              <a:buSzTx/>
              <a:buFont typeface="Times" charset="0"/>
              <a:buNone/>
            </a:pPr>
            <a:r>
              <a:rPr lang="en-US" sz="1800" smtClean="0">
                <a:latin typeface="Palatino" charset="0"/>
              </a:rPr>
              <a:t>	mostly inert (about 75% nitrogen)</a:t>
            </a:r>
          </a:p>
          <a:p>
            <a:pPr marL="1023938" lvl="1" indent="-533400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None/>
            </a:pPr>
            <a:r>
              <a:rPr lang="en-US" sz="1800" smtClean="0">
                <a:latin typeface="Palatino" charset="0"/>
              </a:rPr>
              <a:t>	very little toxic gases</a:t>
            </a:r>
            <a:endParaRPr lang="en-US" sz="1600" smtClean="0">
              <a:latin typeface="Palatino" charset="0"/>
            </a:endParaRPr>
          </a:p>
          <a:p>
            <a:pPr marL="376238" indent="-376238">
              <a:spcBef>
                <a:spcPct val="0"/>
              </a:spcBef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Composition affects </a:t>
            </a:r>
            <a:r>
              <a:rPr lang="en-US" sz="2000" smtClean="0">
                <a:latin typeface="Palatino" charset="0"/>
              </a:rPr>
              <a:t>temperature</a:t>
            </a:r>
            <a:endParaRPr lang="en-US" sz="1800" smtClean="0">
              <a:latin typeface="Palatino" charset="0"/>
            </a:endParaRPr>
          </a:p>
          <a:p>
            <a:pPr marL="1023938" lvl="1" indent="-533400">
              <a:spcBef>
                <a:spcPct val="0"/>
              </a:spcBef>
              <a:buSzTx/>
              <a:buFont typeface="Times" charset="0"/>
              <a:buNone/>
            </a:pPr>
            <a:r>
              <a:rPr lang="en-US" sz="1800" smtClean="0">
                <a:latin typeface="Palatino" charset="0"/>
              </a:rPr>
              <a:t>	Minimize day-night extremes </a:t>
            </a:r>
          </a:p>
          <a:p>
            <a:pPr marL="1023938" lvl="1" indent="-533400">
              <a:spcBef>
                <a:spcPct val="0"/>
              </a:spcBef>
              <a:buSzTx/>
              <a:buFont typeface="Times" charset="0"/>
              <a:buNone/>
            </a:pPr>
            <a:r>
              <a:rPr lang="en-US" sz="1800" smtClean="0">
                <a:latin typeface="Palatino" charset="0"/>
              </a:rPr>
              <a:t>	Greenhouse gases (water, CO</a:t>
            </a:r>
            <a:r>
              <a:rPr lang="en-US" sz="1800" baseline="-25000" smtClean="0">
                <a:latin typeface="Palatino" charset="0"/>
              </a:rPr>
              <a:t>2</a:t>
            </a:r>
            <a:r>
              <a:rPr lang="en-US" sz="1800" smtClean="0">
                <a:latin typeface="Palatino" charset="0"/>
              </a:rPr>
              <a:t>) hold in the heat</a:t>
            </a:r>
          </a:p>
          <a:p>
            <a:pPr marL="1023938" lvl="1" indent="-533400">
              <a:spcBef>
                <a:spcPct val="0"/>
              </a:spcBef>
              <a:buSzTx/>
              <a:buFont typeface="Times" charset="0"/>
              <a:buNone/>
            </a:pPr>
            <a:endParaRPr lang="en-US" sz="1800" smtClean="0">
              <a:latin typeface="Palatino" charset="0"/>
            </a:endParaRPr>
          </a:p>
          <a:p>
            <a:pPr marL="376238" indent="-376238">
              <a:spcBef>
                <a:spcPct val="0"/>
              </a:spcBef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 Acts as an invisible protective shield</a:t>
            </a:r>
          </a:p>
          <a:p>
            <a:pPr marL="1023938" lvl="1" indent="-533400">
              <a:spcBef>
                <a:spcPct val="0"/>
              </a:spcBef>
              <a:buSzTx/>
              <a:buFont typeface="Times" charset="0"/>
              <a:buNone/>
            </a:pPr>
            <a:r>
              <a:rPr lang="en-US" sz="1800" smtClean="0">
                <a:latin typeface="Palatino" charset="0"/>
              </a:rPr>
              <a:t>	Cosmic rays (high energy gamma-rays, protons, electrons)</a:t>
            </a:r>
          </a:p>
          <a:p>
            <a:pPr marL="1023938" lvl="1" indent="-533400">
              <a:spcBef>
                <a:spcPct val="0"/>
              </a:spcBef>
              <a:buSzTx/>
              <a:buFont typeface="Times" charset="0"/>
              <a:buNone/>
            </a:pPr>
            <a:r>
              <a:rPr lang="en-US" sz="1800" smtClean="0">
                <a:latin typeface="Palatino" charset="0"/>
              </a:rPr>
              <a:t>	Solar wind and solar flares (charged particles)</a:t>
            </a:r>
          </a:p>
          <a:p>
            <a:pPr marL="1023938" lvl="1" indent="-533400">
              <a:spcBef>
                <a:spcPct val="0"/>
              </a:spcBef>
              <a:buSzTx/>
              <a:buFont typeface="Times" charset="0"/>
              <a:buNone/>
            </a:pPr>
            <a:r>
              <a:rPr lang="en-US" sz="1800" smtClean="0">
                <a:latin typeface="Palatino" charset="0"/>
              </a:rPr>
              <a:t>	UV - ultraviolet</a:t>
            </a:r>
          </a:p>
          <a:p>
            <a:pPr marL="1023938" lvl="1" indent="-5334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None/>
            </a:pPr>
            <a:r>
              <a:rPr lang="en-US" sz="1800" smtClean="0">
                <a:latin typeface="Palatino" charset="0"/>
              </a:rPr>
              <a:t>	Micrometeoroids (e.g., puts holes in Space Shuttle window)</a:t>
            </a:r>
          </a:p>
          <a:p>
            <a:pPr marL="376238" indent="-376238">
              <a:spcBef>
                <a:spcPct val="0"/>
              </a:spcBef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 Transports water</a:t>
            </a:r>
          </a:p>
          <a:p>
            <a:pPr marL="1023938" lvl="1" indent="-533400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None/>
            </a:pPr>
            <a:r>
              <a:rPr lang="en-US" sz="1800" smtClean="0">
                <a:latin typeface="Palatino" charset="0"/>
              </a:rPr>
              <a:t>	Rain</a:t>
            </a:r>
          </a:p>
        </p:txBody>
      </p:sp>
      <p:pic>
        <p:nvPicPr>
          <p:cNvPr id="8197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15025" y="1066800"/>
            <a:ext cx="2314575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0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E955BF4C-5BD2-4D76-8F43-2F34751141A9}" type="slidenum">
              <a:rPr lang="en-US" sz="1200"/>
              <a:pPr/>
              <a:t>8</a:t>
            </a:fld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P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LANET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 S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IZE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A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FFECTS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H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ABITABILITY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533400" y="914400"/>
            <a:ext cx="5410200" cy="49530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endParaRPr lang="en-US" sz="1800" dirty="0" smtClean="0">
              <a:latin typeface="Palatino" charset="0"/>
            </a:endParaRP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dirty="0" smtClean="0">
                <a:latin typeface="Palatino" charset="0"/>
              </a:rPr>
              <a:t>Planets form by accretion from a disk of gas and dust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dirty="0" smtClean="0">
                <a:latin typeface="Palatino" charset="0"/>
              </a:rPr>
              <a:t>Too small (about &lt;0.5 </a:t>
            </a:r>
            <a:r>
              <a:rPr lang="en-US" sz="1800" dirty="0" err="1" smtClean="0">
                <a:latin typeface="Palatino" charset="0"/>
              </a:rPr>
              <a:t>M</a:t>
            </a:r>
            <a:r>
              <a:rPr lang="en-US" sz="1800" baseline="-25000" dirty="0" err="1" smtClean="0">
                <a:latin typeface="Symbol" pitchFamily="18" charset="2"/>
              </a:rPr>
              <a:t>Å</a:t>
            </a:r>
            <a:r>
              <a:rPr lang="en-US" sz="1800" dirty="0" smtClean="0">
                <a:latin typeface="Palatino" charset="0"/>
              </a:rPr>
              <a:t>): 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None/>
            </a:pPr>
            <a:r>
              <a:rPr lang="en-US" sz="1800" dirty="0" smtClean="0">
                <a:latin typeface="Palatino" charset="0"/>
              </a:rPr>
              <a:t>		Can’t hold onto a life sustaining 		atmosphere (Mercury, Mars)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None/>
            </a:pPr>
            <a:r>
              <a:rPr lang="en-US" sz="1800" dirty="0" smtClean="0">
                <a:latin typeface="Palatino" charset="0"/>
              </a:rPr>
              <a:t>		surface gravity g&lt;0.8 G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dirty="0" smtClean="0">
                <a:latin typeface="Palatino" charset="0"/>
              </a:rPr>
              <a:t>Too big (about &gt;10 </a:t>
            </a:r>
            <a:r>
              <a:rPr lang="en-US" sz="1800" dirty="0" err="1" smtClean="0">
                <a:latin typeface="Palatino" charset="0"/>
              </a:rPr>
              <a:t>M</a:t>
            </a:r>
            <a:r>
              <a:rPr lang="en-US" sz="1800" baseline="-25000" dirty="0" err="1" smtClean="0">
                <a:latin typeface="Symbol" pitchFamily="18" charset="2"/>
              </a:rPr>
              <a:t>Å</a:t>
            </a:r>
            <a:r>
              <a:rPr lang="en-US" sz="1800" dirty="0" smtClean="0">
                <a:latin typeface="Palatino" charset="0"/>
              </a:rPr>
              <a:t>): 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None/>
            </a:pPr>
            <a:r>
              <a:rPr lang="en-US" sz="1800" dirty="0" smtClean="0">
                <a:latin typeface="Palatino" charset="0"/>
              </a:rPr>
              <a:t>		Can hold onto the very abundant light 	gases (H</a:t>
            </a:r>
            <a:r>
              <a:rPr lang="en-US" sz="1800" baseline="-25000" dirty="0" smtClean="0">
                <a:latin typeface="Palatino" charset="0"/>
              </a:rPr>
              <a:t>2</a:t>
            </a:r>
            <a:r>
              <a:rPr lang="en-US" sz="1800" dirty="0" smtClean="0">
                <a:latin typeface="Palatino" charset="0"/>
              </a:rPr>
              <a:t> and He) and turn into a gas 	giant (Jupiter, Saturn, Uranus, Neptune)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None/>
            </a:pPr>
            <a:r>
              <a:rPr lang="en-US" sz="1800" dirty="0" smtClean="0">
                <a:latin typeface="Palatino" charset="0"/>
              </a:rPr>
              <a:t>		 surface gravity g&gt;2.2 G</a:t>
            </a:r>
          </a:p>
          <a:p>
            <a:pPr marL="609600" indent="-609600"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None/>
            </a:pPr>
            <a:r>
              <a:rPr lang="en-US" sz="1800" dirty="0" smtClean="0">
                <a:latin typeface="Palatino" charset="0"/>
              </a:rPr>
              <a:t>	(Surface gravity proportional to radius)</a:t>
            </a:r>
          </a:p>
        </p:txBody>
      </p:sp>
      <p:sp>
        <p:nvSpPr>
          <p:cNvPr id="9221" name="Text Box 15"/>
          <p:cNvSpPr txBox="1">
            <a:spLocks noChangeArrowheads="1"/>
          </p:cNvSpPr>
          <p:nvPr/>
        </p:nvSpPr>
        <p:spPr bwMode="auto">
          <a:xfrm>
            <a:off x="6629400" y="4800600"/>
            <a:ext cx="2057400" cy="244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>
                <a:latin typeface="Helvetica" charset="0"/>
              </a:rPr>
              <a:t>Copyright Lynnette Cook</a:t>
            </a:r>
            <a:endParaRPr lang="en-US"/>
          </a:p>
        </p:txBody>
      </p:sp>
      <p:pic>
        <p:nvPicPr>
          <p:cNvPr id="9222" name="Picture 19" descr="&#10;Koch08.jpg                                                     000E32B2Macintosh HD                   B7464D7A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057400"/>
            <a:ext cx="2160588" cy="272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3AB3F4E3-E1C2-40AF-A6A4-0CDA7DDA164E}" type="slidenum">
              <a:rPr lang="en-US" sz="1200"/>
              <a:pPr/>
              <a:t>9</a:t>
            </a:fld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304800"/>
            <a:ext cx="6248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K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EY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 P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OINTS THAT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G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UIDE THE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S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EARCH</a:t>
            </a:r>
            <a:endParaRPr lang="en-US" sz="2400" b="1" smtClean="0">
              <a:solidFill>
                <a:srgbClr val="0000FF"/>
              </a:solidFill>
              <a:latin typeface="Helvetica" charset="0"/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990600" y="1219200"/>
            <a:ext cx="7543800" cy="15240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609600" indent="-609600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AutoNum type="arabicPeriod"/>
            </a:pPr>
            <a:r>
              <a:rPr lang="en-US" sz="2400" smtClean="0">
                <a:latin typeface="Palatino" charset="0"/>
              </a:rPr>
              <a:t>Stellar type =&gt; Which stars to search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AutoNum type="arabicPeriod"/>
            </a:pPr>
            <a:r>
              <a:rPr lang="en-US" sz="2400" smtClean="0">
                <a:latin typeface="Palatino" charset="0"/>
              </a:rPr>
              <a:t>HZ =&gt; Orbital periods and how long to look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AutoNum type="arabicPeriod"/>
            </a:pPr>
            <a:r>
              <a:rPr lang="en-US" sz="2400" smtClean="0">
                <a:latin typeface="Palatino" charset="0"/>
              </a:rPr>
              <a:t>Planet sizes =&gt; Sensitivity or precision needed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endParaRPr lang="en-US" sz="2400" smtClean="0">
              <a:latin typeface="Palatino" charset="0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28600" y="6216650"/>
            <a:ext cx="861060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More detail: </a:t>
            </a:r>
            <a:r>
              <a:rPr lang="en-US" sz="1600" i="1"/>
              <a:t>Rare Earth</a:t>
            </a:r>
            <a:r>
              <a:rPr lang="en-US" sz="1600"/>
              <a:t>, Ward and Brownlee, Copernicus (Springer-Verlag) ISBN 0-387-98701</a:t>
            </a:r>
          </a:p>
        </p:txBody>
      </p:sp>
      <p:pic>
        <p:nvPicPr>
          <p:cNvPr id="10246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971800"/>
            <a:ext cx="4483100" cy="29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2819400"/>
            <a:ext cx="2271713" cy="289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7FB2A89F-B829-414C-9A44-7C8F0A8E6414}" type="slidenum">
              <a:rPr lang="en-US" sz="1200"/>
              <a:pPr/>
              <a:t>10</a:t>
            </a:fld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143000"/>
            <a:ext cx="6629400" cy="5334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3200" b="1" smtClean="0">
                <a:solidFill>
                  <a:srgbClr val="0000FF"/>
                </a:solidFill>
                <a:latin typeface="Helvetica" charset="0"/>
              </a:rPr>
              <a:t>D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ETECTING</a:t>
            </a:r>
            <a:r>
              <a:rPr lang="en-US" sz="3200" b="1" smtClean="0">
                <a:solidFill>
                  <a:srgbClr val="0000FF"/>
                </a:solidFill>
                <a:latin typeface="Helvetica" charset="0"/>
              </a:rPr>
              <a:t> E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XTRA-</a:t>
            </a:r>
            <a:r>
              <a:rPr lang="en-US" sz="3200" b="1" smtClean="0">
                <a:solidFill>
                  <a:srgbClr val="0000FF"/>
                </a:solidFill>
                <a:latin typeface="Helvetica" charset="0"/>
              </a:rPr>
              <a:t>S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OLAR </a:t>
            </a:r>
            <a:r>
              <a:rPr lang="en-US" sz="3200" b="1" smtClean="0">
                <a:solidFill>
                  <a:srgbClr val="0000FF"/>
                </a:solidFill>
                <a:latin typeface="Helvetica" charset="0"/>
              </a:rPr>
              <a:t>P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LANETS</a:t>
            </a:r>
          </a:p>
        </p:txBody>
      </p:sp>
      <p:sp>
        <p:nvSpPr>
          <p:cNvPr id="11268" name="Rectangle 9"/>
          <p:cNvSpPr>
            <a:spLocks noChangeArrowheads="1"/>
          </p:cNvSpPr>
          <p:nvPr/>
        </p:nvSpPr>
        <p:spPr bwMode="auto">
          <a:xfrm>
            <a:off x="2570163" y="2057400"/>
            <a:ext cx="3813175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/>
              <a:t>That is,</a:t>
            </a:r>
          </a:p>
          <a:p>
            <a:pPr algn="ctr"/>
            <a:r>
              <a:rPr lang="en-US" sz="2400"/>
              <a:t>Planets orbiting other stars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0E7592A1-1B25-41DC-9A15-F13CD5B6739C}" type="slidenum">
              <a:rPr lang="en-US" sz="1200"/>
              <a:pPr/>
              <a:t>11</a:t>
            </a:fld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64008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T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ECHNIQUES FOR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F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INDING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E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XTRASOLAR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P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LANETS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1676400" y="838200"/>
            <a:ext cx="6781800" cy="54864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u="sng" smtClean="0">
                <a:solidFill>
                  <a:srgbClr val="000000"/>
                </a:solidFill>
                <a:latin typeface="Palatino" charset="0"/>
              </a:rPr>
              <a:t>Method	Yield	Mass Limit	Status</a:t>
            </a:r>
            <a:endParaRPr lang="en-US" sz="1600" smtClean="0">
              <a:solidFill>
                <a:srgbClr val="000000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endParaRPr lang="en-US" sz="1600" smtClean="0">
              <a:solidFill>
                <a:srgbClr val="000000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7F00FF"/>
                </a:solidFill>
                <a:latin typeface="Palatino" charset="0"/>
              </a:rPr>
              <a:t>Pulsar Timing	</a:t>
            </a:r>
            <a:r>
              <a:rPr lang="en-US" sz="1600" i="1" smtClean="0">
                <a:solidFill>
                  <a:srgbClr val="7F00FF"/>
                </a:solidFill>
                <a:latin typeface="Palatino" charset="0"/>
              </a:rPr>
              <a:t>m/M</a:t>
            </a:r>
            <a:r>
              <a:rPr lang="en-US" sz="1600" smtClean="0">
                <a:solidFill>
                  <a:srgbClr val="7F00FF"/>
                </a:solidFill>
                <a:latin typeface="Palatino" charset="0"/>
              </a:rPr>
              <a:t> ; </a:t>
            </a:r>
            <a:r>
              <a:rPr lang="en-US" sz="1600" smtClean="0">
                <a:solidFill>
                  <a:srgbClr val="7F00FF"/>
                </a:solidFill>
                <a:latin typeface="Symbol" pitchFamily="18" charset="2"/>
              </a:rPr>
              <a:t>t	</a:t>
            </a:r>
            <a:r>
              <a:rPr lang="en-US" sz="1600" smtClean="0">
                <a:solidFill>
                  <a:srgbClr val="7F00FF"/>
                </a:solidFill>
                <a:latin typeface="Palatino" charset="0"/>
              </a:rPr>
              <a:t>Lunar	Successful (3)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	</a:t>
            </a:r>
            <a:endParaRPr lang="en-US" sz="1600" smtClean="0">
              <a:solidFill>
                <a:srgbClr val="7F00FF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7F00FF"/>
                </a:solidFill>
                <a:latin typeface="Palatino" charset="0"/>
              </a:rPr>
              <a:t>Radial Velocity	</a:t>
            </a:r>
            <a:r>
              <a:rPr lang="en-US" sz="1600" i="1" smtClean="0">
                <a:solidFill>
                  <a:srgbClr val="7F00FF"/>
                </a:solidFill>
                <a:latin typeface="Palatino" charset="0"/>
              </a:rPr>
              <a:t>m </a:t>
            </a:r>
            <a:r>
              <a:rPr lang="en-US" sz="1600" smtClean="0">
                <a:solidFill>
                  <a:srgbClr val="7F00FF"/>
                </a:solidFill>
                <a:latin typeface="Palatino" charset="0"/>
              </a:rPr>
              <a:t> sin</a:t>
            </a:r>
            <a:r>
              <a:rPr lang="en-US" sz="1600" i="1" smtClean="0">
                <a:solidFill>
                  <a:srgbClr val="7F00FF"/>
                </a:solidFill>
                <a:latin typeface="Palatino" charset="0"/>
              </a:rPr>
              <a:t>i </a:t>
            </a:r>
            <a:r>
              <a:rPr lang="en-US" sz="1600" smtClean="0">
                <a:solidFill>
                  <a:srgbClr val="7F00FF"/>
                </a:solidFill>
                <a:latin typeface="Palatino" charset="0"/>
              </a:rPr>
              <a:t>; </a:t>
            </a:r>
            <a:r>
              <a:rPr lang="en-US" sz="1600" smtClean="0">
                <a:solidFill>
                  <a:srgbClr val="7F00FF"/>
                </a:solidFill>
                <a:latin typeface="Symbol" pitchFamily="18" charset="2"/>
              </a:rPr>
              <a:t>t	</a:t>
            </a:r>
            <a:r>
              <a:rPr lang="en-US" sz="1600" smtClean="0">
                <a:solidFill>
                  <a:srgbClr val="7F00FF"/>
                </a:solidFill>
                <a:latin typeface="Palatino" charset="0"/>
              </a:rPr>
              <a:t>super-Earth	Successful (~200)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endParaRPr lang="en-US" sz="1600" smtClean="0">
              <a:solidFill>
                <a:srgbClr val="000000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Astrometry	</a:t>
            </a:r>
            <a:r>
              <a:rPr lang="en-US" sz="1600" i="1" smtClean="0">
                <a:solidFill>
                  <a:srgbClr val="000000"/>
                </a:solidFill>
                <a:latin typeface="Palatino" charset="0"/>
              </a:rPr>
              <a:t>m </a:t>
            </a: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; </a:t>
            </a:r>
            <a:r>
              <a:rPr lang="en-US" sz="1600" smtClean="0">
                <a:solidFill>
                  <a:srgbClr val="000000"/>
                </a:solidFill>
                <a:latin typeface="Symbol" pitchFamily="18" charset="2"/>
              </a:rPr>
              <a:t>t ; </a:t>
            </a:r>
            <a:r>
              <a:rPr lang="en-US" sz="1600" i="1" smtClean="0">
                <a:solidFill>
                  <a:srgbClr val="000000"/>
                </a:solidFill>
                <a:latin typeface="Palatino" charset="0"/>
              </a:rPr>
              <a:t>D</a:t>
            </a:r>
            <a:r>
              <a:rPr lang="en-US" sz="1200" i="1" smtClean="0">
                <a:solidFill>
                  <a:srgbClr val="000000"/>
                </a:solidFill>
                <a:latin typeface="Palatino" charset="0"/>
              </a:rPr>
              <a:t>s ;  a</a:t>
            </a:r>
            <a:endParaRPr lang="en-US" sz="1600" smtClean="0">
              <a:solidFill>
                <a:srgbClr val="000000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	Ground: Interferometer	sub-Jupiter	In development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	Space: Interferometer	Uranus	Being studied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endParaRPr lang="en-US" sz="1600" smtClean="0">
              <a:solidFill>
                <a:srgbClr val="000000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FF0000"/>
                </a:solidFill>
                <a:latin typeface="Palatino" charset="0"/>
              </a:rPr>
              <a:t>Transit Photometry	</a:t>
            </a:r>
            <a:r>
              <a:rPr lang="en-US" sz="1600" i="1" smtClean="0">
                <a:solidFill>
                  <a:srgbClr val="FF0000"/>
                </a:solidFill>
                <a:latin typeface="Palatino" charset="0"/>
              </a:rPr>
              <a:t>A </a:t>
            </a:r>
            <a:r>
              <a:rPr lang="en-US" sz="1600" smtClean="0">
                <a:solidFill>
                  <a:srgbClr val="FF0000"/>
                </a:solidFill>
                <a:latin typeface="Palatino" charset="0"/>
              </a:rPr>
              <a:t>; </a:t>
            </a:r>
            <a:r>
              <a:rPr lang="en-US" sz="1600" smtClean="0">
                <a:solidFill>
                  <a:srgbClr val="FF0000"/>
                </a:solidFill>
                <a:latin typeface="Symbol" pitchFamily="18" charset="2"/>
              </a:rPr>
              <a:t>t ; </a:t>
            </a:r>
            <a:r>
              <a:rPr lang="en-US" sz="1600" smtClean="0">
                <a:solidFill>
                  <a:srgbClr val="FF0000"/>
                </a:solidFill>
                <a:latin typeface="Palatino" charset="0"/>
              </a:rPr>
              <a:t>sin</a:t>
            </a:r>
            <a:r>
              <a:rPr lang="en-US" sz="1600" i="1" smtClean="0">
                <a:solidFill>
                  <a:srgbClr val="FF0000"/>
                </a:solidFill>
                <a:latin typeface="Palatino" charset="0"/>
              </a:rPr>
              <a:t>i=1</a:t>
            </a:r>
            <a:endParaRPr lang="en-US" sz="1600" smtClean="0">
              <a:solidFill>
                <a:srgbClr val="FF0000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FF0000"/>
                </a:solidFill>
                <a:latin typeface="Palatino" charset="0"/>
              </a:rPr>
              <a:t>	Ground 		sub-Jupiter	HD209458, OGLE TR-56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FF0000"/>
                </a:solidFill>
                <a:latin typeface="Palatino" charset="0"/>
              </a:rPr>
              <a:t>	Space (2006)		sub-Jupiter	HST (~16)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FF0000"/>
                </a:solidFill>
                <a:latin typeface="Palatino" charset="0"/>
              </a:rPr>
              <a:t>	Space (2006, 2008)		Venus	Planned CoRoT, </a:t>
            </a:r>
            <a:r>
              <a:rPr lang="en-US" sz="1600" i="1" smtClean="0">
                <a:solidFill>
                  <a:srgbClr val="FF0000"/>
                </a:solidFill>
                <a:latin typeface="Palatino" charset="0"/>
              </a:rPr>
              <a:t>Kepler</a:t>
            </a:r>
            <a:endParaRPr lang="en-US" sz="1600" smtClean="0">
              <a:solidFill>
                <a:srgbClr val="FF0000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endParaRPr lang="en-US" sz="1600" smtClean="0">
              <a:solidFill>
                <a:srgbClr val="FF0000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FF0000"/>
                </a:solidFill>
                <a:latin typeface="Palatino" charset="0"/>
              </a:rPr>
              <a:t>Reflection Photometry: 	</a:t>
            </a:r>
            <a:r>
              <a:rPr lang="en-US" sz="1600" i="1" smtClean="0">
                <a:solidFill>
                  <a:srgbClr val="FF0000"/>
                </a:solidFill>
                <a:latin typeface="Palatino" charset="0"/>
              </a:rPr>
              <a:t>albedo</a:t>
            </a:r>
            <a:r>
              <a:rPr lang="en-US" sz="1600" smtClean="0">
                <a:solidFill>
                  <a:srgbClr val="FF0000"/>
                </a:solidFill>
                <a:latin typeface="Palatino" charset="0"/>
              </a:rPr>
              <a:t>*</a:t>
            </a:r>
            <a:r>
              <a:rPr lang="en-US" sz="1600" i="1" smtClean="0">
                <a:solidFill>
                  <a:srgbClr val="FF0000"/>
                </a:solidFill>
                <a:latin typeface="Palatino" charset="0"/>
              </a:rPr>
              <a:t>A </a:t>
            </a:r>
            <a:r>
              <a:rPr lang="en-US" sz="1600" smtClean="0">
                <a:solidFill>
                  <a:srgbClr val="FF0000"/>
                </a:solidFill>
                <a:latin typeface="Palatino" charset="0"/>
              </a:rPr>
              <a:t>; </a:t>
            </a:r>
            <a:r>
              <a:rPr lang="en-US" sz="1600" smtClean="0">
                <a:solidFill>
                  <a:srgbClr val="FF0000"/>
                </a:solidFill>
                <a:latin typeface="Symbol" pitchFamily="18" charset="2"/>
              </a:rPr>
              <a:t>t</a:t>
            </a:r>
            <a:endParaRPr lang="en-US" sz="1600" smtClean="0">
              <a:solidFill>
                <a:srgbClr val="FF0000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FF0000"/>
                </a:solidFill>
                <a:latin typeface="Palatino" charset="0"/>
              </a:rPr>
              <a:t>	Space	</a:t>
            </a:r>
            <a:r>
              <a:rPr lang="en-US" sz="1600" smtClean="0">
                <a:solidFill>
                  <a:srgbClr val="FF0000"/>
                </a:solidFill>
                <a:latin typeface="Symbol" pitchFamily="18" charset="2"/>
              </a:rPr>
              <a:t>	</a:t>
            </a:r>
            <a:r>
              <a:rPr lang="en-US" sz="1600" smtClean="0">
                <a:solidFill>
                  <a:srgbClr val="FF0000"/>
                </a:solidFill>
                <a:latin typeface="Palatino" charset="0"/>
              </a:rPr>
              <a:t>Saturn	Planned </a:t>
            </a:r>
            <a:r>
              <a:rPr lang="en-US" sz="1600" i="1" smtClean="0">
                <a:solidFill>
                  <a:srgbClr val="FF0000"/>
                </a:solidFill>
                <a:latin typeface="Palatino" charset="0"/>
              </a:rPr>
              <a:t>Kepler</a:t>
            </a:r>
            <a:endParaRPr lang="en-US" sz="1600" smtClean="0">
              <a:solidFill>
                <a:srgbClr val="000000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endParaRPr lang="en-US" sz="1600" smtClean="0">
              <a:solidFill>
                <a:srgbClr val="000000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006600"/>
                </a:solidFill>
                <a:latin typeface="Palatino" charset="0"/>
              </a:rPr>
              <a:t>Microlensing: 	f(</a:t>
            </a:r>
            <a:r>
              <a:rPr lang="en-US" sz="1600" i="1" smtClean="0">
                <a:solidFill>
                  <a:srgbClr val="006600"/>
                </a:solidFill>
                <a:latin typeface="Palatino" charset="0"/>
              </a:rPr>
              <a:t>m,M,r,D</a:t>
            </a:r>
            <a:r>
              <a:rPr lang="en-US" sz="1200" i="1" smtClean="0">
                <a:solidFill>
                  <a:srgbClr val="006600"/>
                </a:solidFill>
                <a:latin typeface="Palatino" charset="0"/>
              </a:rPr>
              <a:t>s</a:t>
            </a:r>
            <a:r>
              <a:rPr lang="en-US" sz="1600" i="1" smtClean="0">
                <a:solidFill>
                  <a:srgbClr val="006600"/>
                </a:solidFill>
                <a:latin typeface="Palatino" charset="0"/>
              </a:rPr>
              <a:t>,D</a:t>
            </a:r>
            <a:r>
              <a:rPr lang="en-US" sz="1200" i="1" smtClean="0">
                <a:solidFill>
                  <a:srgbClr val="006600"/>
                </a:solidFill>
                <a:latin typeface="Palatino" charset="0"/>
              </a:rPr>
              <a:t>L </a:t>
            </a:r>
            <a:r>
              <a:rPr lang="en-US" sz="1600" smtClean="0">
                <a:solidFill>
                  <a:srgbClr val="006600"/>
                </a:solidFill>
                <a:latin typeface="Palatino" charset="0"/>
              </a:rPr>
              <a:t>)	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006600"/>
                </a:solidFill>
                <a:latin typeface="Palatino" charset="0"/>
              </a:rPr>
              <a:t>	Ground		sub-Uranus	On-going</a:t>
            </a:r>
            <a:endParaRPr lang="en-US" sz="1600" smtClean="0">
              <a:solidFill>
                <a:srgbClr val="000000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endParaRPr lang="en-US" sz="1600" smtClean="0">
              <a:solidFill>
                <a:srgbClr val="000000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663300"/>
                </a:solidFill>
                <a:latin typeface="Palatino" charset="0"/>
              </a:rPr>
              <a:t>Direct Imaging	</a:t>
            </a:r>
            <a:r>
              <a:rPr lang="en-US" sz="1600" i="1" smtClean="0">
                <a:solidFill>
                  <a:srgbClr val="663300"/>
                </a:solidFill>
                <a:latin typeface="Palatino" charset="0"/>
              </a:rPr>
              <a:t>albedo</a:t>
            </a:r>
            <a:r>
              <a:rPr lang="en-US" sz="1600" smtClean="0">
                <a:solidFill>
                  <a:srgbClr val="663300"/>
                </a:solidFill>
                <a:latin typeface="Palatino" charset="0"/>
              </a:rPr>
              <a:t>*</a:t>
            </a:r>
            <a:r>
              <a:rPr lang="en-US" sz="1600" i="1" smtClean="0">
                <a:solidFill>
                  <a:srgbClr val="663300"/>
                </a:solidFill>
                <a:latin typeface="Palatino" charset="0"/>
              </a:rPr>
              <a:t>A </a:t>
            </a:r>
            <a:r>
              <a:rPr lang="en-US" sz="1600" smtClean="0">
                <a:solidFill>
                  <a:srgbClr val="663300"/>
                </a:solidFill>
                <a:latin typeface="Palatino" charset="0"/>
              </a:rPr>
              <a:t>; </a:t>
            </a:r>
            <a:r>
              <a:rPr lang="en-US" sz="1600" smtClean="0">
                <a:solidFill>
                  <a:srgbClr val="663300"/>
                </a:solidFill>
                <a:latin typeface="Symbol" pitchFamily="18" charset="2"/>
              </a:rPr>
              <a:t>t ;</a:t>
            </a:r>
            <a:r>
              <a:rPr lang="en-US" sz="1600" smtClean="0">
                <a:solidFill>
                  <a:srgbClr val="663300"/>
                </a:solidFill>
                <a:latin typeface="Palatino" charset="0"/>
              </a:rPr>
              <a:t> </a:t>
            </a:r>
            <a:r>
              <a:rPr lang="en-US" sz="1600" i="1" smtClean="0">
                <a:solidFill>
                  <a:srgbClr val="661900"/>
                </a:solidFill>
                <a:latin typeface="Palatino" charset="0"/>
              </a:rPr>
              <a:t>D</a:t>
            </a:r>
            <a:r>
              <a:rPr lang="en-US" sz="1200" i="1" smtClean="0">
                <a:solidFill>
                  <a:srgbClr val="661900"/>
                </a:solidFill>
                <a:latin typeface="Palatino" charset="0"/>
              </a:rPr>
              <a:t>s </a:t>
            </a:r>
            <a:r>
              <a:rPr lang="en-US" sz="1600" i="1" smtClean="0">
                <a:solidFill>
                  <a:srgbClr val="661900"/>
                </a:solidFill>
                <a:latin typeface="Palatino" charset="0"/>
              </a:rPr>
              <a:t>; </a:t>
            </a:r>
            <a:r>
              <a:rPr lang="en-US" sz="1600" i="1" smtClean="0">
                <a:solidFill>
                  <a:srgbClr val="663300"/>
                </a:solidFill>
                <a:latin typeface="Palatino" charset="0"/>
              </a:rPr>
              <a:t>a ; M</a:t>
            </a:r>
            <a:endParaRPr lang="en-US" sz="1600" smtClean="0">
              <a:solidFill>
                <a:srgbClr val="663300"/>
              </a:solidFill>
              <a:latin typeface="Palatino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663300"/>
                </a:solidFill>
                <a:latin typeface="Palatino" charset="0"/>
              </a:rPr>
              <a:t>	Ground		Saturn	Being studied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600" smtClean="0">
                <a:solidFill>
                  <a:srgbClr val="663300"/>
                </a:solidFill>
                <a:latin typeface="Palatino" charset="0"/>
              </a:rPr>
              <a:t>	Space		Earth	Being studied</a:t>
            </a:r>
          </a:p>
          <a:p>
            <a:pPr marL="0" indent="0" algn="r">
              <a:lnSpc>
                <a:spcPct val="90000"/>
              </a:lnSpc>
              <a:spcBef>
                <a:spcPct val="0"/>
              </a:spcBef>
              <a:buFontTx/>
              <a:buNone/>
              <a:tabLst>
                <a:tab pos="457200" algn="l"/>
                <a:tab pos="2174875" algn="l"/>
                <a:tab pos="3200400" algn="l"/>
                <a:tab pos="4348163" algn="l"/>
              </a:tabLst>
            </a:pPr>
            <a:r>
              <a:rPr lang="en-US" sz="1200" smtClean="0">
                <a:latin typeface="Palatino" charset="0"/>
              </a:rPr>
              <a:t>(Source: J. Lissauer)</a:t>
            </a:r>
            <a:endParaRPr lang="en-US" sz="1600" smtClean="0">
              <a:solidFill>
                <a:srgbClr val="663300"/>
              </a:solidFill>
              <a:latin typeface="Palatino" charset="0"/>
            </a:endParaRPr>
          </a:p>
        </p:txBody>
      </p:sp>
      <p:pic>
        <p:nvPicPr>
          <p:cNvPr id="12293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066800"/>
            <a:ext cx="96202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BA38E6DC-EE62-4D01-BF07-52F818D4B0E9}" type="slidenum">
              <a:rPr lang="en-US" sz="1200"/>
              <a:pPr/>
              <a:t>12</a:t>
            </a:fld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W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E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 N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EED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 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A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 D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IFFERENT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 A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PPROACH</a:t>
            </a:r>
            <a:endParaRPr lang="en-US" sz="2400" b="1" smtClean="0">
              <a:solidFill>
                <a:srgbClr val="0000FF"/>
              </a:solidFill>
              <a:latin typeface="Helvetica" charset="0"/>
            </a:endParaRPr>
          </a:p>
        </p:txBody>
      </p:sp>
      <p:sp>
        <p:nvSpPr>
          <p:cNvPr id="230404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609600" y="1219200"/>
            <a:ext cx="6553200" cy="47244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6075" indent="-3254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Radial velocity (Doppler spectroscopy) method unable to detect Earth-size planets</a:t>
            </a:r>
          </a:p>
          <a:p>
            <a:pPr marL="346075" indent="-3254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Earth-like planets are about 300 times less massive and about 100 times smaller in area than Jupiter</a:t>
            </a:r>
          </a:p>
          <a:p>
            <a:pPr marL="346075" indent="-3254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endParaRPr lang="en-US" sz="1800" smtClean="0">
              <a:latin typeface="Palatino" charset="0"/>
            </a:endParaRPr>
          </a:p>
          <a:p>
            <a:pPr marL="346075" indent="-3254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Need a different approach that can detect smaller planets</a:t>
            </a:r>
          </a:p>
          <a:p>
            <a:pPr marL="346075" indent="-3254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No method exists for detecting habitable planets from ground-based observatories</a:t>
            </a:r>
          </a:p>
          <a:p>
            <a:pPr marL="346075" indent="-3254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endParaRPr lang="en-US" sz="1800" smtClean="0">
              <a:latin typeface="Palatino" charset="0"/>
            </a:endParaRPr>
          </a:p>
          <a:p>
            <a:pPr marL="346075" indent="-3254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The </a:t>
            </a:r>
            <a:r>
              <a:rPr lang="en-US" sz="1800" i="1" smtClean="0">
                <a:latin typeface="Palatino" charset="0"/>
              </a:rPr>
              <a:t>Kepler Mission</a:t>
            </a:r>
            <a:r>
              <a:rPr lang="en-US" sz="1800" smtClean="0">
                <a:latin typeface="Palatino" charset="0"/>
              </a:rPr>
              <a:t> uses photometry to detect transits and can detect Earth-size planets from space</a:t>
            </a:r>
          </a:p>
          <a:p>
            <a:pPr marL="346075" indent="-3254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b="1" smtClean="0">
                <a:latin typeface="Palatino" charset="0"/>
              </a:rPr>
              <a:t>The </a:t>
            </a:r>
            <a:r>
              <a:rPr lang="en-US" sz="1800" b="1" i="1" smtClean="0">
                <a:latin typeface="Palatino" charset="0"/>
              </a:rPr>
              <a:t>Kepler Mission</a:t>
            </a:r>
            <a:r>
              <a:rPr lang="en-US" sz="1800" b="1" smtClean="0">
                <a:latin typeface="Palatino" charset="0"/>
              </a:rPr>
              <a:t> is optimized to detect habitable planets in the habitable zone of solar-like stars</a:t>
            </a:r>
            <a:endParaRPr lang="en-US" sz="1800" smtClean="0">
              <a:latin typeface="Palatino" charset="0"/>
            </a:endParaRPr>
          </a:p>
        </p:txBody>
      </p:sp>
      <p:pic>
        <p:nvPicPr>
          <p:cNvPr id="1331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1295400"/>
            <a:ext cx="1884363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Rectangle 8"/>
          <p:cNvSpPr>
            <a:spLocks noChangeArrowheads="1"/>
          </p:cNvSpPr>
          <p:nvPr/>
        </p:nvSpPr>
        <p:spPr bwMode="auto">
          <a:xfrm>
            <a:off x="1177925" y="5946775"/>
            <a:ext cx="46990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Exoplanet encyclopedia http://exoplanet.eu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F43A4DB3-B70F-41D6-B267-E21B6247E98F}" type="slidenum">
              <a:rPr lang="en-US" sz="1200"/>
              <a:pPr/>
              <a:t>13</a:t>
            </a:fld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U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SING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 P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HOTOMETRY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 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TO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 D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ETECT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 E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ARTH-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S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IZE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P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LANETS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533400" y="1219200"/>
            <a:ext cx="7620000" cy="5410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96875" indent="-3762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The relative change in brightness (</a:t>
            </a:r>
            <a:r>
              <a:rPr lang="en-US" sz="1800" smtClean="0">
                <a:latin typeface="Symbol" pitchFamily="18" charset="2"/>
              </a:rPr>
              <a:t>D</a:t>
            </a:r>
            <a:r>
              <a:rPr lang="en-US" sz="1800" smtClean="0">
                <a:latin typeface="Palatino" charset="0"/>
              </a:rPr>
              <a:t>L/L) is equal to the relative areas (A</a:t>
            </a:r>
            <a:r>
              <a:rPr lang="en-US" sz="2400" baseline="-25000" smtClean="0">
                <a:latin typeface="Palatino" charset="0"/>
              </a:rPr>
              <a:t>planet</a:t>
            </a:r>
            <a:r>
              <a:rPr lang="en-US" sz="1800" smtClean="0">
                <a:latin typeface="Palatino" charset="0"/>
              </a:rPr>
              <a:t>/A</a:t>
            </a:r>
            <a:r>
              <a:rPr lang="en-US" sz="2400" baseline="-25000" smtClean="0">
                <a:latin typeface="Palatino" charset="0"/>
              </a:rPr>
              <a:t>star</a:t>
            </a:r>
            <a:r>
              <a:rPr lang="en-US" sz="1800" smtClean="0">
                <a:latin typeface="Palatino" charset="0"/>
              </a:rPr>
              <a:t>)</a:t>
            </a:r>
          </a:p>
          <a:p>
            <a:pPr marL="396875" indent="-3762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endParaRPr lang="en-US" sz="1800" smtClean="0">
              <a:latin typeface="Palatino" charset="0"/>
            </a:endParaRPr>
          </a:p>
          <a:p>
            <a:pPr marL="396875" indent="-3762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endParaRPr lang="en-US" sz="1800" smtClean="0">
              <a:latin typeface="Palatino" charset="0"/>
            </a:endParaRPr>
          </a:p>
          <a:p>
            <a:pPr marL="396875" indent="-3762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endParaRPr lang="en-US" sz="1800" smtClean="0">
              <a:latin typeface="Palatino" charset="0"/>
            </a:endParaRPr>
          </a:p>
          <a:p>
            <a:pPr marL="396875" indent="-3762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endParaRPr lang="en-US" sz="1800" smtClean="0">
              <a:latin typeface="Palatino" charset="0"/>
            </a:endParaRPr>
          </a:p>
          <a:p>
            <a:pPr marL="396875" indent="-3762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endParaRPr lang="en-US" sz="1800" smtClean="0">
              <a:latin typeface="Palatino" charset="0"/>
            </a:endParaRPr>
          </a:p>
          <a:p>
            <a:pPr marL="396875" indent="-3762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endParaRPr lang="en-US" sz="1800" smtClean="0">
              <a:latin typeface="Palatino" charset="0"/>
            </a:endParaRPr>
          </a:p>
          <a:p>
            <a:pPr marL="396875" indent="-3762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endParaRPr lang="en-US" sz="1800" smtClean="0">
              <a:latin typeface="Palatino" charset="0"/>
            </a:endParaRPr>
          </a:p>
          <a:p>
            <a:pPr marL="396875" indent="-3762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endParaRPr lang="en-US" sz="1800" smtClean="0">
              <a:latin typeface="Palatino" charset="0"/>
            </a:endParaRPr>
          </a:p>
          <a:p>
            <a:pPr marL="396875" indent="-376238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Char char="•"/>
            </a:pPr>
            <a:r>
              <a:rPr lang="en-US" sz="1800" smtClean="0">
                <a:latin typeface="Palatino" charset="0"/>
              </a:rPr>
              <a:t>To measure 0.01% must get above the Earth’s atmosphere</a:t>
            </a:r>
          </a:p>
          <a:p>
            <a:pPr marL="396875" indent="-376238">
              <a:lnSpc>
                <a:spcPct val="90000"/>
              </a:lnSpc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Method is robust but you must be patience:</a:t>
            </a:r>
          </a:p>
          <a:p>
            <a:pPr marL="396875" indent="-376238">
              <a:lnSpc>
                <a:spcPct val="90000"/>
              </a:lnSpc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		Require at least </a:t>
            </a:r>
            <a:r>
              <a:rPr lang="en-US" sz="1800" smtClean="0">
                <a:solidFill>
                  <a:srgbClr val="0000FF"/>
                </a:solidFill>
                <a:latin typeface="Palatino" charset="0"/>
              </a:rPr>
              <a:t>3 transits preferably 4 </a:t>
            </a: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with same 			brightness change, duration and temporal separation</a:t>
            </a:r>
          </a:p>
        </p:txBody>
      </p:sp>
      <p:sp>
        <p:nvSpPr>
          <p:cNvPr id="14341" name="Rectangle 9"/>
          <p:cNvSpPr>
            <a:spLocks noChangeArrowheads="1"/>
          </p:cNvSpPr>
          <p:nvPr/>
        </p:nvSpPr>
        <p:spPr bwMode="auto">
          <a:xfrm>
            <a:off x="946150" y="4038600"/>
            <a:ext cx="28638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Jupiter: </a:t>
            </a:r>
          </a:p>
          <a:p>
            <a:pPr algn="ctr"/>
            <a:r>
              <a:rPr lang="en-US"/>
              <a:t>1% area of the Sun (1/100)</a:t>
            </a:r>
          </a:p>
        </p:txBody>
      </p:sp>
      <p:sp>
        <p:nvSpPr>
          <p:cNvPr id="14342" name="Rectangle 10"/>
          <p:cNvSpPr>
            <a:spLocks noChangeArrowheads="1"/>
          </p:cNvSpPr>
          <p:nvPr/>
        </p:nvSpPr>
        <p:spPr bwMode="auto">
          <a:xfrm>
            <a:off x="4953000" y="4038600"/>
            <a:ext cx="3435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Earth or Venus</a:t>
            </a:r>
          </a:p>
          <a:p>
            <a:pPr algn="ctr"/>
            <a:r>
              <a:rPr lang="en-US"/>
              <a:t>0.01% area of the Sun (1/10,000)</a:t>
            </a:r>
          </a:p>
        </p:txBody>
      </p:sp>
      <p:pic>
        <p:nvPicPr>
          <p:cNvPr id="14343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981200"/>
            <a:ext cx="225266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1905000"/>
            <a:ext cx="2328863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i="1" smtClean="0">
                <a:solidFill>
                  <a:schemeClr val="accent2"/>
                </a:solidFill>
                <a:latin typeface="Helvetica" charset="0"/>
              </a:rPr>
              <a:t>Kepler M</a:t>
            </a:r>
            <a:r>
              <a:rPr lang="en-US" sz="1800" b="1" i="1" smtClean="0">
                <a:solidFill>
                  <a:schemeClr val="accent2"/>
                </a:solidFill>
                <a:latin typeface="Helvetica" charset="0"/>
              </a:rPr>
              <a:t>ISSION</a:t>
            </a:r>
            <a:r>
              <a:rPr lang="en-US" sz="2400" b="1" smtClean="0">
                <a:solidFill>
                  <a:schemeClr val="accent2"/>
                </a:solidFill>
                <a:latin typeface="Helvetica" charset="0"/>
              </a:rPr>
              <a:t> C</a:t>
            </a:r>
            <a:r>
              <a:rPr lang="en-US" sz="1800" b="1" smtClean="0">
                <a:solidFill>
                  <a:schemeClr val="accent2"/>
                </a:solidFill>
                <a:latin typeface="Helvetica" charset="0"/>
              </a:rPr>
              <a:t>ONCEPT</a:t>
            </a:r>
            <a:endParaRPr lang="en-US" sz="2400" b="1" smtClean="0">
              <a:solidFill>
                <a:schemeClr val="accent2"/>
              </a:solidFill>
              <a:latin typeface="Helvetica" charset="0"/>
            </a:endParaRPr>
          </a:p>
        </p:txBody>
      </p:sp>
      <p:sp>
        <p:nvSpPr>
          <p:cNvPr id="15364" name="Rectangle 13"/>
          <p:cNvSpPr>
            <a:spLocks noGrp="1" noChangeArrowheads="1"/>
          </p:cNvSpPr>
          <p:nvPr>
            <p:ph idx="1"/>
          </p:nvPr>
        </p:nvSpPr>
        <p:spPr bwMode="auto">
          <a:xfrm>
            <a:off x="685800" y="914400"/>
            <a:ext cx="5715000" cy="5029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indent="-233363"/>
            <a:r>
              <a:rPr lang="en-US" sz="1800" i="1" smtClean="0">
                <a:solidFill>
                  <a:srgbClr val="000000"/>
                </a:solidFill>
                <a:latin typeface="Palatino" charset="0"/>
              </a:rPr>
              <a:t>Kepler Mission</a:t>
            </a: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 is optimized for finding </a:t>
            </a:r>
          </a:p>
          <a:p>
            <a:pPr marL="233363" indent="-233363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	habitable planets ( </a:t>
            </a:r>
            <a:r>
              <a:rPr lang="en-US" sz="1800" smtClean="0">
                <a:solidFill>
                  <a:srgbClr val="0000FF"/>
                </a:solidFill>
                <a:latin typeface="Palatino" charset="0"/>
              </a:rPr>
              <a:t>0.5 to 10 M</a:t>
            </a:r>
            <a:r>
              <a:rPr lang="en-US" sz="1800" baseline="-25000" smtClean="0">
                <a:solidFill>
                  <a:srgbClr val="0000FF"/>
                </a:solidFill>
                <a:latin typeface="Symbol" pitchFamily="18" charset="2"/>
              </a:rPr>
              <a:t>Å</a:t>
            </a:r>
            <a:r>
              <a:rPr lang="en-US" sz="1800" smtClean="0">
                <a:solidFill>
                  <a:srgbClr val="0000FF"/>
                </a:solidFill>
                <a:latin typeface="Palatino" charset="0"/>
              </a:rPr>
              <a:t> </a:t>
            </a: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)</a:t>
            </a:r>
          </a:p>
          <a:p>
            <a:pPr marL="233363" indent="-233363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	in the HZ ( </a:t>
            </a:r>
            <a:r>
              <a:rPr lang="en-US" sz="1800" smtClean="0">
                <a:solidFill>
                  <a:srgbClr val="0000FF"/>
                </a:solidFill>
                <a:latin typeface="Palatino" charset="0"/>
              </a:rPr>
              <a:t>near 1 AU </a:t>
            </a: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) of solar-like stars</a:t>
            </a:r>
          </a:p>
          <a:p>
            <a:pPr marL="233363" indent="-233363"/>
            <a:endParaRPr lang="en-US" sz="1800" smtClean="0">
              <a:solidFill>
                <a:srgbClr val="000000"/>
              </a:solidFill>
              <a:latin typeface="Palatino" charset="0"/>
            </a:endParaRPr>
          </a:p>
          <a:p>
            <a:pPr marL="233363" indent="-233363"/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Continuously and simultaneously</a:t>
            </a:r>
          </a:p>
          <a:p>
            <a:pPr marL="233363" indent="-233363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	monitor </a:t>
            </a:r>
            <a:r>
              <a:rPr lang="en-US" sz="1800" smtClean="0">
                <a:solidFill>
                  <a:srgbClr val="0000FF"/>
                </a:solidFill>
                <a:latin typeface="Palatino" charset="0"/>
              </a:rPr>
              <a:t>100,000</a:t>
            </a: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 main-sequence stars</a:t>
            </a:r>
          </a:p>
          <a:p>
            <a:pPr marL="233363" indent="-233363"/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Use a one-meter Schmidt telescope:</a:t>
            </a:r>
          </a:p>
          <a:p>
            <a:pPr marL="233363" indent="-233363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	FOV </a:t>
            </a:r>
            <a:r>
              <a:rPr lang="en-US" sz="1800" smtClean="0">
                <a:solidFill>
                  <a:srgbClr val="0000FF"/>
                </a:solidFill>
                <a:latin typeface="Palatino" charset="0"/>
              </a:rPr>
              <a:t>&gt;100 deg</a:t>
            </a:r>
            <a:r>
              <a:rPr lang="en-US" sz="1800" baseline="30000" smtClean="0">
                <a:solidFill>
                  <a:srgbClr val="0000FF"/>
                </a:solidFill>
                <a:latin typeface="Palatino" charset="0"/>
              </a:rPr>
              <a:t>2</a:t>
            </a: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 with an array of 42 CCD</a:t>
            </a:r>
          </a:p>
          <a:p>
            <a:pPr marL="233363" indent="-233363"/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Photometric precision: </a:t>
            </a:r>
          </a:p>
          <a:p>
            <a:pPr marL="233363" indent="-233363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	Noise </a:t>
            </a:r>
            <a:r>
              <a:rPr lang="en-US" sz="1800" smtClean="0">
                <a:solidFill>
                  <a:srgbClr val="0000FF"/>
                </a:solidFill>
                <a:latin typeface="Palatino" charset="0"/>
              </a:rPr>
              <a:t>&lt; 20 ppm</a:t>
            </a: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 in 6.5 hours V = 12 solar-like star</a:t>
            </a:r>
          </a:p>
          <a:p>
            <a:pPr marL="233363" indent="-233363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	=&gt; 4</a:t>
            </a:r>
            <a:r>
              <a:rPr lang="en-US" sz="1800" smtClean="0">
                <a:solidFill>
                  <a:srgbClr val="000000"/>
                </a:solidFill>
                <a:latin typeface="Symbol" pitchFamily="18" charset="2"/>
              </a:rPr>
              <a:t>s</a:t>
            </a: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 detection for Earth-size transit</a:t>
            </a:r>
          </a:p>
          <a:p>
            <a:pPr marL="233363" indent="-233363"/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Mission: </a:t>
            </a:r>
          </a:p>
          <a:p>
            <a:pPr marL="233363" indent="-233363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	Heliocentric orbit for continuous viewing</a:t>
            </a:r>
          </a:p>
          <a:p>
            <a:pPr marL="233363" indent="-233363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	 </a:t>
            </a:r>
            <a:r>
              <a:rPr lang="en-US" sz="1800" u="sng" smtClean="0">
                <a:solidFill>
                  <a:srgbClr val="0000FF"/>
                </a:solidFill>
                <a:latin typeface="Palatino" charset="0"/>
              </a:rPr>
              <a:t>&gt;</a:t>
            </a:r>
            <a:r>
              <a:rPr lang="en-US" sz="1800" smtClean="0">
                <a:solidFill>
                  <a:srgbClr val="0000FF"/>
                </a:solidFill>
                <a:latin typeface="Palatino" charset="0"/>
              </a:rPr>
              <a:t> 4 year</a:t>
            </a: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 duration</a:t>
            </a:r>
            <a:endParaRPr lang="en-US" sz="1800" smtClean="0">
              <a:latin typeface="Palatino" charset="0"/>
            </a:endParaRPr>
          </a:p>
        </p:txBody>
      </p:sp>
      <p:pic>
        <p:nvPicPr>
          <p:cNvPr id="15363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9400" y="5105400"/>
            <a:ext cx="4013200" cy="1981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5365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5550" y="3733800"/>
            <a:ext cx="28384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Rectangle 16"/>
          <p:cNvSpPr>
            <a:spLocks noChangeArrowheads="1"/>
          </p:cNvSpPr>
          <p:nvPr/>
        </p:nvSpPr>
        <p:spPr bwMode="auto">
          <a:xfrm>
            <a:off x="8763000" y="6400800"/>
            <a:ext cx="38100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12FCDD90-1B0E-4E55-9D82-77367A18638B}" type="slidenum">
              <a:rPr lang="en-US" sz="1200"/>
              <a:pPr/>
              <a:t>14</a:t>
            </a:fld>
            <a:endParaRPr lang="en-US"/>
          </a:p>
        </p:txBody>
      </p:sp>
      <p:pic>
        <p:nvPicPr>
          <p:cNvPr id="15367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7400" y="990600"/>
            <a:ext cx="3124200" cy="307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8610600" y="6400800"/>
            <a:ext cx="38100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DE4FB268-7F91-4069-9E1B-56B827EC958E}" type="slidenum">
              <a:rPr lang="en-US" sz="1200"/>
              <a:pPr/>
              <a:t>15</a:t>
            </a:fld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i="1" smtClean="0">
                <a:solidFill>
                  <a:schemeClr val="accent2"/>
                </a:solidFill>
                <a:latin typeface="Helvetica" charset="0"/>
              </a:rPr>
              <a:t>Kepler </a:t>
            </a:r>
            <a:r>
              <a:rPr lang="en-US" sz="2400" b="1" smtClean="0">
                <a:solidFill>
                  <a:schemeClr val="accent2"/>
                </a:solidFill>
                <a:latin typeface="Helvetica" charset="0"/>
              </a:rPr>
              <a:t>P</a:t>
            </a:r>
            <a:r>
              <a:rPr lang="en-US" sz="1800" b="1" smtClean="0">
                <a:solidFill>
                  <a:schemeClr val="accent2"/>
                </a:solidFill>
                <a:latin typeface="Helvetica" charset="0"/>
              </a:rPr>
              <a:t>HOTOMETER</a:t>
            </a:r>
            <a:endParaRPr lang="en-US" sz="2400" b="1" smtClean="0">
              <a:solidFill>
                <a:schemeClr val="accent2"/>
              </a:solidFill>
              <a:latin typeface="Helvetica" charset="0"/>
            </a:endParaRPr>
          </a:p>
        </p:txBody>
      </p:sp>
      <p:sp>
        <p:nvSpPr>
          <p:cNvPr id="16389" name="Rectangle 8"/>
          <p:cNvSpPr>
            <a:spLocks noGrp="1" noChangeArrowheads="1"/>
          </p:cNvSpPr>
          <p:nvPr>
            <p:ph idx="1"/>
          </p:nvPr>
        </p:nvSpPr>
        <p:spPr bwMode="auto">
          <a:xfrm>
            <a:off x="609600" y="5943600"/>
            <a:ext cx="7924800" cy="9144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 algn="ctr">
              <a:lnSpc>
                <a:spcPct val="90000"/>
              </a:lnSpc>
              <a:spcBef>
                <a:spcPct val="0"/>
              </a:spcBef>
              <a:buSzTx/>
              <a:buFont typeface="Times" charset="0"/>
              <a:buNone/>
            </a:pPr>
            <a:r>
              <a:rPr lang="en-US" sz="1800" smtClean="0">
                <a:latin typeface="Palatino" charset="0"/>
              </a:rPr>
              <a:t>Photometer = CCDs sensors+ Telescope</a:t>
            </a:r>
          </a:p>
          <a:p>
            <a:pPr marL="609600" indent="-609600" algn="ctr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None/>
            </a:pPr>
            <a:r>
              <a:rPr lang="en-US" sz="1800" i="1" smtClean="0">
                <a:latin typeface="Palatino" charset="0"/>
              </a:rPr>
              <a:t>Kepler</a:t>
            </a:r>
            <a:r>
              <a:rPr lang="en-US" sz="1800" smtClean="0">
                <a:latin typeface="Palatino" charset="0"/>
              </a:rPr>
              <a:t> will be 9</a:t>
            </a:r>
            <a:r>
              <a:rPr lang="en-US" sz="1800" baseline="30000" smtClean="0">
                <a:latin typeface="Palatino" charset="0"/>
              </a:rPr>
              <a:t>th</a:t>
            </a:r>
            <a:r>
              <a:rPr lang="en-US" sz="1800" smtClean="0">
                <a:latin typeface="Palatino" charset="0"/>
              </a:rPr>
              <a:t> largest Schmidt ever built</a:t>
            </a:r>
          </a:p>
          <a:p>
            <a:pPr marL="609600" indent="-609600" algn="ctr">
              <a:lnSpc>
                <a:spcPct val="30000"/>
              </a:lnSpc>
              <a:spcBef>
                <a:spcPct val="0"/>
              </a:spcBef>
              <a:spcAft>
                <a:spcPct val="50000"/>
              </a:spcAft>
              <a:buSzTx/>
              <a:buFont typeface="Times" charset="0"/>
              <a:buNone/>
            </a:pPr>
            <a:r>
              <a:rPr lang="en-US" sz="1800" smtClean="0">
                <a:latin typeface="Palatino" charset="0"/>
              </a:rPr>
              <a:t>and the largest telescope launched beyond earth-orbit</a:t>
            </a:r>
          </a:p>
        </p:txBody>
      </p:sp>
      <p:pic>
        <p:nvPicPr>
          <p:cNvPr id="1638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922338"/>
            <a:ext cx="6172200" cy="494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6257AA7E-1BF2-4EA3-B44C-45A154C0749A}" type="slidenum">
              <a:rPr lang="en-US" sz="1200"/>
              <a:pPr/>
              <a:t>16</a:t>
            </a:fld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smtClean="0">
                <a:solidFill>
                  <a:schemeClr val="accent2"/>
                </a:solidFill>
                <a:latin typeface="Helvetica" charset="0"/>
              </a:rPr>
              <a:t>Proto Type CCDs</a:t>
            </a:r>
          </a:p>
        </p:txBody>
      </p:sp>
      <p:sp>
        <p:nvSpPr>
          <p:cNvPr id="17412" name="Rectangle 22"/>
          <p:cNvSpPr>
            <a:spLocks noChangeArrowheads="1"/>
          </p:cNvSpPr>
          <p:nvPr/>
        </p:nvSpPr>
        <p:spPr bwMode="auto">
          <a:xfrm>
            <a:off x="2057400" y="3521075"/>
            <a:ext cx="5378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" charset="0"/>
              </a:rPr>
              <a:t>Views of a prototype module composed of</a:t>
            </a:r>
          </a:p>
          <a:p>
            <a:r>
              <a:rPr lang="en-US" sz="2400">
                <a:latin typeface="Times" charset="0"/>
              </a:rPr>
              <a:t> two CCDs mounted to a common carrier</a:t>
            </a:r>
          </a:p>
        </p:txBody>
      </p:sp>
      <p:sp>
        <p:nvSpPr>
          <p:cNvPr id="17413" name="Rectangle 23"/>
          <p:cNvSpPr>
            <a:spLocks noChangeArrowheads="1"/>
          </p:cNvSpPr>
          <p:nvPr/>
        </p:nvSpPr>
        <p:spPr bwMode="auto">
          <a:xfrm>
            <a:off x="1022350" y="4572000"/>
            <a:ext cx="72834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228600" algn="l"/>
              </a:tabLst>
            </a:pPr>
            <a:r>
              <a:rPr lang="en-US" sz="2000">
                <a:latin typeface="Times" charset="0"/>
              </a:rPr>
              <a:t>Each CCD is 2200 columns by 1024 rows, thinned, back-illuminated,</a:t>
            </a:r>
          </a:p>
          <a:p>
            <a:pPr>
              <a:tabLst>
                <a:tab pos="228600" algn="l"/>
              </a:tabLst>
            </a:pPr>
            <a:r>
              <a:rPr lang="en-US" sz="2000">
                <a:latin typeface="Times" charset="0"/>
              </a:rPr>
              <a:t>	anti-reflection coated, 4-phase devices manufactured by </a:t>
            </a:r>
            <a:r>
              <a:rPr lang="en-US" sz="2000" b="1">
                <a:latin typeface="Times" charset="0"/>
              </a:rPr>
              <a:t>e2v</a:t>
            </a:r>
            <a:r>
              <a:rPr lang="en-US" sz="2000">
                <a:latin typeface="Times" charset="0"/>
              </a:rPr>
              <a:t>.</a:t>
            </a:r>
          </a:p>
          <a:p>
            <a:pPr>
              <a:tabLst>
                <a:tab pos="228600" algn="l"/>
              </a:tabLst>
            </a:pPr>
            <a:r>
              <a:rPr lang="en-US" sz="2000">
                <a:latin typeface="Times" charset="0"/>
              </a:rPr>
              <a:t>Each CCD has two outputs with the serial channel on the long edge. </a:t>
            </a:r>
          </a:p>
          <a:p>
            <a:pPr>
              <a:tabLst>
                <a:tab pos="228600" algn="l"/>
              </a:tabLst>
            </a:pPr>
            <a:r>
              <a:rPr lang="en-US" sz="2000">
                <a:latin typeface="Times" charset="0"/>
              </a:rPr>
              <a:t>The pixels are 27 </a:t>
            </a:r>
            <a:r>
              <a:rPr lang="en-US" sz="2000">
                <a:latin typeface="Symbol" pitchFamily="18" charset="2"/>
                <a:sym typeface="Symbol" pitchFamily="18" charset="2"/>
              </a:rPr>
              <a:t></a:t>
            </a:r>
            <a:r>
              <a:rPr lang="en-US" sz="2000">
                <a:latin typeface="Times" charset="0"/>
              </a:rPr>
              <a:t>m square, corresponding to 3.98 arcsec on the sky.</a:t>
            </a:r>
          </a:p>
        </p:txBody>
      </p:sp>
      <p:pic>
        <p:nvPicPr>
          <p:cNvPr id="17414" name="Picture 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301750"/>
            <a:ext cx="8077200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E433F6A6-6A64-4FBC-A525-0047B14D5B2B}" type="slidenum">
              <a:rPr lang="en-US" sz="1200"/>
              <a:pPr/>
              <a:t>17</a:t>
            </a:fld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i="1" smtClean="0">
                <a:solidFill>
                  <a:schemeClr val="accent2"/>
                </a:solidFill>
                <a:latin typeface="Helvetica" charset="0"/>
              </a:rPr>
              <a:t>Kepler </a:t>
            </a:r>
            <a:r>
              <a:rPr lang="en-US" sz="2400" b="1" smtClean="0">
                <a:solidFill>
                  <a:schemeClr val="accent2"/>
                </a:solidFill>
                <a:latin typeface="Helvetica" charset="0"/>
              </a:rPr>
              <a:t>S</a:t>
            </a:r>
            <a:r>
              <a:rPr lang="en-US" sz="1800" b="1" smtClean="0">
                <a:solidFill>
                  <a:schemeClr val="accent2"/>
                </a:solidFill>
                <a:latin typeface="Helvetica" charset="0"/>
              </a:rPr>
              <a:t>PACECRAFT</a:t>
            </a:r>
          </a:p>
        </p:txBody>
      </p:sp>
      <p:pic>
        <p:nvPicPr>
          <p:cNvPr id="18436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914400"/>
            <a:ext cx="60198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BDA4BDFF-CD02-40C2-BD67-F366CA539829}" type="slidenum">
              <a:rPr lang="en-US" sz="1200"/>
              <a:pPr/>
              <a:t>18</a:t>
            </a:fld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F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IELD OF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V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IEW IN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C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YGNUS</a:t>
            </a:r>
          </a:p>
        </p:txBody>
      </p:sp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762000"/>
            <a:ext cx="4640263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8"/>
          <p:cNvSpPr>
            <a:spLocks noChangeArrowheads="1"/>
          </p:cNvSpPr>
          <p:nvPr/>
        </p:nvSpPr>
        <p:spPr bwMode="auto">
          <a:xfrm>
            <a:off x="1295400" y="5867400"/>
            <a:ext cx="61722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Aft>
                <a:spcPct val="50000"/>
              </a:spcAft>
              <a:buFont typeface="Times" charset="0"/>
              <a:buNone/>
              <a:tabLst>
                <a:tab pos="457200" algn="l"/>
              </a:tabLst>
            </a:pPr>
            <a:r>
              <a:rPr lang="en-US" sz="1600">
                <a:solidFill>
                  <a:srgbClr val="000000"/>
                </a:solidFill>
              </a:rPr>
              <a:t>A region of the extended solar neighborhood in the Cygnus-Lyra regions along the Orion arm of our galaxy has been chosen. Located on one side of the summer triangle (Deneb-Vega-Altair)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88504E3D-E6CF-4184-8A0A-427C3F4C6C85}" type="slidenum">
              <a:rPr lang="en-US" sz="1200"/>
              <a:pPr/>
              <a:t>19</a:t>
            </a:fld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E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XPECTED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R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ESULTS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762000" y="990600"/>
            <a:ext cx="8077200" cy="53340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Hypothesis: all dwarf stars have planets and monitor 100,000 dwarf stars for 4 years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800" smtClean="0">
              <a:solidFill>
                <a:srgbClr val="0000FF"/>
              </a:solidFill>
              <a:latin typeface="Helvetica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FF"/>
                </a:solidFill>
                <a:latin typeface="Helvetica" charset="0"/>
              </a:rPr>
              <a:t>Transits of terrestrial planets:</a:t>
            </a:r>
            <a:endParaRPr lang="en-US" sz="1600" smtClean="0">
              <a:solidFill>
                <a:srgbClr val="000000"/>
              </a:solidFill>
              <a:latin typeface="Palatino" charset="0"/>
            </a:endParaRPr>
          </a:p>
          <a:p>
            <a:pPr marL="609600" indent="-609600">
              <a:lnSpc>
                <a:spcPct val="90000"/>
              </a:lnSpc>
              <a:spcAft>
                <a:spcPct val="20000"/>
              </a:spcAft>
              <a:buFontTx/>
              <a:buNone/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	About 50 planets if most have R~1.0 R</a:t>
            </a:r>
            <a:r>
              <a:rPr lang="en-US" sz="2000" baseline="-25000" smtClean="0">
                <a:solidFill>
                  <a:srgbClr val="000000"/>
                </a:solidFill>
                <a:latin typeface="Symbol" pitchFamily="18" charset="2"/>
              </a:rPr>
              <a:t>Å</a:t>
            </a: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 (M~1.0 M</a:t>
            </a:r>
            <a:r>
              <a:rPr lang="en-US" sz="2000" baseline="-25000" smtClean="0">
                <a:solidFill>
                  <a:srgbClr val="000000"/>
                </a:solidFill>
                <a:latin typeface="Symbol" pitchFamily="18" charset="2"/>
              </a:rPr>
              <a:t>Å</a:t>
            </a:r>
            <a:r>
              <a:rPr lang="en-US" sz="1200" smtClean="0">
                <a:solidFill>
                  <a:srgbClr val="000000"/>
                </a:solidFill>
                <a:latin typeface="Symbol" pitchFamily="18" charset="2"/>
              </a:rPr>
              <a:t> </a:t>
            </a: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)</a:t>
            </a:r>
            <a:endParaRPr lang="en-US" sz="1600" smtClean="0">
              <a:solidFill>
                <a:srgbClr val="000000"/>
              </a:solidFill>
              <a:latin typeface="Symbol" pitchFamily="18" charset="2"/>
            </a:endParaRPr>
          </a:p>
          <a:p>
            <a:pPr marL="609600" indent="-609600">
              <a:lnSpc>
                <a:spcPct val="90000"/>
              </a:lnSpc>
              <a:spcAft>
                <a:spcPct val="20000"/>
              </a:spcAft>
              <a:buFontTx/>
              <a:buNone/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	About 185 planets if most have R~1.3 R</a:t>
            </a:r>
            <a:r>
              <a:rPr lang="en-US" sz="2000" baseline="-25000" smtClean="0">
                <a:solidFill>
                  <a:srgbClr val="000000"/>
                </a:solidFill>
                <a:latin typeface="Symbol" pitchFamily="18" charset="2"/>
              </a:rPr>
              <a:t>Å</a:t>
            </a: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 (M~2.2 M</a:t>
            </a:r>
            <a:r>
              <a:rPr lang="en-US" sz="2000" baseline="-25000" smtClean="0">
                <a:solidFill>
                  <a:srgbClr val="000000"/>
                </a:solidFill>
                <a:latin typeface="Symbol" pitchFamily="18" charset="2"/>
              </a:rPr>
              <a:t>Å</a:t>
            </a: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 )</a:t>
            </a:r>
          </a:p>
          <a:p>
            <a:pPr marL="609600" indent="-609600">
              <a:lnSpc>
                <a:spcPct val="90000"/>
              </a:lnSpc>
              <a:spcAft>
                <a:spcPct val="20000"/>
              </a:spcAft>
              <a:buFontTx/>
              <a:buNone/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	About 640 planets if most have R ~2.2 R</a:t>
            </a:r>
            <a:r>
              <a:rPr lang="en-US" sz="2000" baseline="-25000" smtClean="0">
                <a:solidFill>
                  <a:srgbClr val="000000"/>
                </a:solidFill>
                <a:latin typeface="Symbol" pitchFamily="18" charset="2"/>
              </a:rPr>
              <a:t>Å</a:t>
            </a: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 (M~10 M</a:t>
            </a:r>
            <a:r>
              <a:rPr lang="en-US" sz="2000" baseline="-25000" smtClean="0">
                <a:solidFill>
                  <a:srgbClr val="000000"/>
                </a:solidFill>
                <a:latin typeface="Symbol" pitchFamily="18" charset="2"/>
              </a:rPr>
              <a:t>Å</a:t>
            </a: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 )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	About 70 cases (12%) of 2 or more planets per system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800" smtClean="0">
              <a:solidFill>
                <a:srgbClr val="000000"/>
              </a:solidFill>
              <a:latin typeface="Palatino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FF"/>
                </a:solidFill>
                <a:latin typeface="Helvetica" charset="0"/>
              </a:rPr>
              <a:t>Transits of thousands of terrestrial planets:</a:t>
            </a:r>
            <a:endParaRPr lang="en-US" sz="1600" smtClean="0">
              <a:solidFill>
                <a:srgbClr val="000000"/>
              </a:solidFill>
              <a:latin typeface="Palatino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	If most have orbits much less than 1 AU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800" smtClean="0">
              <a:solidFill>
                <a:srgbClr val="000000"/>
              </a:solidFill>
              <a:latin typeface="Palatino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FF"/>
                </a:solidFill>
                <a:latin typeface="Helvetica" charset="0"/>
              </a:rPr>
              <a:t>Modulation of reflected light of giant inner planets:</a:t>
            </a:r>
            <a:endParaRPr lang="en-US" sz="1600" smtClean="0">
              <a:solidFill>
                <a:srgbClr val="000000"/>
              </a:solidFill>
              <a:latin typeface="Helvetica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	About 870 planets with periods ≤1 week, 35 with transits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	Albedos for 100 giants planets also seen in transit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800" smtClean="0">
              <a:solidFill>
                <a:srgbClr val="000000"/>
              </a:solidFill>
              <a:latin typeface="Palatino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FF"/>
                </a:solidFill>
                <a:latin typeface="Helvetica" charset="0"/>
              </a:rPr>
              <a:t>Transits of giant planets:</a:t>
            </a:r>
            <a:endParaRPr lang="en-US" sz="1600" smtClean="0">
              <a:solidFill>
                <a:srgbClr val="000000"/>
              </a:solidFill>
              <a:latin typeface="Helvetica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	About 135 inner-orbit planet detections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	Densities for about 35 giants planets from radial velocity data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	About 30 outer-orbit planet detections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800" smtClean="0">
              <a:solidFill>
                <a:srgbClr val="000000"/>
              </a:solidFill>
              <a:latin typeface="Palatino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800" smtClean="0">
              <a:solidFill>
                <a:srgbClr val="000000"/>
              </a:solidFill>
              <a:latin typeface="Palatino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FF"/>
                </a:solidFill>
                <a:latin typeface="Helvetica" charset="0"/>
              </a:rPr>
              <a:t>Results expected will most likely be a mix of the above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S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CHEDULE AND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R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ESULTS</a:t>
            </a:r>
          </a:p>
        </p:txBody>
      </p:sp>
      <p:sp>
        <p:nvSpPr>
          <p:cNvPr id="21507" name="Rectangle 8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62F046FE-5097-4A47-AE00-DBE84DB3D75F}" type="slidenum">
              <a:rPr lang="en-US" sz="1200"/>
              <a:pPr/>
              <a:t>20</a:t>
            </a:fld>
            <a:endParaRPr lang="en-US"/>
          </a:p>
        </p:txBody>
      </p:sp>
      <p:pic>
        <p:nvPicPr>
          <p:cNvPr id="21508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676400"/>
            <a:ext cx="726122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77200" y="1371600"/>
            <a:ext cx="52705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EA591D81-BD08-486C-A8E4-85E9D53ED08D}" type="slidenum">
              <a:rPr lang="en-US" sz="1200"/>
              <a:pPr/>
              <a:t>21</a:t>
            </a:fld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S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CIENCE </a:t>
            </a:r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T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EAM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838200" y="914400"/>
            <a:ext cx="7848600" cy="6858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buFontTx/>
              <a:buNone/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William Borucki, Principal Investigator, NASA Ames Research Center</a:t>
            </a:r>
          </a:p>
          <a:p>
            <a:pPr marL="609600" indent="-609600">
              <a:buFontTx/>
              <a:buNone/>
            </a:pPr>
            <a:r>
              <a:rPr lang="en-US" sz="1600" smtClean="0">
                <a:solidFill>
                  <a:srgbClr val="000000"/>
                </a:solidFill>
                <a:latin typeface="Palatino" charset="0"/>
              </a:rPr>
              <a:t>David Koch, Deputy Principal Investigator, NASA Ames Research Center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457200" y="1600200"/>
            <a:ext cx="3886200" cy="3581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 u="sng">
                <a:solidFill>
                  <a:srgbClr val="000000"/>
                </a:solidFill>
              </a:rPr>
              <a:t>Co-Investigator’s Working Group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G. Basri	UC-Berkeley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T. Brown	HAO/NCAR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J. Christensen-Dalsgaard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		U. Aarhus, Denmark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W. Cochran	McDonald Obs./U. Texas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E. DeVore	SETI Institute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E. Dunham	Lowell Observatory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T. N. Gautier	JPL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J. Geary	SAO 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R. Gilliland	STScI 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A. Gould	Lawrence Hall of Sci/UC-B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J. Jenkins	SETI Institute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Y. Kondo	NASA/GSFC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D. Latham	SAO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J. Lissauer	NASA/ARC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419600" y="1600200"/>
            <a:ext cx="4724400" cy="335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 u="sng">
                <a:solidFill>
                  <a:srgbClr val="000000"/>
                </a:solidFill>
              </a:rPr>
              <a:t>Science Working Group</a:t>
            </a:r>
            <a:endParaRPr lang="en-US" sz="1400">
              <a:solidFill>
                <a:srgbClr val="000000"/>
              </a:solidFill>
            </a:endParaRP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N. Batalha	San Jose State University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A. Boss		Carnegie Institute of Washington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D. Brownlee	University of Washington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D. Caldwell	SETI Institute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J. Caldwell	York University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A. Dupree	SAO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S. Howell	Planetary Science Institute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G. Marcy	UC-Berkeley 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D. Morrison	NASA/ARC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T. Owen	University of Hawaii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H. Reitsema	Ball Aerospace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D. Sasselov	SAO </a:t>
            </a:r>
          </a:p>
          <a:p>
            <a:pPr marL="609600" indent="-609600">
              <a:buSzPct val="100000"/>
              <a:tabLst>
                <a:tab pos="1147763" algn="l"/>
              </a:tabLst>
            </a:pPr>
            <a:r>
              <a:rPr lang="en-US" sz="1400">
                <a:solidFill>
                  <a:srgbClr val="000000"/>
                </a:solidFill>
              </a:rPr>
              <a:t>J. Tarter	SETI Institute</a:t>
            </a:r>
          </a:p>
        </p:txBody>
      </p:sp>
      <p:sp>
        <p:nvSpPr>
          <p:cNvPr id="22535" name="Rectangle 9"/>
          <p:cNvSpPr>
            <a:spLocks noChangeArrowheads="1"/>
          </p:cNvSpPr>
          <p:nvPr/>
        </p:nvSpPr>
        <p:spPr bwMode="auto">
          <a:xfrm>
            <a:off x="381000" y="5029200"/>
            <a:ext cx="6019800" cy="1295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spcBef>
                <a:spcPct val="20000"/>
              </a:spcBef>
              <a:buSzPct val="100000"/>
            </a:pPr>
            <a:r>
              <a:rPr lang="en-US" sz="2000" b="1">
                <a:solidFill>
                  <a:srgbClr val="0000FF"/>
                </a:solidFill>
                <a:latin typeface="Helvetica" charset="0"/>
              </a:rPr>
              <a:t>M</a:t>
            </a:r>
            <a:r>
              <a:rPr lang="en-US" sz="1600" b="1">
                <a:solidFill>
                  <a:srgbClr val="0000FF"/>
                </a:solidFill>
                <a:latin typeface="Helvetica" charset="0"/>
              </a:rPr>
              <a:t>ANAGEMENT </a:t>
            </a:r>
            <a:r>
              <a:rPr lang="en-US" sz="2000" b="1">
                <a:solidFill>
                  <a:srgbClr val="0000FF"/>
                </a:solidFill>
                <a:latin typeface="Helvetica" charset="0"/>
              </a:rPr>
              <a:t>T</a:t>
            </a:r>
            <a:r>
              <a:rPr lang="en-US" sz="1600" b="1">
                <a:solidFill>
                  <a:srgbClr val="0000FF"/>
                </a:solidFill>
                <a:latin typeface="Helvetica" charset="0"/>
              </a:rPr>
              <a:t>EAM</a:t>
            </a:r>
          </a:p>
          <a:p>
            <a:pPr marL="609600" indent="-609600">
              <a:spcBef>
                <a:spcPct val="20000"/>
              </a:spcBef>
              <a:buSzPct val="100000"/>
            </a:pPr>
            <a:r>
              <a:rPr lang="en-US" sz="1400">
                <a:solidFill>
                  <a:srgbClr val="000000"/>
                </a:solidFill>
              </a:rPr>
              <a:t>Leslie Livesay, Project Manager at Jet Propulsion Lab</a:t>
            </a:r>
          </a:p>
          <a:p>
            <a:pPr marL="609600" indent="-609600">
              <a:spcBef>
                <a:spcPct val="20000"/>
              </a:spcBef>
              <a:buSzPct val="100000"/>
            </a:pPr>
            <a:r>
              <a:rPr lang="en-US" sz="1400">
                <a:solidFill>
                  <a:srgbClr val="000000"/>
                </a:solidFill>
              </a:rPr>
              <a:t>Monte Henderson, Program Manager Ball Aerospace, Boulder, CO</a:t>
            </a:r>
          </a:p>
          <a:p>
            <a:pPr marL="609600" indent="-609600" algn="ctr">
              <a:spcBef>
                <a:spcPct val="20000"/>
              </a:spcBef>
              <a:buSzPct val="100000"/>
            </a:pPr>
            <a:r>
              <a:rPr lang="en-US" sz="2000" b="1">
                <a:solidFill>
                  <a:srgbClr val="0000FF"/>
                </a:solidFill>
                <a:latin typeface="Helvetica" charset="0"/>
              </a:rPr>
              <a:t>www.Kepler.NASA.gov </a:t>
            </a:r>
            <a:endParaRPr lang="en-US" sz="1600" b="1">
              <a:solidFill>
                <a:srgbClr val="0000FF"/>
              </a:solidFill>
              <a:latin typeface="Helvetica" charset="0"/>
            </a:endParaRPr>
          </a:p>
          <a:p>
            <a:pPr marL="609600" indent="-609600">
              <a:spcBef>
                <a:spcPct val="20000"/>
              </a:spcBef>
              <a:buSzPct val="100000"/>
            </a:pPr>
            <a:endParaRPr lang="en-US" sz="1400">
              <a:solidFill>
                <a:srgbClr val="000000"/>
              </a:solidFill>
            </a:endParaRPr>
          </a:p>
        </p:txBody>
      </p:sp>
      <p:pic>
        <p:nvPicPr>
          <p:cNvPr id="2253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4876800"/>
            <a:ext cx="221773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04800"/>
            <a:ext cx="47244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smtClean="0">
                <a:solidFill>
                  <a:srgbClr val="0000FF"/>
                </a:solidFill>
                <a:latin typeface="Helvetica" charset="0"/>
              </a:rPr>
              <a:t>S</a:t>
            </a:r>
            <a:r>
              <a:rPr lang="en-US" sz="1800" b="1" smtClean="0">
                <a:solidFill>
                  <a:srgbClr val="0000FF"/>
                </a:solidFill>
                <a:latin typeface="Helvetica" charset="0"/>
              </a:rPr>
              <a:t>UMMARY</a:t>
            </a:r>
          </a:p>
        </p:txBody>
      </p:sp>
      <p:sp>
        <p:nvSpPr>
          <p:cNvPr id="270343" name="Rectangle 7"/>
          <p:cNvSpPr>
            <a:spLocks noGrp="1" noChangeArrowheads="1"/>
          </p:cNvSpPr>
          <p:nvPr>
            <p:ph idx="1"/>
          </p:nvPr>
        </p:nvSpPr>
        <p:spPr bwMode="auto">
          <a:xfrm>
            <a:off x="609600" y="990600"/>
            <a:ext cx="7772400" cy="55626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buFontTx/>
              <a:buNone/>
            </a:pPr>
            <a:r>
              <a:rPr lang="en-US" sz="1800" smtClean="0">
                <a:solidFill>
                  <a:srgbClr val="0000FF"/>
                </a:solidFill>
                <a:latin typeface="Helvetica" charset="0"/>
              </a:rPr>
              <a:t>The </a:t>
            </a:r>
            <a:r>
              <a:rPr lang="en-US" sz="1800" i="1" smtClean="0">
                <a:solidFill>
                  <a:srgbClr val="0000FF"/>
                </a:solidFill>
                <a:latin typeface="Helvetica" charset="0"/>
              </a:rPr>
              <a:t>Kepler Mission</a:t>
            </a:r>
            <a:r>
              <a:rPr lang="en-US" sz="1800" smtClean="0">
                <a:solidFill>
                  <a:srgbClr val="0000FF"/>
                </a:solidFill>
                <a:latin typeface="Helvetica" charset="0"/>
              </a:rPr>
              <a:t> will:</a:t>
            </a:r>
            <a:endParaRPr lang="en-US" sz="1800" smtClean="0">
              <a:solidFill>
                <a:srgbClr val="000000"/>
              </a:solidFill>
              <a:latin typeface="Palatino" charset="0"/>
            </a:endParaRPr>
          </a:p>
          <a:p>
            <a:pPr marL="1017588" lvl="1" indent="-533400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Observe more than </a:t>
            </a:r>
            <a:r>
              <a:rPr lang="en-US" sz="1800" smtClean="0">
                <a:solidFill>
                  <a:srgbClr val="0000FF"/>
                </a:solidFill>
                <a:latin typeface="Palatino" charset="0"/>
              </a:rPr>
              <a:t>100,000</a:t>
            </a: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 dwarf stars</a:t>
            </a:r>
          </a:p>
          <a:p>
            <a:pPr marL="1017588" lvl="1" indent="-533400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continuously for </a:t>
            </a:r>
            <a:r>
              <a:rPr lang="en-US" sz="1800" smtClean="0">
                <a:solidFill>
                  <a:srgbClr val="0000FF"/>
                </a:solidFill>
                <a:latin typeface="Palatino" charset="0"/>
              </a:rPr>
              <a:t>4 to 6+ years</a:t>
            </a:r>
            <a:endParaRPr lang="en-US" sz="1800" smtClean="0">
              <a:solidFill>
                <a:srgbClr val="000000"/>
              </a:solidFill>
              <a:latin typeface="Palatino" charset="0"/>
            </a:endParaRPr>
          </a:p>
          <a:p>
            <a:pPr marL="1017588" lvl="1" indent="-533400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with a precision capable of detecting Earth’s in the </a:t>
            </a:r>
            <a:r>
              <a:rPr lang="en-US" sz="1800" smtClean="0">
                <a:solidFill>
                  <a:srgbClr val="0000FF"/>
                </a:solidFill>
                <a:latin typeface="Palatino" charset="0"/>
              </a:rPr>
              <a:t>HZ</a:t>
            </a:r>
            <a:endParaRPr lang="en-US" sz="1600" smtClean="0">
              <a:solidFill>
                <a:srgbClr val="000000"/>
              </a:solidFill>
              <a:latin typeface="Palatino" charset="0"/>
            </a:endParaRPr>
          </a:p>
          <a:p>
            <a:pPr marL="609600" indent="-609600">
              <a:buFontTx/>
              <a:buNone/>
            </a:pPr>
            <a:endParaRPr lang="en-US" sz="900" smtClean="0">
              <a:solidFill>
                <a:srgbClr val="0000FF"/>
              </a:solidFill>
              <a:latin typeface="Helvetica" charset="0"/>
            </a:endParaRPr>
          </a:p>
          <a:p>
            <a:pPr marL="609600" indent="-609600">
              <a:buFontTx/>
              <a:buNone/>
            </a:pPr>
            <a:r>
              <a:rPr lang="en-US" sz="1800" smtClean="0">
                <a:solidFill>
                  <a:srgbClr val="0000FF"/>
                </a:solidFill>
                <a:latin typeface="Helvetica" charset="0"/>
              </a:rPr>
              <a:t>The </a:t>
            </a:r>
            <a:r>
              <a:rPr lang="en-US" sz="1800" i="1" smtClean="0">
                <a:solidFill>
                  <a:srgbClr val="0000FF"/>
                </a:solidFill>
                <a:latin typeface="Helvetica" charset="0"/>
              </a:rPr>
              <a:t>Kepler Mission </a:t>
            </a:r>
            <a:r>
              <a:rPr lang="en-US" sz="1800" smtClean="0">
                <a:solidFill>
                  <a:srgbClr val="0000FF"/>
                </a:solidFill>
                <a:latin typeface="Helvetica" charset="0"/>
              </a:rPr>
              <a:t>can discover:</a:t>
            </a:r>
            <a:endParaRPr lang="en-US" sz="1800" smtClean="0">
              <a:solidFill>
                <a:srgbClr val="000000"/>
              </a:solidFill>
              <a:latin typeface="Palatino" charset="0"/>
            </a:endParaRPr>
          </a:p>
          <a:p>
            <a:pPr marL="1017588" lvl="1" indent="-533400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Planet sizes from that of Mars to greater than Jupiter</a:t>
            </a:r>
          </a:p>
          <a:p>
            <a:pPr marL="1017588" lvl="1" indent="-533400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Orbital periods from days up to two years</a:t>
            </a:r>
          </a:p>
          <a:p>
            <a:pPr marL="1017588" lvl="1" indent="-533400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About 600 terrestrial planetary systems if most have 1 AU orbits</a:t>
            </a:r>
          </a:p>
          <a:p>
            <a:pPr marL="1017588" lvl="1" indent="-533400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About 1000 inner-orbit giant planets based on </a:t>
            </a:r>
          </a:p>
          <a:p>
            <a:pPr marL="1017588" lvl="1" indent="-533400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	already known frequency</a:t>
            </a:r>
          </a:p>
          <a:p>
            <a:pPr marL="1017588" lvl="1" indent="-533400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Can expect 100’s to 1000’s of  </a:t>
            </a:r>
            <a:r>
              <a:rPr lang="en-US" sz="1800" b="1" smtClean="0">
                <a:solidFill>
                  <a:srgbClr val="000000"/>
                </a:solidFill>
                <a:latin typeface="Palatino" charset="0"/>
              </a:rPr>
              <a:t>???</a:t>
            </a: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 size planets </a:t>
            </a:r>
          </a:p>
          <a:p>
            <a:pPr marL="1017588" lvl="1" indent="-533400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	depending on frequency </a:t>
            </a:r>
            <a:r>
              <a:rPr lang="en-US" sz="1800" b="1" smtClean="0">
                <a:solidFill>
                  <a:srgbClr val="000000"/>
                </a:solidFill>
                <a:latin typeface="Palatino" charset="0"/>
              </a:rPr>
              <a:t>???</a:t>
            </a: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 and orbit </a:t>
            </a:r>
            <a:r>
              <a:rPr lang="en-US" sz="1800" b="1" smtClean="0">
                <a:solidFill>
                  <a:srgbClr val="000000"/>
                </a:solidFill>
                <a:latin typeface="Palatino" charset="0"/>
              </a:rPr>
              <a:t>???</a:t>
            </a:r>
            <a:endParaRPr lang="en-US" sz="1800" smtClean="0">
              <a:solidFill>
                <a:srgbClr val="000000"/>
              </a:solidFill>
              <a:latin typeface="Palatino" charset="0"/>
            </a:endParaRPr>
          </a:p>
          <a:p>
            <a:pPr marL="1017588" lvl="1" indent="-533400">
              <a:buFontTx/>
              <a:buNone/>
            </a:pPr>
            <a:r>
              <a:rPr lang="en-US" sz="1800" smtClean="0">
                <a:solidFill>
                  <a:srgbClr val="000000"/>
                </a:solidFill>
                <a:latin typeface="Palatino" charset="0"/>
              </a:rPr>
              <a:t>A NULL result would also be very significant ! ! !</a:t>
            </a:r>
            <a:endParaRPr lang="en-US" sz="1600" smtClean="0">
              <a:solidFill>
                <a:srgbClr val="000000"/>
              </a:solidFill>
              <a:latin typeface="Palatino" charset="0"/>
            </a:endParaRPr>
          </a:p>
          <a:p>
            <a:pPr marL="609600" indent="-609600">
              <a:buFontTx/>
              <a:buNone/>
            </a:pPr>
            <a:endParaRPr lang="en-US" sz="1800" smtClean="0">
              <a:solidFill>
                <a:srgbClr val="000000"/>
              </a:solidFill>
              <a:latin typeface="Palatino" charset="0"/>
            </a:endParaRPr>
          </a:p>
          <a:p>
            <a:pPr marL="609600" indent="-609600">
              <a:buFontTx/>
              <a:buNone/>
            </a:pPr>
            <a:r>
              <a:rPr lang="en-US" sz="1800" smtClean="0">
                <a:solidFill>
                  <a:srgbClr val="0000FF"/>
                </a:solidFill>
                <a:latin typeface="Helvetica" charset="0"/>
              </a:rPr>
              <a:t>Results expected 3 months after launch (November 2008)</a:t>
            </a:r>
          </a:p>
          <a:p>
            <a:pPr marL="609600" indent="-609600">
              <a:buFontTx/>
              <a:buNone/>
            </a:pPr>
            <a:r>
              <a:rPr lang="en-US" sz="1800" smtClean="0">
                <a:solidFill>
                  <a:srgbClr val="0000FF"/>
                </a:solidFill>
                <a:latin typeface="Helvetica" charset="0"/>
              </a:rPr>
              <a:t>	and will continue for 4 to 6+ years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8610600" y="6400800"/>
            <a:ext cx="412750" cy="274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1B603437-98E7-4A54-B445-A24D4B36887C}" type="slidenum">
              <a:rPr lang="en-US" sz="1200"/>
              <a:pPr/>
              <a:t>22</a:t>
            </a:fld>
            <a:endParaRPr lang="en-US"/>
          </a:p>
        </p:txBody>
      </p:sp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5550" y="3200400"/>
            <a:ext cx="28384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Rectangle 10"/>
          <p:cNvSpPr>
            <a:spLocks noChangeArrowheads="1"/>
          </p:cNvSpPr>
          <p:nvPr/>
        </p:nvSpPr>
        <p:spPr bwMode="auto">
          <a:xfrm>
            <a:off x="5943600" y="6248400"/>
            <a:ext cx="25336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http://kepler.nasa.gov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3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43" grpId="0" build="p" autoUpdateAnimBg="0"/>
    </p:bldLst>
  </p:timing>
</p:sld>
</file>

<file path=ppt/theme/theme1.xml><?xml version="1.0" encoding="utf-8"?>
<a:theme xmlns:a="http://schemas.openxmlformats.org/drawingml/2006/main" name="Deluxe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Deluxe</Template>
  <TotalTime>2080476306</TotalTime>
  <Words>723</Words>
  <PresentationFormat>On-screen Show (4:3)</PresentationFormat>
  <Paragraphs>253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Palatino</vt:lpstr>
      <vt:lpstr>Arial</vt:lpstr>
      <vt:lpstr>Times New Roman</vt:lpstr>
      <vt:lpstr>Helvetica</vt:lpstr>
      <vt:lpstr>Times</vt:lpstr>
      <vt:lpstr>Helvetica-Bold</vt:lpstr>
      <vt:lpstr>Symbol</vt:lpstr>
      <vt:lpstr>Deluxe</vt:lpstr>
      <vt:lpstr>JOHANNES KEPLER</vt:lpstr>
      <vt:lpstr>Kepler Mission A SEARCH FOR HABITABLE PLANETS</vt:lpstr>
      <vt:lpstr>OVERVIEW</vt:lpstr>
      <vt:lpstr>WHAT DOES HABITABLE MEAN TO YOU?</vt:lpstr>
      <vt:lpstr>THINGS THAT AFFECT TEMPERATURE</vt:lpstr>
      <vt:lpstr>THE HABITABLE ZONE  FOR VARIOUS STELLAR TYPES</vt:lpstr>
      <vt:lpstr>WHAT IS IMPORTANT ABOUT AN ATMOSPHERE?</vt:lpstr>
      <vt:lpstr>PLANET SIZE AFFECTS HABITABILITY</vt:lpstr>
      <vt:lpstr>KEY POINTS THAT GUIDE THE SEARCH</vt:lpstr>
      <vt:lpstr>DETECTING EXTRA-SOLAR PLANETS</vt:lpstr>
      <vt:lpstr>TECHNIQUES FOR FINDING EXTRASOLAR PLANETS</vt:lpstr>
      <vt:lpstr>WE NEED A DIFFERENT APPROACH</vt:lpstr>
      <vt:lpstr>USING PHOTOMETRY TO DETECT EARTH-SIZE PLANETS</vt:lpstr>
      <vt:lpstr>Kepler MISSION CONCEPT</vt:lpstr>
      <vt:lpstr>Kepler PHOTOMETER</vt:lpstr>
      <vt:lpstr>Proto Type CCDs</vt:lpstr>
      <vt:lpstr>Kepler SPACECRAFT</vt:lpstr>
      <vt:lpstr>FIELD OF VIEW IN CYGNUS</vt:lpstr>
      <vt:lpstr>EXPECTED RESULTS</vt:lpstr>
      <vt:lpstr>SCHEDULE AND RESULTS</vt:lpstr>
      <vt:lpstr>SCIENCE TEAM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David Koch</dc:creator>
  <cp:lastModifiedBy>Kevin Weiner</cp:lastModifiedBy>
  <cp:revision>418</cp:revision>
  <cp:lastPrinted>2004-12-21T00:15:54Z</cp:lastPrinted>
  <dcterms:modified xsi:type="dcterms:W3CDTF">2007-06-20T02:06:54Z</dcterms:modified>
</cp:coreProperties>
</file>