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handoutMasterIdLst>
    <p:handoutMasterId r:id="rId50"/>
  </p:handoutMasterIdLst>
  <p:sldIdLst>
    <p:sldId id="307" r:id="rId2"/>
    <p:sldId id="281" r:id="rId3"/>
    <p:sldId id="305" r:id="rId4"/>
    <p:sldId id="308" r:id="rId5"/>
    <p:sldId id="318" r:id="rId6"/>
    <p:sldId id="320" r:id="rId7"/>
    <p:sldId id="319" r:id="rId8"/>
    <p:sldId id="309" r:id="rId9"/>
    <p:sldId id="256" r:id="rId10"/>
    <p:sldId id="257" r:id="rId11"/>
    <p:sldId id="260" r:id="rId12"/>
    <p:sldId id="258" r:id="rId13"/>
    <p:sldId id="261" r:id="rId14"/>
    <p:sldId id="311" r:id="rId15"/>
    <p:sldId id="259" r:id="rId16"/>
    <p:sldId id="262" r:id="rId17"/>
    <p:sldId id="263" r:id="rId18"/>
    <p:sldId id="264" r:id="rId19"/>
    <p:sldId id="312" r:id="rId20"/>
    <p:sldId id="265" r:id="rId21"/>
    <p:sldId id="266" r:id="rId22"/>
    <p:sldId id="267" r:id="rId23"/>
    <p:sldId id="268" r:id="rId24"/>
    <p:sldId id="269" r:id="rId25"/>
    <p:sldId id="271" r:id="rId26"/>
    <p:sldId id="273" r:id="rId27"/>
    <p:sldId id="275" r:id="rId28"/>
    <p:sldId id="274" r:id="rId29"/>
    <p:sldId id="278" r:id="rId30"/>
    <p:sldId id="276" r:id="rId31"/>
    <p:sldId id="279" r:id="rId32"/>
    <p:sldId id="295" r:id="rId33"/>
    <p:sldId id="294" r:id="rId34"/>
    <p:sldId id="298" r:id="rId35"/>
    <p:sldId id="299" r:id="rId36"/>
    <p:sldId id="304" r:id="rId37"/>
    <p:sldId id="314" r:id="rId38"/>
    <p:sldId id="315" r:id="rId39"/>
    <p:sldId id="282" r:id="rId40"/>
    <p:sldId id="283" r:id="rId41"/>
    <p:sldId id="285" r:id="rId42"/>
    <p:sldId id="286" r:id="rId43"/>
    <p:sldId id="287" r:id="rId44"/>
    <p:sldId id="321" r:id="rId45"/>
    <p:sldId id="322" r:id="rId46"/>
    <p:sldId id="317" r:id="rId47"/>
    <p:sldId id="316" r:id="rId48"/>
  </p:sldIdLst>
  <p:sldSz cx="9144000" cy="6858000" type="screen4x3"/>
  <p:notesSz cx="6934200" cy="92329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chemeClr val="tx1"/>
    </p:penClr>
  </p:showPr>
  <p:clrMru>
    <a:srgbClr val="00CCFF"/>
    <a:srgbClr val="FF66CC"/>
    <a:srgbClr val="00FF00"/>
    <a:srgbClr val="FF0000"/>
    <a:srgbClr val="CC3300"/>
    <a:srgbClr val="FFF527"/>
    <a:srgbClr val="0099FF"/>
    <a:srgbClr val="FF66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8712" autoAdjust="0"/>
    <p:restoredTop sz="94660"/>
  </p:normalViewPr>
  <p:slideViewPr>
    <p:cSldViewPr>
      <p:cViewPr varScale="1">
        <p:scale>
          <a:sx n="70" d="100"/>
          <a:sy n="70" d="100"/>
        </p:scale>
        <p:origin x="-514" y="-67"/>
      </p:cViewPr>
      <p:guideLst>
        <p:guide orient="horz" pos="2160"/>
        <p:guide pos="2880"/>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_rels/viewProps.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slide" Target="slides/slide3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186" name="Rectangle 2050"/>
          <p:cNvSpPr>
            <a:spLocks noGrp="1" noChangeArrowheads="1"/>
          </p:cNvSpPr>
          <p:nvPr>
            <p:ph type="hdr" sz="quarter"/>
          </p:nvPr>
        </p:nvSpPr>
        <p:spPr bwMode="auto">
          <a:xfrm>
            <a:off x="0" y="0"/>
            <a:ext cx="3005138" cy="461963"/>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lvl1pPr defTabSz="923925">
              <a:defRPr sz="1200"/>
            </a:lvl1pPr>
          </a:lstStyle>
          <a:p>
            <a:endParaRPr lang="en-US"/>
          </a:p>
        </p:txBody>
      </p:sp>
      <p:sp>
        <p:nvSpPr>
          <p:cNvPr id="93187" name="Rectangle 2051"/>
          <p:cNvSpPr>
            <a:spLocks noGrp="1" noChangeArrowheads="1"/>
          </p:cNvSpPr>
          <p:nvPr>
            <p:ph type="dt" sz="quarter" idx="1"/>
          </p:nvPr>
        </p:nvSpPr>
        <p:spPr bwMode="auto">
          <a:xfrm>
            <a:off x="3929063" y="0"/>
            <a:ext cx="3005137" cy="461963"/>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lvl1pPr algn="r" defTabSz="923925">
              <a:defRPr sz="1200"/>
            </a:lvl1pPr>
          </a:lstStyle>
          <a:p>
            <a:endParaRPr lang="en-US"/>
          </a:p>
        </p:txBody>
      </p:sp>
      <p:sp>
        <p:nvSpPr>
          <p:cNvPr id="93188" name="Rectangle 2052"/>
          <p:cNvSpPr>
            <a:spLocks noGrp="1" noChangeArrowheads="1"/>
          </p:cNvSpPr>
          <p:nvPr>
            <p:ph type="ftr" sz="quarter" idx="2"/>
          </p:nvPr>
        </p:nvSpPr>
        <p:spPr bwMode="auto">
          <a:xfrm>
            <a:off x="0" y="8770938"/>
            <a:ext cx="3005138" cy="461962"/>
          </a:xfrm>
          <a:prstGeom prst="rect">
            <a:avLst/>
          </a:prstGeom>
          <a:noFill/>
          <a:ln w="9525">
            <a:noFill/>
            <a:miter lim="800000"/>
            <a:headEnd/>
            <a:tailEnd/>
          </a:ln>
          <a:effectLst/>
        </p:spPr>
        <p:txBody>
          <a:bodyPr vert="horz" wrap="square" lIns="92382" tIns="46191" rIns="92382" bIns="46191" numCol="1" anchor="b" anchorCtr="0" compatLnSpc="1">
            <a:prstTxWarp prst="textNoShape">
              <a:avLst/>
            </a:prstTxWarp>
          </a:bodyPr>
          <a:lstStyle>
            <a:lvl1pPr defTabSz="923925">
              <a:defRPr sz="1200"/>
            </a:lvl1pPr>
          </a:lstStyle>
          <a:p>
            <a:endParaRPr lang="en-US"/>
          </a:p>
        </p:txBody>
      </p:sp>
      <p:sp>
        <p:nvSpPr>
          <p:cNvPr id="93189" name="Rectangle 2053"/>
          <p:cNvSpPr>
            <a:spLocks noGrp="1" noChangeArrowheads="1"/>
          </p:cNvSpPr>
          <p:nvPr>
            <p:ph type="sldNum" sz="quarter" idx="3"/>
          </p:nvPr>
        </p:nvSpPr>
        <p:spPr bwMode="auto">
          <a:xfrm>
            <a:off x="3929063" y="8770938"/>
            <a:ext cx="3005137" cy="461962"/>
          </a:xfrm>
          <a:prstGeom prst="rect">
            <a:avLst/>
          </a:prstGeom>
          <a:noFill/>
          <a:ln w="9525">
            <a:noFill/>
            <a:miter lim="800000"/>
            <a:headEnd/>
            <a:tailEnd/>
          </a:ln>
          <a:effectLst/>
        </p:spPr>
        <p:txBody>
          <a:bodyPr vert="horz" wrap="square" lIns="92382" tIns="46191" rIns="92382" bIns="46191" numCol="1" anchor="b" anchorCtr="0" compatLnSpc="1">
            <a:prstTxWarp prst="textNoShape">
              <a:avLst/>
            </a:prstTxWarp>
          </a:bodyPr>
          <a:lstStyle>
            <a:lvl1pPr algn="r" defTabSz="923925">
              <a:defRPr sz="1200"/>
            </a:lvl1pPr>
          </a:lstStyle>
          <a:p>
            <a:fld id="{73ED54A3-4406-41D2-8F40-88CFEBA1C18E}"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42" name="Rectangle 2"/>
          <p:cNvSpPr>
            <a:spLocks noGrp="1" noChangeArrowheads="1"/>
          </p:cNvSpPr>
          <p:nvPr>
            <p:ph type="hdr" sz="quarter"/>
          </p:nvPr>
        </p:nvSpPr>
        <p:spPr bwMode="auto">
          <a:xfrm>
            <a:off x="0" y="0"/>
            <a:ext cx="3005138" cy="461963"/>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lvl1pPr defTabSz="923925">
              <a:defRPr sz="1200"/>
            </a:lvl1pPr>
          </a:lstStyle>
          <a:p>
            <a:endParaRPr lang="en-US"/>
          </a:p>
        </p:txBody>
      </p:sp>
      <p:sp>
        <p:nvSpPr>
          <p:cNvPr id="112643" name="Rectangle 3"/>
          <p:cNvSpPr>
            <a:spLocks noGrp="1" noChangeArrowheads="1"/>
          </p:cNvSpPr>
          <p:nvPr>
            <p:ph type="dt" idx="1"/>
          </p:nvPr>
        </p:nvSpPr>
        <p:spPr bwMode="auto">
          <a:xfrm>
            <a:off x="3929063" y="0"/>
            <a:ext cx="3005137" cy="461963"/>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lvl1pPr algn="r" defTabSz="923925">
              <a:defRPr sz="1200"/>
            </a:lvl1pPr>
          </a:lstStyle>
          <a:p>
            <a:endParaRPr lang="en-US"/>
          </a:p>
        </p:txBody>
      </p:sp>
      <p:sp>
        <p:nvSpPr>
          <p:cNvPr id="112644" name="Rectangle 4"/>
          <p:cNvSpPr>
            <a:spLocks noChangeArrowheads="1" noTextEdit="1"/>
          </p:cNvSpPr>
          <p:nvPr>
            <p:ph type="sldImg" idx="2"/>
          </p:nvPr>
        </p:nvSpPr>
        <p:spPr bwMode="auto">
          <a:xfrm>
            <a:off x="1158875" y="692150"/>
            <a:ext cx="4616450" cy="3462338"/>
          </a:xfrm>
          <a:prstGeom prst="rect">
            <a:avLst/>
          </a:prstGeom>
          <a:noFill/>
          <a:ln w="9525">
            <a:solidFill>
              <a:srgbClr val="000000"/>
            </a:solidFill>
            <a:miter lim="800000"/>
            <a:headEnd/>
            <a:tailEnd/>
          </a:ln>
          <a:effectLst/>
        </p:spPr>
      </p:sp>
      <p:sp>
        <p:nvSpPr>
          <p:cNvPr id="112645" name="Rectangle 5"/>
          <p:cNvSpPr>
            <a:spLocks noGrp="1" noChangeArrowheads="1"/>
          </p:cNvSpPr>
          <p:nvPr>
            <p:ph type="body" sz="quarter" idx="3"/>
          </p:nvPr>
        </p:nvSpPr>
        <p:spPr bwMode="auto">
          <a:xfrm>
            <a:off x="923925" y="4386263"/>
            <a:ext cx="5086350" cy="4154487"/>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12646" name="Rectangle 6"/>
          <p:cNvSpPr>
            <a:spLocks noGrp="1" noChangeArrowheads="1"/>
          </p:cNvSpPr>
          <p:nvPr>
            <p:ph type="ftr" sz="quarter" idx="4"/>
          </p:nvPr>
        </p:nvSpPr>
        <p:spPr bwMode="auto">
          <a:xfrm>
            <a:off x="0" y="8770938"/>
            <a:ext cx="3005138" cy="461962"/>
          </a:xfrm>
          <a:prstGeom prst="rect">
            <a:avLst/>
          </a:prstGeom>
          <a:noFill/>
          <a:ln w="9525">
            <a:noFill/>
            <a:miter lim="800000"/>
            <a:headEnd/>
            <a:tailEnd/>
          </a:ln>
          <a:effectLst/>
        </p:spPr>
        <p:txBody>
          <a:bodyPr vert="horz" wrap="square" lIns="92382" tIns="46191" rIns="92382" bIns="46191" numCol="1" anchor="b" anchorCtr="0" compatLnSpc="1">
            <a:prstTxWarp prst="textNoShape">
              <a:avLst/>
            </a:prstTxWarp>
          </a:bodyPr>
          <a:lstStyle>
            <a:lvl1pPr defTabSz="923925">
              <a:defRPr sz="1200"/>
            </a:lvl1pPr>
          </a:lstStyle>
          <a:p>
            <a:endParaRPr lang="en-US"/>
          </a:p>
        </p:txBody>
      </p:sp>
      <p:sp>
        <p:nvSpPr>
          <p:cNvPr id="112647" name="Rectangle 7"/>
          <p:cNvSpPr>
            <a:spLocks noGrp="1" noChangeArrowheads="1"/>
          </p:cNvSpPr>
          <p:nvPr>
            <p:ph type="sldNum" sz="quarter" idx="5"/>
          </p:nvPr>
        </p:nvSpPr>
        <p:spPr bwMode="auto">
          <a:xfrm>
            <a:off x="3929063" y="8770938"/>
            <a:ext cx="3005137" cy="461962"/>
          </a:xfrm>
          <a:prstGeom prst="rect">
            <a:avLst/>
          </a:prstGeom>
          <a:noFill/>
          <a:ln w="9525">
            <a:noFill/>
            <a:miter lim="800000"/>
            <a:headEnd/>
            <a:tailEnd/>
          </a:ln>
          <a:effectLst/>
        </p:spPr>
        <p:txBody>
          <a:bodyPr vert="horz" wrap="square" lIns="92382" tIns="46191" rIns="92382" bIns="46191" numCol="1" anchor="b" anchorCtr="0" compatLnSpc="1">
            <a:prstTxWarp prst="textNoShape">
              <a:avLst/>
            </a:prstTxWarp>
          </a:bodyPr>
          <a:lstStyle>
            <a:lvl1pPr algn="r" defTabSz="923925">
              <a:defRPr sz="1200"/>
            </a:lvl1pPr>
          </a:lstStyle>
          <a:p>
            <a:fld id="{9D4501AD-DA5E-4BD6-AAB6-1E68BCD8D870}"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9FBCD9-27BF-4AD0-88D1-3514BAF0FA9C}" type="slidenum">
              <a:rPr lang="en-US"/>
              <a:pPr/>
              <a:t>1</a:t>
            </a:fld>
            <a:endParaRPr lang="en-US"/>
          </a:p>
        </p:txBody>
      </p:sp>
      <p:sp>
        <p:nvSpPr>
          <p:cNvPr id="113666" name="Rectangle 2"/>
          <p:cNvSpPr>
            <a:spLocks noChangeArrowheads="1" noTextEdit="1"/>
          </p:cNvSpPr>
          <p:nvPr>
            <p:ph type="sldImg"/>
          </p:nvPr>
        </p:nvSpPr>
        <p:spPr>
          <a:ln/>
        </p:spPr>
      </p:sp>
      <p:sp>
        <p:nvSpPr>
          <p:cNvPr id="113667" name="Rectangle 3"/>
          <p:cNvSpPr>
            <a:spLocks noGrp="1" noChangeArrowheads="1"/>
          </p:cNvSpPr>
          <p:nvPr>
            <p:ph type="body" idx="1"/>
          </p:nvPr>
        </p:nvSpPr>
        <p:spPr/>
        <p:txBody>
          <a:bodyPr/>
          <a:lstStyle/>
          <a:p>
            <a:r>
              <a:rPr lang="en-US"/>
              <a:t>Stardust launched 1999; Comet Wild-2 rendezvous 2 Jan 2004; sample return 2006.</a:t>
            </a:r>
          </a:p>
          <a:p>
            <a:r>
              <a:rPr lang="en-US"/>
              <a:t>Mars missions ongoing:  MGS, Mars Odyssey (already in orbit); Mars Express (ESA) to orbit Dec 2003; MER A &amp; B “Spirit” and “Opportunity” to land 3 Jan  and 23 Jan 2004; Nozomi (Japan) “early in 2004” according to the Nozomi home page, http://www.isas.ac.jp/e/enterp/missions/nozomi/index.shtml</a:t>
            </a:r>
          </a:p>
          <a:p>
            <a:r>
              <a:rPr lang="en-US"/>
              <a:t>Cassini-Huygens launched Oct 1997, will reach Saturn orbit July 2004; Huygens probe will dive to Titan Jan 2005</a:t>
            </a:r>
          </a:p>
          <a:p>
            <a:r>
              <a:rPr lang="en-US"/>
              <a:t>MESSENGER due to launch in 2004, will fly by Venus and Mercury and go into Mercury orbit in 2009 and carry out comprehensive measurements for one Earth year. Orbital data collection concludes in April 2010.</a:t>
            </a:r>
          </a:p>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BFCCE6-4647-4671-AF35-E3835A80A501}" type="slidenum">
              <a:rPr lang="en-US"/>
              <a:pPr/>
              <a:t>6</a:t>
            </a:fld>
            <a:endParaRPr lang="en-US"/>
          </a:p>
        </p:txBody>
      </p:sp>
      <p:sp>
        <p:nvSpPr>
          <p:cNvPr id="118786" name="Rectangle 2"/>
          <p:cNvSpPr>
            <a:spLocks noChangeArrowheads="1" noTextEdit="1"/>
          </p:cNvSpPr>
          <p:nvPr>
            <p:ph type="sldImg"/>
          </p:nvPr>
        </p:nvSpPr>
        <p:spPr>
          <a:ln/>
        </p:spPr>
      </p:sp>
      <p:sp>
        <p:nvSpPr>
          <p:cNvPr id="118787" name="Rectangle 3"/>
          <p:cNvSpPr>
            <a:spLocks noGrp="1" noChangeArrowheads="1"/>
          </p:cNvSpPr>
          <p:nvPr>
            <p:ph type="body" idx="1"/>
          </p:nvPr>
        </p:nvSpPr>
        <p:spPr/>
        <p:txBody>
          <a:bodyPr/>
          <a:lstStyle/>
          <a:p>
            <a:r>
              <a:rPr lang="en-US"/>
              <a:t>Stardust launched 1999; Comet Wild-2 rendezvous 2 Jan 2004; sample return 2006.</a:t>
            </a:r>
          </a:p>
          <a:p>
            <a:r>
              <a:rPr lang="en-US"/>
              <a:t>Mars missions ongoing:  MGS, Mars Odyssey (already in orbit); Mars Express (ESA) to orbit Dec 2003; MER A &amp; B “Spirit” and “Opportunity” to land 3 Jan  and 23 Jan 2004; Nozomi (Japan) “early in 2004” according to the Nozomi home page, http://www.isas.ac.jp/e/enterp/missions/nozomi/index.shtml</a:t>
            </a:r>
          </a:p>
          <a:p>
            <a:r>
              <a:rPr lang="en-US"/>
              <a:t>Cassini-Huygens launched Oct 1997, will reach Saturn orbit July 2004; Huygens probe will dive to Titan Jan 2005</a:t>
            </a:r>
          </a:p>
          <a:p>
            <a:r>
              <a:rPr lang="en-US"/>
              <a:t>MESSENGER due to launch in 2004, will fly by Venus and Mercury and go into Mercury orbit in 2009 and carry out comprehensive measurements for one Earth year. Orbital data collection concludes in April 2010.  “MESSENGER” is a convoluted acronym for </a:t>
            </a:r>
            <a:r>
              <a:rPr lang="en-US" b="1"/>
              <a:t>ME</a:t>
            </a:r>
            <a:r>
              <a:rPr lang="en-US"/>
              <a:t>rcury </a:t>
            </a:r>
            <a:r>
              <a:rPr lang="en-US" b="1"/>
              <a:t>S</a:t>
            </a:r>
            <a:r>
              <a:rPr lang="en-US"/>
              <a:t>urface, </a:t>
            </a:r>
            <a:r>
              <a:rPr lang="en-US" b="1"/>
              <a:t>S</a:t>
            </a:r>
            <a:r>
              <a:rPr lang="en-US"/>
              <a:t>pace </a:t>
            </a:r>
            <a:r>
              <a:rPr lang="en-US" b="1"/>
              <a:t>EN</a:t>
            </a:r>
            <a:r>
              <a:rPr lang="en-US"/>
              <a:t>vironment, </a:t>
            </a:r>
            <a:r>
              <a:rPr lang="en-US" b="1"/>
              <a:t>GE</a:t>
            </a:r>
            <a:r>
              <a:rPr lang="en-US"/>
              <a:t>ochemistry and </a:t>
            </a:r>
            <a:r>
              <a:rPr lang="en-US" b="1"/>
              <a:t>R</a:t>
            </a:r>
            <a:r>
              <a:rPr lang="en-US"/>
              <a:t>anging mission.</a:t>
            </a:r>
          </a:p>
          <a:p>
            <a:endParaRPr lang="en-US"/>
          </a:p>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382144C-AF15-4995-AE5D-900DA532F35D}" type="slidenum">
              <a:rPr lang="en-US"/>
              <a:pPr/>
              <a:t>16</a:t>
            </a:fld>
            <a:endParaRPr lang="en-US"/>
          </a:p>
        </p:txBody>
      </p:sp>
      <p:sp>
        <p:nvSpPr>
          <p:cNvPr id="119810" name="Rectangle 2"/>
          <p:cNvSpPr>
            <a:spLocks noChangeArrowheads="1" noTextEdit="1"/>
          </p:cNvSpPr>
          <p:nvPr>
            <p:ph type="sldImg"/>
          </p:nvPr>
        </p:nvSpPr>
        <p:spPr>
          <a:ln/>
        </p:spPr>
      </p:sp>
      <p:sp>
        <p:nvSpPr>
          <p:cNvPr id="119811" name="Rectangle 3"/>
          <p:cNvSpPr>
            <a:spLocks noGrp="1" noChangeArrowheads="1"/>
          </p:cNvSpPr>
          <p:nvPr>
            <p:ph type="body" idx="1"/>
          </p:nvPr>
        </p:nvSpPr>
        <p:spPr/>
        <p:txBody>
          <a:bodyPr/>
          <a:lstStyle/>
          <a:p>
            <a:r>
              <a:rPr lang="en-US"/>
              <a:t>Maksutov-Cassegrain (Orion StarMax) on equatorial mount and Schmidt-Cassegrain (Meade LX200GPS) on fork mount.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A340F70-D925-4138-8BD1-486101D61941}" type="slidenum">
              <a:rPr lang="en-US"/>
              <a:pPr/>
              <a:t>‹#›</a:t>
            </a:fld>
            <a:endParaRPr lang="en-US"/>
          </a:p>
        </p:txBody>
      </p:sp>
    </p:spTree>
  </p:cSld>
  <p:clrMapOvr>
    <a:masterClrMapping/>
  </p:clrMapOvr>
  <p:transition advClick="0" advTm="4000">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AD55B7C-1F69-45A8-8920-E153F2567EE0}" type="slidenum">
              <a:rPr lang="en-US"/>
              <a:pPr/>
              <a:t>‹#›</a:t>
            </a:fld>
            <a:endParaRPr lang="en-US"/>
          </a:p>
        </p:txBody>
      </p:sp>
    </p:spTree>
  </p:cSld>
  <p:clrMapOvr>
    <a:masterClrMapping/>
  </p:clrMapOvr>
  <p:transition advClick="0" advTm="4000">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501A44C-BE69-430C-BEA0-10635957D1FE}" type="slidenum">
              <a:rPr lang="en-US"/>
              <a:pPr/>
              <a:t>‹#›</a:t>
            </a:fld>
            <a:endParaRPr lang="en-US"/>
          </a:p>
        </p:txBody>
      </p:sp>
    </p:spTree>
  </p:cSld>
  <p:clrMapOvr>
    <a:masterClrMapping/>
  </p:clrMapOvr>
  <p:transition advClick="0" advTm="4000">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9582419-2929-4C8C-8D10-8BA485D536C1}" type="slidenum">
              <a:rPr lang="en-US"/>
              <a:pPr/>
              <a:t>‹#›</a:t>
            </a:fld>
            <a:endParaRPr lang="en-US"/>
          </a:p>
        </p:txBody>
      </p:sp>
    </p:spTree>
  </p:cSld>
  <p:clrMapOvr>
    <a:masterClrMapping/>
  </p:clrMapOvr>
  <p:transition advClick="0" advTm="4000">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CA4A6860-1D47-4228-BBA9-9D09C197DADD}" type="slidenum">
              <a:rPr lang="en-US"/>
              <a:pPr/>
              <a:t>‹#›</a:t>
            </a:fld>
            <a:endParaRPr lang="en-US"/>
          </a:p>
        </p:txBody>
      </p:sp>
    </p:spTree>
  </p:cSld>
  <p:clrMapOvr>
    <a:masterClrMapping/>
  </p:clrMapOvr>
  <p:transition advClick="0" advTm="4000">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CF51CBB7-641A-435F-9696-26F4DC7D9B0A}" type="slidenum">
              <a:rPr lang="en-US"/>
              <a:pPr/>
              <a:t>‹#›</a:t>
            </a:fld>
            <a:endParaRPr lang="en-US"/>
          </a:p>
        </p:txBody>
      </p:sp>
    </p:spTree>
  </p:cSld>
  <p:clrMapOvr>
    <a:masterClrMapping/>
  </p:clrMapOvr>
  <p:transition advClick="0" advTm="4000">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D27C8FCE-D03B-4244-A080-896CB90C9F2F}" type="slidenum">
              <a:rPr lang="en-US"/>
              <a:pPr/>
              <a:t>‹#›</a:t>
            </a:fld>
            <a:endParaRPr lang="en-US"/>
          </a:p>
        </p:txBody>
      </p:sp>
    </p:spTree>
  </p:cSld>
  <p:clrMapOvr>
    <a:masterClrMapping/>
  </p:clrMapOvr>
  <p:transition advClick="0" advTm="4000">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D01DE23-9F95-459F-A8BC-D5BCD3E7A643}" type="slidenum">
              <a:rPr lang="en-US"/>
              <a:pPr/>
              <a:t>‹#›</a:t>
            </a:fld>
            <a:endParaRPr lang="en-US"/>
          </a:p>
        </p:txBody>
      </p:sp>
    </p:spTree>
  </p:cSld>
  <p:clrMapOvr>
    <a:masterClrMapping/>
  </p:clrMapOvr>
  <p:transition advClick="0" advTm="4000">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3C21595-42EF-4EEC-8C7B-C64ECC89D637}" type="slidenum">
              <a:rPr lang="en-US"/>
              <a:pPr/>
              <a:t>‹#›</a:t>
            </a:fld>
            <a:endParaRPr lang="en-US"/>
          </a:p>
        </p:txBody>
      </p:sp>
    </p:spTree>
  </p:cSld>
  <p:clrMapOvr>
    <a:masterClrMapping/>
  </p:clrMapOvr>
  <p:transition advClick="0" advTm="4000">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B3ED572-5274-4B80-9E5B-B8B53EA14AFE}" type="slidenum">
              <a:rPr lang="en-US"/>
              <a:pPr/>
              <a:t>‹#›</a:t>
            </a:fld>
            <a:endParaRPr lang="en-US"/>
          </a:p>
        </p:txBody>
      </p:sp>
    </p:spTree>
  </p:cSld>
  <p:clrMapOvr>
    <a:masterClrMapping/>
  </p:clrMapOvr>
  <p:transition advClick="0" advTm="4000">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EDFFA66-2FCA-48EE-8E1D-6DFD9441EF9E}" type="slidenum">
              <a:rPr lang="en-US"/>
              <a:pPr/>
              <a:t>‹#›</a:t>
            </a:fld>
            <a:endParaRPr lang="en-US"/>
          </a:p>
        </p:txBody>
      </p:sp>
    </p:spTree>
  </p:cSld>
  <p:clrMapOvr>
    <a:masterClrMapping/>
  </p:clrMapOvr>
  <p:transition advClick="0" advTm="4000">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80B40D5F-2F85-4B74-BC39-CD80F66FCBA7}" type="slidenum">
              <a:rPr lang="en-US"/>
              <a:pPr/>
              <a:t>‹#›</a:t>
            </a:fld>
            <a:endParaRPr lang="en-US"/>
          </a:p>
        </p:txBody>
      </p:sp>
    </p:spTree>
  </p:cSld>
  <p:clrMapOvr>
    <a:masterClrMapping/>
  </p:clrMapOvr>
  <p:transition advClick="0" advTm="4000">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3FD02011-A5D5-4FFA-9F61-FC14AC84D9A4}"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advClick="0" advTm="4000">
    <p:fade thruBlk="1"/>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3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7.xml"/><Relationship Id="rId5" Type="http://schemas.openxmlformats.org/officeDocument/2006/relationships/image" Target="../media/image42.jpeg"/><Relationship Id="rId4" Type="http://schemas.openxmlformats.org/officeDocument/2006/relationships/image" Target="../media/image41.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7.xml"/><Relationship Id="rId4" Type="http://schemas.openxmlformats.org/officeDocument/2006/relationships/image" Target="../media/image49.jpeg"/></Relationships>
</file>

<file path=ppt/slides/_rels/slide4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51.w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n-US" b="1" i="1">
                <a:solidFill>
                  <a:schemeClr val="folHlink"/>
                </a:solidFill>
              </a:rPr>
              <a:t>Seeing Into Space</a:t>
            </a:r>
          </a:p>
        </p:txBody>
      </p:sp>
      <p:sp>
        <p:nvSpPr>
          <p:cNvPr id="94211" name="Rectangle 3"/>
          <p:cNvSpPr>
            <a:spLocks noGrp="1" noChangeArrowheads="1"/>
          </p:cNvSpPr>
          <p:nvPr>
            <p:ph type="body" idx="1"/>
          </p:nvPr>
        </p:nvSpPr>
        <p:spPr>
          <a:xfrm>
            <a:off x="457200" y="1600200"/>
            <a:ext cx="8229600" cy="1981200"/>
          </a:xfrm>
        </p:spPr>
        <p:txBody>
          <a:bodyPr/>
          <a:lstStyle/>
          <a:p>
            <a:pPr algn="ctr">
              <a:buFontTx/>
              <a:buNone/>
            </a:pPr>
            <a:r>
              <a:rPr lang="en-US">
                <a:solidFill>
                  <a:srgbClr val="FF6600"/>
                </a:solidFill>
              </a:rPr>
              <a:t>A Presentation for </a:t>
            </a:r>
          </a:p>
          <a:p>
            <a:pPr algn="ctr">
              <a:buFontTx/>
              <a:buNone/>
            </a:pPr>
            <a:r>
              <a:rPr lang="en-US">
                <a:solidFill>
                  <a:srgbClr val="FF6600"/>
                </a:solidFill>
              </a:rPr>
              <a:t>Greenbrier Intermediate School</a:t>
            </a:r>
          </a:p>
          <a:p>
            <a:pPr algn="ctr">
              <a:buFontTx/>
              <a:buNone/>
            </a:pPr>
            <a:r>
              <a:rPr lang="en-US">
                <a:solidFill>
                  <a:srgbClr val="FF6600"/>
                </a:solidFill>
              </a:rPr>
              <a:t>February 24, 2004</a:t>
            </a:r>
          </a:p>
          <a:p>
            <a:pPr>
              <a:buFontTx/>
              <a:buNone/>
            </a:pPr>
            <a:endParaRPr lang="en-US">
              <a:solidFill>
                <a:srgbClr val="FF6600"/>
              </a:solidFill>
            </a:endParaRPr>
          </a:p>
          <a:p>
            <a:pPr>
              <a:buFontTx/>
              <a:buNone/>
            </a:pPr>
            <a:endParaRPr lang="en-US"/>
          </a:p>
          <a:p>
            <a:pPr>
              <a:buFontTx/>
              <a:buNone/>
            </a:pPr>
            <a:endParaRPr lang="en-US">
              <a:solidFill>
                <a:srgbClr val="FF0000"/>
              </a:solidFill>
            </a:endParaRPr>
          </a:p>
        </p:txBody>
      </p:sp>
      <p:pic>
        <p:nvPicPr>
          <p:cNvPr id="94212" name="Picture 4" descr="C:\Documents and Settings\reynolg\My Documents\Documents\My Pictures\Astro\Almost-Full Moon 0016 Correct-Image.jpg"/>
          <p:cNvPicPr>
            <a:picLocks noChangeAspect="1" noChangeArrowheads="1"/>
          </p:cNvPicPr>
          <p:nvPr/>
        </p:nvPicPr>
        <p:blipFill>
          <a:blip r:embed="rId3" cstate="print"/>
          <a:srcRect/>
          <a:stretch>
            <a:fillRect/>
          </a:stretch>
        </p:blipFill>
        <p:spPr bwMode="auto">
          <a:xfrm>
            <a:off x="152400" y="152400"/>
            <a:ext cx="1981200" cy="1485900"/>
          </a:xfrm>
          <a:prstGeom prst="rect">
            <a:avLst/>
          </a:prstGeom>
          <a:noFill/>
        </p:spPr>
      </p:pic>
      <p:pic>
        <p:nvPicPr>
          <p:cNvPr id="94213" name="Picture 5" descr="C:\Documents and Settings\reynolg\My Documents\Documents\My Pictures\Astro\Mars\Mars.jpg"/>
          <p:cNvPicPr>
            <a:picLocks noChangeAspect="1" noChangeArrowheads="1"/>
          </p:cNvPicPr>
          <p:nvPr/>
        </p:nvPicPr>
        <p:blipFill>
          <a:blip r:embed="rId4" cstate="print"/>
          <a:srcRect/>
          <a:stretch>
            <a:fillRect/>
          </a:stretch>
        </p:blipFill>
        <p:spPr bwMode="auto">
          <a:xfrm>
            <a:off x="7086600" y="0"/>
            <a:ext cx="1795463" cy="1828800"/>
          </a:xfrm>
          <a:prstGeom prst="rect">
            <a:avLst/>
          </a:prstGeom>
          <a:noFill/>
        </p:spPr>
      </p:pic>
      <p:sp>
        <p:nvSpPr>
          <p:cNvPr id="94214" name="Text Box 6"/>
          <p:cNvSpPr txBox="1">
            <a:spLocks noChangeArrowheads="1"/>
          </p:cNvSpPr>
          <p:nvPr/>
        </p:nvSpPr>
        <p:spPr bwMode="auto">
          <a:xfrm>
            <a:off x="609600" y="4648200"/>
            <a:ext cx="7094538" cy="530225"/>
          </a:xfrm>
          <a:prstGeom prst="rect">
            <a:avLst/>
          </a:prstGeom>
          <a:noFill/>
          <a:ln w="9525">
            <a:noFill/>
            <a:miter lim="800000"/>
            <a:headEnd/>
            <a:tailEnd/>
          </a:ln>
          <a:effectLst/>
        </p:spPr>
        <p:txBody>
          <a:bodyPr>
            <a:spAutoFit/>
          </a:bodyPr>
          <a:lstStyle/>
          <a:p>
            <a:pPr>
              <a:lnSpc>
                <a:spcPct val="90000"/>
              </a:lnSpc>
              <a:spcBef>
                <a:spcPct val="20000"/>
              </a:spcBef>
            </a:pPr>
            <a:r>
              <a:rPr lang="en-US" sz="3200">
                <a:solidFill>
                  <a:schemeClr val="hlink"/>
                </a:solidFill>
              </a:rPr>
              <a:t>Amateur Astronomy</a:t>
            </a:r>
          </a:p>
        </p:txBody>
      </p:sp>
      <p:sp>
        <p:nvSpPr>
          <p:cNvPr id="94215" name="Text Box 7"/>
          <p:cNvSpPr txBox="1">
            <a:spLocks noChangeArrowheads="1"/>
          </p:cNvSpPr>
          <p:nvPr/>
        </p:nvSpPr>
        <p:spPr bwMode="auto">
          <a:xfrm>
            <a:off x="838200" y="5257800"/>
            <a:ext cx="4718050" cy="530225"/>
          </a:xfrm>
          <a:prstGeom prst="rect">
            <a:avLst/>
          </a:prstGeom>
          <a:noFill/>
          <a:ln w="9525">
            <a:noFill/>
            <a:miter lim="800000"/>
            <a:headEnd/>
            <a:tailEnd/>
          </a:ln>
          <a:effectLst/>
        </p:spPr>
        <p:txBody>
          <a:bodyPr wrap="none">
            <a:spAutoFit/>
          </a:bodyPr>
          <a:lstStyle/>
          <a:p>
            <a:pPr>
              <a:lnSpc>
                <a:spcPct val="90000"/>
              </a:lnSpc>
              <a:spcBef>
                <a:spcPct val="20000"/>
              </a:spcBef>
            </a:pPr>
            <a:r>
              <a:rPr lang="en-US" sz="3200">
                <a:solidFill>
                  <a:srgbClr val="FFF527"/>
                </a:solidFill>
              </a:rPr>
              <a:t>Hubble Space Telescope</a:t>
            </a:r>
            <a:endParaRPr lang="en-US" sz="3200">
              <a:solidFill>
                <a:srgbClr val="FF0000"/>
              </a:solidFill>
            </a:endParaRPr>
          </a:p>
        </p:txBody>
      </p:sp>
      <p:sp>
        <p:nvSpPr>
          <p:cNvPr id="94216" name="Text Box 8"/>
          <p:cNvSpPr txBox="1">
            <a:spLocks noChangeArrowheads="1"/>
          </p:cNvSpPr>
          <p:nvPr/>
        </p:nvSpPr>
        <p:spPr bwMode="auto">
          <a:xfrm>
            <a:off x="1433513" y="5807075"/>
            <a:ext cx="6951662" cy="579438"/>
          </a:xfrm>
          <a:prstGeom prst="rect">
            <a:avLst/>
          </a:prstGeom>
          <a:noFill/>
          <a:ln w="9525">
            <a:noFill/>
            <a:miter lim="800000"/>
            <a:headEnd/>
            <a:tailEnd/>
          </a:ln>
          <a:effectLst/>
        </p:spPr>
        <p:txBody>
          <a:bodyPr wrap="none">
            <a:spAutoFit/>
          </a:bodyPr>
          <a:lstStyle/>
          <a:p>
            <a:r>
              <a:rPr lang="en-US" sz="3200">
                <a:solidFill>
                  <a:srgbClr val="FF0000"/>
                </a:solidFill>
              </a:rPr>
              <a:t>Space Exploration Missions – in 2004</a:t>
            </a:r>
          </a:p>
        </p:txBody>
      </p:sp>
    </p:spTree>
  </p:cSld>
  <p:clrMapOvr>
    <a:masterClrMapping/>
  </p:clrMapOvr>
  <p:transition advClick="0" advTm="7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4211">
                                            <p:txEl>
                                              <p:pRg st="0" end="0"/>
                                            </p:txEl>
                                          </p:spTgt>
                                        </p:tgtEl>
                                        <p:attrNameLst>
                                          <p:attrName>style.visibility</p:attrName>
                                        </p:attrNameLst>
                                      </p:cBhvr>
                                      <p:to>
                                        <p:strVal val="visible"/>
                                      </p:to>
                                    </p:set>
                                    <p:anim calcmode="lin" valueType="num">
                                      <p:cBhvr additive="base">
                                        <p:cTn id="7" dur="500" fill="hold"/>
                                        <p:tgtEl>
                                          <p:spTgt spid="942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42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4211">
                                            <p:txEl>
                                              <p:pRg st="1" end="1"/>
                                            </p:txEl>
                                          </p:spTgt>
                                        </p:tgtEl>
                                        <p:attrNameLst>
                                          <p:attrName>style.visibility</p:attrName>
                                        </p:attrNameLst>
                                      </p:cBhvr>
                                      <p:to>
                                        <p:strVal val="visible"/>
                                      </p:to>
                                    </p:set>
                                    <p:anim calcmode="lin" valueType="num">
                                      <p:cBhvr additive="base">
                                        <p:cTn id="13" dur="500" fill="hold"/>
                                        <p:tgtEl>
                                          <p:spTgt spid="9421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42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4211">
                                            <p:txEl>
                                              <p:pRg st="2" end="2"/>
                                            </p:txEl>
                                          </p:spTgt>
                                        </p:tgtEl>
                                        <p:attrNameLst>
                                          <p:attrName>style.visibility</p:attrName>
                                        </p:attrNameLst>
                                      </p:cBhvr>
                                      <p:to>
                                        <p:strVal val="visible"/>
                                      </p:to>
                                    </p:set>
                                    <p:anim calcmode="lin" valueType="num">
                                      <p:cBhvr additive="base">
                                        <p:cTn id="19" dur="500" fill="hold"/>
                                        <p:tgtEl>
                                          <p:spTgt spid="9421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4211">
                                            <p:txEl>
                                              <p:pRg st="2" end="2"/>
                                            </p:txEl>
                                          </p:spTgt>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 presetClass="entr" presetSubtype="4" fill="hold" grpId="0" nodeType="afterEffect">
                                  <p:stCondLst>
                                    <p:cond delay="3000"/>
                                  </p:stCondLst>
                                  <p:childTnLst>
                                    <p:set>
                                      <p:cBhvr>
                                        <p:cTn id="23" dur="1" fill="hold">
                                          <p:stCondLst>
                                            <p:cond delay="0"/>
                                          </p:stCondLst>
                                        </p:cTn>
                                        <p:tgtEl>
                                          <p:spTgt spid="94214"/>
                                        </p:tgtEl>
                                        <p:attrNameLst>
                                          <p:attrName>style.visibility</p:attrName>
                                        </p:attrNameLst>
                                      </p:cBhvr>
                                      <p:to>
                                        <p:strVal val="visible"/>
                                      </p:to>
                                    </p:set>
                                    <p:anim calcmode="lin" valueType="num">
                                      <p:cBhvr additive="base">
                                        <p:cTn id="24" dur="500" fill="hold"/>
                                        <p:tgtEl>
                                          <p:spTgt spid="94214"/>
                                        </p:tgtEl>
                                        <p:attrNameLst>
                                          <p:attrName>ppt_x</p:attrName>
                                        </p:attrNameLst>
                                      </p:cBhvr>
                                      <p:tavLst>
                                        <p:tav tm="0">
                                          <p:val>
                                            <p:strVal val="#ppt_x"/>
                                          </p:val>
                                        </p:tav>
                                        <p:tav tm="100000">
                                          <p:val>
                                            <p:strVal val="#ppt_x"/>
                                          </p:val>
                                        </p:tav>
                                      </p:tavLst>
                                    </p:anim>
                                    <p:anim calcmode="lin" valueType="num">
                                      <p:cBhvr additive="base">
                                        <p:cTn id="25" dur="500" fill="hold"/>
                                        <p:tgtEl>
                                          <p:spTgt spid="94214"/>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94215"/>
                                        </p:tgtEl>
                                        <p:attrNameLst>
                                          <p:attrName>style.visibility</p:attrName>
                                        </p:attrNameLst>
                                      </p:cBhvr>
                                      <p:to>
                                        <p:strVal val="visible"/>
                                      </p:to>
                                    </p:set>
                                    <p:anim calcmode="lin" valueType="num">
                                      <p:cBhvr additive="base">
                                        <p:cTn id="30" dur="500" fill="hold"/>
                                        <p:tgtEl>
                                          <p:spTgt spid="94215"/>
                                        </p:tgtEl>
                                        <p:attrNameLst>
                                          <p:attrName>ppt_x</p:attrName>
                                        </p:attrNameLst>
                                      </p:cBhvr>
                                      <p:tavLst>
                                        <p:tav tm="0">
                                          <p:val>
                                            <p:strVal val="0-#ppt_w/2"/>
                                          </p:val>
                                        </p:tav>
                                        <p:tav tm="100000">
                                          <p:val>
                                            <p:strVal val="#ppt_x"/>
                                          </p:val>
                                        </p:tav>
                                      </p:tavLst>
                                    </p:anim>
                                    <p:anim calcmode="lin" valueType="num">
                                      <p:cBhvr additive="base">
                                        <p:cTn id="31" dur="500" fill="hold"/>
                                        <p:tgtEl>
                                          <p:spTgt spid="94215"/>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94216"/>
                                        </p:tgtEl>
                                        <p:attrNameLst>
                                          <p:attrName>style.visibility</p:attrName>
                                        </p:attrNameLst>
                                      </p:cBhvr>
                                      <p:to>
                                        <p:strVal val="visible"/>
                                      </p:to>
                                    </p:set>
                                    <p:anim calcmode="lin" valueType="num">
                                      <p:cBhvr additive="base">
                                        <p:cTn id="36" dur="500" fill="hold"/>
                                        <p:tgtEl>
                                          <p:spTgt spid="94216"/>
                                        </p:tgtEl>
                                        <p:attrNameLst>
                                          <p:attrName>ppt_x</p:attrName>
                                        </p:attrNameLst>
                                      </p:cBhvr>
                                      <p:tavLst>
                                        <p:tav tm="0">
                                          <p:val>
                                            <p:strVal val="0-#ppt_w/2"/>
                                          </p:val>
                                        </p:tav>
                                        <p:tav tm="100000">
                                          <p:val>
                                            <p:strVal val="#ppt_x"/>
                                          </p:val>
                                        </p:tav>
                                      </p:tavLst>
                                    </p:anim>
                                    <p:anim calcmode="lin" valueType="num">
                                      <p:cBhvr additive="base">
                                        <p:cTn id="37" dur="500" fill="hold"/>
                                        <p:tgtEl>
                                          <p:spTgt spid="942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1" grpId="0" build="p" autoUpdateAnimBg="0"/>
      <p:bldP spid="94214" grpId="0" autoUpdateAnimBg="0"/>
      <p:bldP spid="94215" grpId="0" autoUpdateAnimBg="0"/>
      <p:bldP spid="94216"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sz="4000">
                <a:solidFill>
                  <a:srgbClr val="FF0000"/>
                </a:solidFill>
              </a:rPr>
              <a:t>The Back Bay Amateur Astronomers</a:t>
            </a:r>
            <a:r>
              <a:rPr lang="en-US" sz="4000"/>
              <a:t> </a:t>
            </a:r>
          </a:p>
        </p:txBody>
      </p:sp>
      <p:sp>
        <p:nvSpPr>
          <p:cNvPr id="53251" name="Rectangle 3"/>
          <p:cNvSpPr>
            <a:spLocks noGrp="1" noChangeArrowheads="1"/>
          </p:cNvSpPr>
          <p:nvPr>
            <p:ph type="body" sz="half" idx="1"/>
          </p:nvPr>
        </p:nvSpPr>
        <p:spPr>
          <a:xfrm>
            <a:off x="1295400" y="4267200"/>
            <a:ext cx="4800600" cy="2209800"/>
          </a:xfrm>
        </p:spPr>
        <p:txBody>
          <a:bodyPr/>
          <a:lstStyle/>
          <a:p>
            <a:pPr>
              <a:buFontTx/>
              <a:buNone/>
            </a:pPr>
            <a:r>
              <a:rPr lang="en-US" sz="2800"/>
              <a:t>	The Back Bay Amateur Astronomers </a:t>
            </a:r>
            <a:br>
              <a:rPr lang="en-US" sz="2800"/>
            </a:br>
            <a:r>
              <a:rPr lang="en-US" sz="2800"/>
              <a:t>PO Box 9877 </a:t>
            </a:r>
          </a:p>
          <a:p>
            <a:pPr>
              <a:buFontTx/>
              <a:buNone/>
            </a:pPr>
            <a:r>
              <a:rPr lang="en-US" sz="2800"/>
              <a:t>	Virginia Beach, VA 23450</a:t>
            </a:r>
          </a:p>
        </p:txBody>
      </p:sp>
      <p:pic>
        <p:nvPicPr>
          <p:cNvPr id="53252" name="Picture 4" descr="BBAAlogocolor1"/>
          <p:cNvPicPr>
            <a:picLocks noChangeAspect="1" noChangeArrowheads="1"/>
          </p:cNvPicPr>
          <p:nvPr>
            <p:ph sz="half" idx="2"/>
          </p:nvPr>
        </p:nvPicPr>
        <p:blipFill>
          <a:blip r:embed="rId2"/>
          <a:srcRect/>
          <a:stretch>
            <a:fillRect/>
          </a:stretch>
        </p:blipFill>
        <p:spPr>
          <a:xfrm>
            <a:off x="5638800" y="1524000"/>
            <a:ext cx="3395663" cy="3262313"/>
          </a:xfrm>
          <a:noFill/>
          <a:ln/>
        </p:spPr>
      </p:pic>
      <p:sp>
        <p:nvSpPr>
          <p:cNvPr id="53253" name="Text Box 5"/>
          <p:cNvSpPr txBox="1">
            <a:spLocks noChangeArrowheads="1"/>
          </p:cNvSpPr>
          <p:nvPr/>
        </p:nvSpPr>
        <p:spPr bwMode="auto">
          <a:xfrm>
            <a:off x="381000" y="1676400"/>
            <a:ext cx="3962400" cy="1373188"/>
          </a:xfrm>
          <a:prstGeom prst="rect">
            <a:avLst/>
          </a:prstGeom>
          <a:noFill/>
          <a:ln w="9525">
            <a:noFill/>
            <a:miter lim="800000"/>
            <a:headEnd/>
            <a:tailEnd/>
          </a:ln>
          <a:effectLst/>
        </p:spPr>
        <p:txBody>
          <a:bodyPr>
            <a:spAutoFit/>
          </a:bodyPr>
          <a:lstStyle/>
          <a:p>
            <a:r>
              <a:rPr lang="en-US" sz="2800"/>
              <a:t>Bringing</a:t>
            </a:r>
            <a:r>
              <a:rPr lang="en-US"/>
              <a:t> </a:t>
            </a:r>
            <a:r>
              <a:rPr lang="en-US" sz="2800"/>
              <a:t>Astronomy to the People of Hampton Roads</a:t>
            </a:r>
          </a:p>
        </p:txBody>
      </p:sp>
    </p:spTree>
  </p:cSld>
  <p:clrMapOvr>
    <a:masterClrMapping/>
  </p:clrMapOvr>
  <p:transition advClick="0" advTm="7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32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grpId="0" nodeType="clickEffect">
                                  <p:stCondLst>
                                    <p:cond delay="0"/>
                                  </p:stCondLst>
                                  <p:childTnLst>
                                    <p:set>
                                      <p:cBhvr>
                                        <p:cTn id="10" dur="1" fill="hold">
                                          <p:stCondLst>
                                            <p:cond delay="0"/>
                                          </p:stCondLst>
                                        </p:cTn>
                                        <p:tgtEl>
                                          <p:spTgt spid="53253"/>
                                        </p:tgtEl>
                                        <p:attrNameLst>
                                          <p:attrName>style.visibility</p:attrName>
                                        </p:attrNameLst>
                                      </p:cBhvr>
                                      <p:to>
                                        <p:strVal val="visible"/>
                                      </p:to>
                                    </p:set>
                                    <p:anim calcmode="lin" valueType="num">
                                      <p:cBhvr additive="base">
                                        <p:cTn id="11" dur="500" fill="hold"/>
                                        <p:tgtEl>
                                          <p:spTgt spid="53253"/>
                                        </p:tgtEl>
                                        <p:attrNameLst>
                                          <p:attrName>ppt_x</p:attrName>
                                        </p:attrNameLst>
                                      </p:cBhvr>
                                      <p:tavLst>
                                        <p:tav tm="0">
                                          <p:val>
                                            <p:strVal val="0-#ppt_w/2"/>
                                          </p:val>
                                        </p:tav>
                                        <p:tav tm="100000">
                                          <p:val>
                                            <p:strVal val="#ppt_x"/>
                                          </p:val>
                                        </p:tav>
                                      </p:tavLst>
                                    </p:anim>
                                    <p:anim calcmode="lin" valueType="num">
                                      <p:cBhvr additive="base">
                                        <p:cTn id="12" dur="500" fill="hold"/>
                                        <p:tgtEl>
                                          <p:spTgt spid="53253"/>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3251">
                                            <p:txEl>
                                              <p:pRg st="0" end="0"/>
                                            </p:txEl>
                                          </p:spTgt>
                                        </p:tgtEl>
                                        <p:attrNameLst>
                                          <p:attrName>style.visibility</p:attrName>
                                        </p:attrNameLst>
                                      </p:cBhvr>
                                      <p:to>
                                        <p:strVal val="visible"/>
                                      </p:to>
                                    </p:set>
                                    <p:anim calcmode="lin" valueType="num">
                                      <p:cBhvr additive="base">
                                        <p:cTn id="17" dur="500" fill="hold"/>
                                        <p:tgtEl>
                                          <p:spTgt spid="53251">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325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53251">
                                            <p:txEl>
                                              <p:pRg st="1" end="1"/>
                                            </p:txEl>
                                          </p:spTgt>
                                        </p:tgtEl>
                                        <p:attrNameLst>
                                          <p:attrName>style.visibility</p:attrName>
                                        </p:attrNameLst>
                                      </p:cBhvr>
                                      <p:to>
                                        <p:strVal val="visible"/>
                                      </p:to>
                                    </p:set>
                                    <p:anim calcmode="lin" valueType="num">
                                      <p:cBhvr additive="base">
                                        <p:cTn id="23" dur="500" fill="hold"/>
                                        <p:tgtEl>
                                          <p:spTgt spid="53251">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325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53252"/>
                                        </p:tgtEl>
                                        <p:attrNameLst>
                                          <p:attrName>style.visibility</p:attrName>
                                        </p:attrNameLst>
                                      </p:cBhvr>
                                      <p:to>
                                        <p:strVal val="visible"/>
                                      </p:to>
                                    </p:set>
                                    <p:anim calcmode="lin" valueType="num">
                                      <p:cBhvr additive="base">
                                        <p:cTn id="29" dur="500" fill="hold"/>
                                        <p:tgtEl>
                                          <p:spTgt spid="53252"/>
                                        </p:tgtEl>
                                        <p:attrNameLst>
                                          <p:attrName>ppt_x</p:attrName>
                                        </p:attrNameLst>
                                      </p:cBhvr>
                                      <p:tavLst>
                                        <p:tav tm="0">
                                          <p:val>
                                            <p:strVal val="0-#ppt_w/2"/>
                                          </p:val>
                                        </p:tav>
                                        <p:tav tm="100000">
                                          <p:val>
                                            <p:strVal val="#ppt_x"/>
                                          </p:val>
                                        </p:tav>
                                      </p:tavLst>
                                    </p:anim>
                                    <p:anim calcmode="lin" valueType="num">
                                      <p:cBhvr additive="base">
                                        <p:cTn id="30" dur="500" fill="hold"/>
                                        <p:tgtEl>
                                          <p:spTgt spid="532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0" grpId="0" autoUpdateAnimBg="0"/>
      <p:bldP spid="53251" grpId="0" build="p" autoUpdateAnimBg="0"/>
      <p:bldP spid="53253"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C:\Documents and Settings\reynolg\My Documents\My Pictures\Space\BBAA Pix\BBAA25.jpg.jpg"/>
          <p:cNvPicPr>
            <a:picLocks noChangeAspect="1" noChangeArrowheads="1"/>
          </p:cNvPicPr>
          <p:nvPr/>
        </p:nvPicPr>
        <p:blipFill>
          <a:blip r:embed="rId2"/>
          <a:srcRect/>
          <a:stretch>
            <a:fillRect/>
          </a:stretch>
        </p:blipFill>
        <p:spPr bwMode="auto">
          <a:xfrm>
            <a:off x="4343400" y="762000"/>
            <a:ext cx="4572000" cy="4541838"/>
          </a:xfrm>
          <a:prstGeom prst="rect">
            <a:avLst/>
          </a:prstGeom>
          <a:noFill/>
        </p:spPr>
      </p:pic>
      <p:sp>
        <p:nvSpPr>
          <p:cNvPr id="90115" name="Rectangle 3"/>
          <p:cNvSpPr>
            <a:spLocks noGrp="1" noChangeArrowheads="1"/>
          </p:cNvSpPr>
          <p:nvPr>
            <p:ph type="title" idx="4294967295"/>
          </p:nvPr>
        </p:nvSpPr>
        <p:spPr>
          <a:xfrm>
            <a:off x="304800" y="2057400"/>
            <a:ext cx="3886200" cy="3581400"/>
          </a:xfrm>
        </p:spPr>
        <p:txBody>
          <a:bodyPr/>
          <a:lstStyle/>
          <a:p>
            <a:pPr algn="l"/>
            <a:r>
              <a:rPr lang="en-US"/>
              <a:t>The BBAA has been “bringing astronomy to the people” for 25 years.</a:t>
            </a:r>
          </a:p>
        </p:txBody>
      </p:sp>
    </p:spTree>
  </p:cSld>
  <p:clrMapOvr>
    <a:masterClrMapping/>
  </p:clrMapOvr>
  <p:transition advClick="0" advTm="4000">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457200" y="274638"/>
            <a:ext cx="8686800" cy="1143000"/>
          </a:xfrm>
        </p:spPr>
        <p:txBody>
          <a:bodyPr/>
          <a:lstStyle/>
          <a:p>
            <a:pPr algn="l"/>
            <a:r>
              <a:rPr lang="en-US"/>
              <a:t>Your “Solar System Ambassador”</a:t>
            </a:r>
          </a:p>
        </p:txBody>
      </p:sp>
      <p:sp>
        <p:nvSpPr>
          <p:cNvPr id="95235" name="Rectangle 3"/>
          <p:cNvSpPr>
            <a:spLocks noGrp="1" noChangeArrowheads="1"/>
          </p:cNvSpPr>
          <p:nvPr>
            <p:ph type="body" idx="1"/>
          </p:nvPr>
        </p:nvSpPr>
        <p:spPr/>
        <p:txBody>
          <a:bodyPr/>
          <a:lstStyle/>
          <a:p>
            <a:pPr>
              <a:buFontTx/>
              <a:buNone/>
            </a:pPr>
            <a:r>
              <a:rPr lang="en-US"/>
              <a:t>George Reynolds</a:t>
            </a:r>
          </a:p>
        </p:txBody>
      </p:sp>
      <p:pic>
        <p:nvPicPr>
          <p:cNvPr id="95237" name="Picture 5" descr="C:\Documents and Settings\reynolg\My Documents\Documents\Graphics\SSA Logo w blk background .jpg"/>
          <p:cNvPicPr>
            <a:picLocks noChangeAspect="1" noChangeArrowheads="1"/>
          </p:cNvPicPr>
          <p:nvPr/>
        </p:nvPicPr>
        <p:blipFill>
          <a:blip r:embed="rId2"/>
          <a:srcRect/>
          <a:stretch>
            <a:fillRect/>
          </a:stretch>
        </p:blipFill>
        <p:spPr bwMode="auto">
          <a:xfrm>
            <a:off x="4419600" y="1600200"/>
            <a:ext cx="4724400" cy="4724400"/>
          </a:xfrm>
          <a:prstGeom prst="rect">
            <a:avLst/>
          </a:prstGeom>
          <a:noFill/>
        </p:spPr>
      </p:pic>
      <p:pic>
        <p:nvPicPr>
          <p:cNvPr id="95239" name="Picture 7" descr="C:\Documents and Settings\reynolg\My Documents\Documents\My Pictures\GeorgeSSA photo 4.jpg"/>
          <p:cNvPicPr>
            <a:picLocks noChangeAspect="1" noChangeArrowheads="1"/>
          </p:cNvPicPr>
          <p:nvPr/>
        </p:nvPicPr>
        <p:blipFill>
          <a:blip r:embed="rId3"/>
          <a:srcRect/>
          <a:stretch>
            <a:fillRect/>
          </a:stretch>
        </p:blipFill>
        <p:spPr bwMode="auto">
          <a:xfrm>
            <a:off x="457200" y="2133600"/>
            <a:ext cx="3968750" cy="4724400"/>
          </a:xfrm>
          <a:prstGeom prst="rect">
            <a:avLst/>
          </a:prstGeom>
          <a:noFill/>
        </p:spPr>
      </p:pic>
    </p:spTree>
  </p:cSld>
  <p:clrMapOvr>
    <a:masterClrMapping/>
  </p:clrMapOvr>
  <p:transition advClick="0" advTm="4000">
    <p:fade thruBlk="1"/>
  </p:transition>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1619" name="Rectangle 3"/>
          <p:cNvSpPr>
            <a:spLocks noGrp="1" noChangeArrowheads="1"/>
          </p:cNvSpPr>
          <p:nvPr>
            <p:ph type="body" sz="half" idx="1"/>
          </p:nvPr>
        </p:nvSpPr>
        <p:spPr>
          <a:xfrm>
            <a:off x="304800" y="4343400"/>
            <a:ext cx="4800600" cy="2209800"/>
          </a:xfrm>
        </p:spPr>
        <p:txBody>
          <a:bodyPr/>
          <a:lstStyle/>
          <a:p>
            <a:pPr algn="ctr">
              <a:buFontTx/>
              <a:buNone/>
            </a:pPr>
            <a:r>
              <a:rPr lang="en-US" sz="2800"/>
              <a:t>Ted Forte</a:t>
            </a:r>
          </a:p>
          <a:p>
            <a:pPr algn="ctr">
              <a:buFontTx/>
              <a:buNone/>
            </a:pPr>
            <a:r>
              <a:rPr lang="en-US" sz="2800"/>
              <a:t>Kevin Weiner</a:t>
            </a:r>
          </a:p>
          <a:p>
            <a:pPr algn="ctr">
              <a:buFontTx/>
              <a:buNone/>
            </a:pPr>
            <a:r>
              <a:rPr lang="en-US" sz="2800"/>
              <a:t>Rick Bish</a:t>
            </a:r>
          </a:p>
          <a:p>
            <a:pPr algn="ctr">
              <a:buFontTx/>
              <a:buNone/>
            </a:pPr>
            <a:r>
              <a:rPr lang="en-US" sz="2800"/>
              <a:t>Steve Hamilton</a:t>
            </a:r>
          </a:p>
        </p:txBody>
      </p:sp>
      <p:pic>
        <p:nvPicPr>
          <p:cNvPr id="111620" name="Picture 4" descr="BBAAlogocolor1"/>
          <p:cNvPicPr>
            <a:picLocks noChangeAspect="1" noChangeArrowheads="1"/>
          </p:cNvPicPr>
          <p:nvPr>
            <p:ph sz="half" idx="2"/>
          </p:nvPr>
        </p:nvPicPr>
        <p:blipFill>
          <a:blip r:embed="rId2"/>
          <a:srcRect/>
          <a:stretch>
            <a:fillRect/>
          </a:stretch>
        </p:blipFill>
        <p:spPr>
          <a:xfrm>
            <a:off x="5486400" y="2667000"/>
            <a:ext cx="3395663" cy="3262313"/>
          </a:xfrm>
          <a:noFill/>
          <a:ln/>
        </p:spPr>
      </p:pic>
      <p:sp>
        <p:nvSpPr>
          <p:cNvPr id="111621" name="Text Box 5"/>
          <p:cNvSpPr txBox="1">
            <a:spLocks noChangeArrowheads="1"/>
          </p:cNvSpPr>
          <p:nvPr/>
        </p:nvSpPr>
        <p:spPr bwMode="auto">
          <a:xfrm>
            <a:off x="1219200" y="3505200"/>
            <a:ext cx="3048000" cy="519113"/>
          </a:xfrm>
          <a:prstGeom prst="rect">
            <a:avLst/>
          </a:prstGeom>
          <a:noFill/>
          <a:ln w="9525">
            <a:noFill/>
            <a:miter lim="800000"/>
            <a:headEnd/>
            <a:tailEnd/>
          </a:ln>
          <a:effectLst/>
        </p:spPr>
        <p:txBody>
          <a:bodyPr>
            <a:spAutoFit/>
          </a:bodyPr>
          <a:lstStyle/>
          <a:p>
            <a:r>
              <a:rPr lang="en-US" sz="2800"/>
              <a:t>BBAA members</a:t>
            </a:r>
          </a:p>
        </p:txBody>
      </p:sp>
      <p:pic>
        <p:nvPicPr>
          <p:cNvPr id="111624" name="Picture 8" descr="C:\Documents and Settings\reynolg\My Documents\Documents\Graphics\SSA Logo w blk background .jpg"/>
          <p:cNvPicPr>
            <a:picLocks noChangeAspect="1" noChangeArrowheads="1"/>
          </p:cNvPicPr>
          <p:nvPr>
            <p:ph type="title"/>
          </p:nvPr>
        </p:nvPicPr>
        <p:blipFill>
          <a:blip r:embed="rId3"/>
          <a:srcRect/>
          <a:stretch>
            <a:fillRect/>
          </a:stretch>
        </p:blipFill>
        <p:spPr>
          <a:xfrm>
            <a:off x="304800" y="304800"/>
            <a:ext cx="2857500" cy="2857500"/>
          </a:xfrm>
          <a:noFill/>
          <a:ln/>
        </p:spPr>
      </p:pic>
      <p:sp>
        <p:nvSpPr>
          <p:cNvPr id="111625" name="Rectangle 9"/>
          <p:cNvSpPr>
            <a:spLocks noChangeArrowheads="1"/>
          </p:cNvSpPr>
          <p:nvPr/>
        </p:nvSpPr>
        <p:spPr bwMode="auto">
          <a:xfrm>
            <a:off x="3200400" y="1295400"/>
            <a:ext cx="5943600" cy="1143000"/>
          </a:xfrm>
          <a:prstGeom prst="rect">
            <a:avLst/>
          </a:prstGeom>
          <a:noFill/>
          <a:ln w="9525">
            <a:noFill/>
            <a:miter lim="800000"/>
            <a:headEnd/>
            <a:tailEnd/>
          </a:ln>
          <a:effectLst/>
        </p:spPr>
        <p:txBody>
          <a:bodyPr anchor="ctr"/>
          <a:lstStyle/>
          <a:p>
            <a:r>
              <a:rPr lang="en-US" sz="3600">
                <a:solidFill>
                  <a:schemeClr val="tx2"/>
                </a:solidFill>
              </a:rPr>
              <a:t>“Solar System Ambassador”</a:t>
            </a:r>
            <a:br>
              <a:rPr lang="en-US" sz="3600">
                <a:solidFill>
                  <a:schemeClr val="tx2"/>
                </a:solidFill>
              </a:rPr>
            </a:br>
            <a:r>
              <a:rPr lang="en-US" sz="2800">
                <a:solidFill>
                  <a:schemeClr val="tx2"/>
                </a:solidFill>
              </a:rPr>
              <a:t>George Reynolds</a:t>
            </a:r>
          </a:p>
        </p:txBody>
      </p:sp>
    </p:spTree>
  </p:cSld>
  <p:clrMapOvr>
    <a:masterClrMapping/>
  </p:clrMapOvr>
  <p:transition advClick="0" advTm="7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1621"/>
                                        </p:tgtEl>
                                        <p:attrNameLst>
                                          <p:attrName>style.visibility</p:attrName>
                                        </p:attrNameLst>
                                      </p:cBhvr>
                                      <p:to>
                                        <p:strVal val="visible"/>
                                      </p:to>
                                    </p:set>
                                    <p:anim calcmode="lin" valueType="num">
                                      <p:cBhvr additive="base">
                                        <p:cTn id="7" dur="500" fill="hold"/>
                                        <p:tgtEl>
                                          <p:spTgt spid="111621"/>
                                        </p:tgtEl>
                                        <p:attrNameLst>
                                          <p:attrName>ppt_x</p:attrName>
                                        </p:attrNameLst>
                                      </p:cBhvr>
                                      <p:tavLst>
                                        <p:tav tm="0">
                                          <p:val>
                                            <p:strVal val="0-#ppt_w/2"/>
                                          </p:val>
                                        </p:tav>
                                        <p:tav tm="100000">
                                          <p:val>
                                            <p:strVal val="#ppt_x"/>
                                          </p:val>
                                        </p:tav>
                                      </p:tavLst>
                                    </p:anim>
                                    <p:anim calcmode="lin" valueType="num">
                                      <p:cBhvr additive="base">
                                        <p:cTn id="8" dur="500" fill="hold"/>
                                        <p:tgtEl>
                                          <p:spTgt spid="11162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1619">
                                            <p:txEl>
                                              <p:pRg st="0" end="0"/>
                                            </p:txEl>
                                          </p:spTgt>
                                        </p:tgtEl>
                                        <p:attrNameLst>
                                          <p:attrName>style.visibility</p:attrName>
                                        </p:attrNameLst>
                                      </p:cBhvr>
                                      <p:to>
                                        <p:strVal val="visible"/>
                                      </p:to>
                                    </p:set>
                                    <p:anim calcmode="lin" valueType="num">
                                      <p:cBhvr additive="base">
                                        <p:cTn id="13" dur="500" fill="hold"/>
                                        <p:tgtEl>
                                          <p:spTgt spid="111619">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16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1619">
                                            <p:txEl>
                                              <p:pRg st="1" end="1"/>
                                            </p:txEl>
                                          </p:spTgt>
                                        </p:tgtEl>
                                        <p:attrNameLst>
                                          <p:attrName>style.visibility</p:attrName>
                                        </p:attrNameLst>
                                      </p:cBhvr>
                                      <p:to>
                                        <p:strVal val="visible"/>
                                      </p:to>
                                    </p:set>
                                    <p:anim calcmode="lin" valueType="num">
                                      <p:cBhvr additive="base">
                                        <p:cTn id="19" dur="500" fill="hold"/>
                                        <p:tgtEl>
                                          <p:spTgt spid="111619">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16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1619">
                                            <p:txEl>
                                              <p:pRg st="2" end="2"/>
                                            </p:txEl>
                                          </p:spTgt>
                                        </p:tgtEl>
                                        <p:attrNameLst>
                                          <p:attrName>style.visibility</p:attrName>
                                        </p:attrNameLst>
                                      </p:cBhvr>
                                      <p:to>
                                        <p:strVal val="visible"/>
                                      </p:to>
                                    </p:set>
                                    <p:anim calcmode="lin" valueType="num">
                                      <p:cBhvr additive="base">
                                        <p:cTn id="25" dur="500" fill="hold"/>
                                        <p:tgtEl>
                                          <p:spTgt spid="111619">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116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1619">
                                            <p:txEl>
                                              <p:pRg st="3" end="3"/>
                                            </p:txEl>
                                          </p:spTgt>
                                        </p:tgtEl>
                                        <p:attrNameLst>
                                          <p:attrName>style.visibility</p:attrName>
                                        </p:attrNameLst>
                                      </p:cBhvr>
                                      <p:to>
                                        <p:strVal val="visible"/>
                                      </p:to>
                                    </p:set>
                                    <p:anim calcmode="lin" valueType="num">
                                      <p:cBhvr additive="base">
                                        <p:cTn id="31" dur="500" fill="hold"/>
                                        <p:tgtEl>
                                          <p:spTgt spid="111619">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161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19" grpId="0" build="p" autoUpdateAnimBg="0"/>
      <p:bldP spid="111621"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r>
              <a:rPr lang="en-US" b="1" i="1">
                <a:solidFill>
                  <a:schemeClr val="folHlink"/>
                </a:solidFill>
              </a:rPr>
              <a:t>Seeing Into Space</a:t>
            </a:r>
          </a:p>
        </p:txBody>
      </p:sp>
      <p:sp>
        <p:nvSpPr>
          <p:cNvPr id="117763" name="Rectangle 3"/>
          <p:cNvSpPr>
            <a:spLocks noGrp="1" noChangeArrowheads="1"/>
          </p:cNvSpPr>
          <p:nvPr>
            <p:ph type="body" idx="1"/>
          </p:nvPr>
        </p:nvSpPr>
        <p:spPr/>
        <p:txBody>
          <a:bodyPr/>
          <a:lstStyle/>
          <a:p>
            <a:pPr>
              <a:lnSpc>
                <a:spcPct val="90000"/>
              </a:lnSpc>
            </a:pPr>
            <a:r>
              <a:rPr lang="en-US"/>
              <a:t>Amateur Astronomy</a:t>
            </a:r>
          </a:p>
          <a:p>
            <a:pPr lvl="1">
              <a:lnSpc>
                <a:spcPct val="90000"/>
              </a:lnSpc>
            </a:pPr>
            <a:r>
              <a:rPr lang="en-US"/>
              <a:t>Binoculars</a:t>
            </a:r>
          </a:p>
          <a:p>
            <a:pPr lvl="1">
              <a:lnSpc>
                <a:spcPct val="90000"/>
              </a:lnSpc>
            </a:pPr>
            <a:r>
              <a:rPr lang="en-US"/>
              <a:t>Telescopes</a:t>
            </a:r>
          </a:p>
          <a:p>
            <a:pPr>
              <a:lnSpc>
                <a:spcPct val="90000"/>
              </a:lnSpc>
            </a:pPr>
            <a:r>
              <a:rPr lang="en-US"/>
              <a:t>Hubble Space Telescope</a:t>
            </a:r>
          </a:p>
          <a:p>
            <a:pPr>
              <a:lnSpc>
                <a:spcPct val="90000"/>
              </a:lnSpc>
            </a:pPr>
            <a:r>
              <a:rPr lang="en-US"/>
              <a:t>Space Exploration Missions – in 2004</a:t>
            </a:r>
          </a:p>
          <a:p>
            <a:pPr lvl="1">
              <a:lnSpc>
                <a:spcPct val="90000"/>
              </a:lnSpc>
            </a:pPr>
            <a:r>
              <a:rPr lang="en-US"/>
              <a:t>STARDUST</a:t>
            </a:r>
          </a:p>
          <a:p>
            <a:pPr lvl="1">
              <a:lnSpc>
                <a:spcPct val="90000"/>
              </a:lnSpc>
            </a:pPr>
            <a:r>
              <a:rPr lang="en-US"/>
              <a:t>Mars Missions</a:t>
            </a:r>
          </a:p>
          <a:p>
            <a:pPr lvl="1">
              <a:lnSpc>
                <a:spcPct val="90000"/>
              </a:lnSpc>
            </a:pPr>
            <a:r>
              <a:rPr lang="en-US"/>
              <a:t>Cassini – mission to Saturn</a:t>
            </a:r>
          </a:p>
          <a:p>
            <a:pPr lvl="1">
              <a:lnSpc>
                <a:spcPct val="90000"/>
              </a:lnSpc>
            </a:pPr>
            <a:r>
              <a:rPr lang="en-US"/>
              <a:t>MESSENGER – mission to Mercury</a:t>
            </a:r>
          </a:p>
        </p:txBody>
      </p:sp>
      <p:pic>
        <p:nvPicPr>
          <p:cNvPr id="117764" name="Picture 4" descr="C:\Documents and Settings\reynolg\My Documents\Documents\My Pictures\Astro\Almost-Full Moon 0016 Correct-Image.jpg"/>
          <p:cNvPicPr>
            <a:picLocks noChangeAspect="1" noChangeArrowheads="1"/>
          </p:cNvPicPr>
          <p:nvPr/>
        </p:nvPicPr>
        <p:blipFill>
          <a:blip r:embed="rId3" cstate="print"/>
          <a:srcRect/>
          <a:stretch>
            <a:fillRect/>
          </a:stretch>
        </p:blipFill>
        <p:spPr bwMode="auto">
          <a:xfrm>
            <a:off x="152400" y="152400"/>
            <a:ext cx="1981200" cy="1485900"/>
          </a:xfrm>
          <a:prstGeom prst="rect">
            <a:avLst/>
          </a:prstGeom>
          <a:noFill/>
        </p:spPr>
      </p:pic>
      <p:pic>
        <p:nvPicPr>
          <p:cNvPr id="117765" name="Picture 5" descr="C:\Documents and Settings\reynolg\My Documents\Documents\My Pictures\Astro\Mars\Mars.jpg"/>
          <p:cNvPicPr>
            <a:picLocks noChangeAspect="1" noChangeArrowheads="1"/>
          </p:cNvPicPr>
          <p:nvPr/>
        </p:nvPicPr>
        <p:blipFill>
          <a:blip r:embed="rId4" cstate="print"/>
          <a:srcRect/>
          <a:stretch>
            <a:fillRect/>
          </a:stretch>
        </p:blipFill>
        <p:spPr bwMode="auto">
          <a:xfrm>
            <a:off x="7086600" y="0"/>
            <a:ext cx="1795463" cy="1828800"/>
          </a:xfrm>
          <a:prstGeom prst="rect">
            <a:avLst/>
          </a:prstGeom>
          <a:noFill/>
        </p:spPr>
      </p:pic>
    </p:spTree>
  </p:cSld>
  <p:clrMapOvr>
    <a:masterClrMapping/>
  </p:clrMapOvr>
  <p:transition advClick="0" advTm="4000">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lstStyle/>
          <a:p>
            <a:r>
              <a:rPr lang="en-US"/>
              <a:t>Binoculars</a:t>
            </a:r>
          </a:p>
        </p:txBody>
      </p:sp>
      <p:sp>
        <p:nvSpPr>
          <p:cNvPr id="115715" name="Rectangle 3"/>
          <p:cNvSpPr>
            <a:spLocks noGrp="1" noChangeArrowheads="1"/>
          </p:cNvSpPr>
          <p:nvPr>
            <p:ph type="body" idx="1"/>
          </p:nvPr>
        </p:nvSpPr>
        <p:spPr>
          <a:xfrm>
            <a:off x="457200" y="2133600"/>
            <a:ext cx="8229600" cy="3048000"/>
          </a:xfrm>
        </p:spPr>
        <p:txBody>
          <a:bodyPr/>
          <a:lstStyle/>
          <a:p>
            <a:r>
              <a:rPr lang="en-US" i="1"/>
              <a:t>Bi</a:t>
            </a:r>
            <a:r>
              <a:rPr lang="en-US"/>
              <a:t> – both, or two</a:t>
            </a:r>
          </a:p>
          <a:p>
            <a:endParaRPr lang="en-US"/>
          </a:p>
          <a:p>
            <a:r>
              <a:rPr lang="en-US" i="1"/>
              <a:t>Ocular</a:t>
            </a:r>
            <a:r>
              <a:rPr lang="en-US"/>
              <a:t> – eyes, relating to the eye</a:t>
            </a:r>
          </a:p>
          <a:p>
            <a:endParaRPr lang="en-US"/>
          </a:p>
          <a:p>
            <a:r>
              <a:rPr lang="en-US"/>
              <a:t>“Seeing with two (or both) eyes”</a:t>
            </a:r>
          </a:p>
        </p:txBody>
      </p:sp>
    </p:spTree>
  </p:cSld>
  <p:clrMapOvr>
    <a:masterClrMapping/>
  </p:clrMapOvr>
  <p:transition advClick="0" advTm="4000">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r>
              <a:rPr lang="en-US"/>
              <a:t>Binoculars</a:t>
            </a:r>
          </a:p>
        </p:txBody>
      </p:sp>
      <p:sp>
        <p:nvSpPr>
          <p:cNvPr id="98307" name="Rectangle 3"/>
          <p:cNvSpPr>
            <a:spLocks noGrp="1" noChangeArrowheads="1"/>
          </p:cNvSpPr>
          <p:nvPr>
            <p:ph type="body" idx="1"/>
          </p:nvPr>
        </p:nvSpPr>
        <p:spPr/>
        <p:txBody>
          <a:bodyPr/>
          <a:lstStyle/>
          <a:p>
            <a:r>
              <a:rPr lang="en-US"/>
              <a:t>A great way to see the stars . . .</a:t>
            </a:r>
          </a:p>
          <a:p>
            <a:r>
              <a:rPr lang="en-US"/>
              <a:t>And learn the constellations</a:t>
            </a:r>
          </a:p>
          <a:p>
            <a:endParaRPr lang="en-US"/>
          </a:p>
          <a:p>
            <a:r>
              <a:rPr lang="en-US"/>
              <a:t>“A cheap pair of binoculars is better than a cheap telescope any day!”</a:t>
            </a:r>
          </a:p>
          <a:p>
            <a:endParaRPr lang="en-US"/>
          </a:p>
          <a:p>
            <a:endParaRPr lang="en-US"/>
          </a:p>
        </p:txBody>
      </p:sp>
      <p:pic>
        <p:nvPicPr>
          <p:cNvPr id="98308" name="Picture 4" descr="C:\Documents and Settings\reynolg\My Documents\Documents\Graphics\Astronomy equipment - binos &amp; scopes\11x56 porro prisms.jpg"/>
          <p:cNvPicPr>
            <a:picLocks noChangeAspect="1" noChangeArrowheads="1"/>
          </p:cNvPicPr>
          <p:nvPr/>
        </p:nvPicPr>
        <p:blipFill>
          <a:blip r:embed="rId2"/>
          <a:srcRect/>
          <a:stretch>
            <a:fillRect/>
          </a:stretch>
        </p:blipFill>
        <p:spPr bwMode="auto">
          <a:xfrm>
            <a:off x="762000" y="4495800"/>
            <a:ext cx="2819400" cy="2232025"/>
          </a:xfrm>
          <a:prstGeom prst="rect">
            <a:avLst/>
          </a:prstGeom>
          <a:noFill/>
        </p:spPr>
      </p:pic>
      <p:pic>
        <p:nvPicPr>
          <p:cNvPr id="98309" name="Picture 5" descr="C:\Documents and Settings\reynolg\My Documents\Documents\Graphics\Astronomy equipment - binos &amp; scopes\8x42 roof prism.jpg"/>
          <p:cNvPicPr>
            <a:picLocks noChangeAspect="1" noChangeArrowheads="1"/>
          </p:cNvPicPr>
          <p:nvPr/>
        </p:nvPicPr>
        <p:blipFill>
          <a:blip r:embed="rId3"/>
          <a:srcRect/>
          <a:stretch>
            <a:fillRect/>
          </a:stretch>
        </p:blipFill>
        <p:spPr bwMode="auto">
          <a:xfrm>
            <a:off x="6934200" y="4343400"/>
            <a:ext cx="1890713" cy="2362200"/>
          </a:xfrm>
          <a:prstGeom prst="rect">
            <a:avLst/>
          </a:prstGeom>
          <a:noFill/>
        </p:spPr>
      </p:pic>
    </p:spTree>
  </p:cSld>
  <p:clrMapOvr>
    <a:masterClrMapping/>
  </p:clrMapOvr>
  <p:transition advClick="0" advTm="4000">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
            <a:ext cx="7772400" cy="1470025"/>
          </a:xfrm>
        </p:spPr>
        <p:txBody>
          <a:bodyPr/>
          <a:lstStyle/>
          <a:p>
            <a:r>
              <a:rPr lang="en-US" b="1"/>
              <a:t>Different Types of Telescopes?</a:t>
            </a:r>
            <a:r>
              <a:rPr lang="en-US"/>
              <a:t> </a:t>
            </a:r>
          </a:p>
        </p:txBody>
      </p:sp>
      <p:sp>
        <p:nvSpPr>
          <p:cNvPr id="2051" name="Rectangle 3"/>
          <p:cNvSpPr>
            <a:spLocks noGrp="1" noChangeArrowheads="1"/>
          </p:cNvSpPr>
          <p:nvPr>
            <p:ph type="subTitle" idx="1"/>
          </p:nvPr>
        </p:nvSpPr>
        <p:spPr>
          <a:xfrm>
            <a:off x="0" y="1676400"/>
            <a:ext cx="9144000" cy="4800600"/>
          </a:xfrm>
        </p:spPr>
        <p:txBody>
          <a:bodyPr/>
          <a:lstStyle/>
          <a:p>
            <a:r>
              <a:rPr lang="en-US" b="1"/>
              <a:t>There are three basic types of telescopes.</a:t>
            </a:r>
            <a:r>
              <a:rPr lang="en-US"/>
              <a:t> </a:t>
            </a:r>
          </a:p>
          <a:p>
            <a:endParaRPr lang="en-US"/>
          </a:p>
          <a:p>
            <a:pPr algn="l"/>
            <a:r>
              <a:rPr lang="en-US" b="1" u="sng"/>
              <a:t>Refractors</a:t>
            </a:r>
            <a:r>
              <a:rPr lang="en-US" b="1"/>
              <a:t> </a:t>
            </a:r>
            <a:r>
              <a:rPr lang="en-US"/>
              <a:t>use lenses to focus light (when light passes through glass, it refracts). </a:t>
            </a:r>
          </a:p>
          <a:p>
            <a:pPr algn="l"/>
            <a:r>
              <a:rPr lang="en-US" b="1" u="sng"/>
              <a:t>Reflectors</a:t>
            </a:r>
            <a:r>
              <a:rPr lang="en-US"/>
              <a:t> use mirrors to focus light (light reflects off of mirrors). </a:t>
            </a:r>
          </a:p>
          <a:p>
            <a:pPr algn="l"/>
            <a:r>
              <a:rPr lang="en-US" b="1" u="sng"/>
              <a:t>Catadioptric</a:t>
            </a:r>
            <a:r>
              <a:rPr lang="en-US"/>
              <a:t> telescopes use some combination of lenses as well as mirrors</a:t>
            </a:r>
          </a:p>
        </p:txBody>
      </p:sp>
    </p:spTree>
  </p:cSld>
  <p:clrMapOvr>
    <a:masterClrMapping/>
  </p:clrMapOvr>
  <p:transition advClick="0" advTm="4000">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t>Refractors </a:t>
            </a:r>
          </a:p>
        </p:txBody>
      </p:sp>
      <p:sp>
        <p:nvSpPr>
          <p:cNvPr id="3075" name="Rectangle 3"/>
          <p:cNvSpPr>
            <a:spLocks noGrp="1" noChangeArrowheads="1"/>
          </p:cNvSpPr>
          <p:nvPr>
            <p:ph type="body" sz="half" idx="1"/>
          </p:nvPr>
        </p:nvSpPr>
        <p:spPr>
          <a:xfrm>
            <a:off x="152400" y="3429000"/>
            <a:ext cx="8839200" cy="2697163"/>
          </a:xfrm>
        </p:spPr>
        <p:txBody>
          <a:bodyPr/>
          <a:lstStyle/>
          <a:p>
            <a:pPr>
              <a:lnSpc>
                <a:spcPct val="90000"/>
              </a:lnSpc>
              <a:buFontTx/>
              <a:buNone/>
            </a:pPr>
            <a:r>
              <a:rPr lang="en-US" sz="2800"/>
              <a:t> </a:t>
            </a:r>
          </a:p>
          <a:p>
            <a:pPr>
              <a:lnSpc>
                <a:spcPct val="90000"/>
              </a:lnSpc>
              <a:buFontTx/>
              <a:buNone/>
            </a:pPr>
            <a:r>
              <a:rPr lang="en-US" sz="2800"/>
              <a:t>	A refractor in its simplest form is simply a large convex lens as the objective, and a smaller convex lens as the eyepiece. This form of the refractor telescope was first proposed in 1611 by Johann Kepler. </a:t>
            </a:r>
          </a:p>
        </p:txBody>
      </p:sp>
      <p:pic>
        <p:nvPicPr>
          <p:cNvPr id="3076" name="Picture 4" descr="refractor"/>
          <p:cNvPicPr>
            <a:picLocks noChangeAspect="1" noChangeArrowheads="1"/>
          </p:cNvPicPr>
          <p:nvPr>
            <p:ph sz="half" idx="2"/>
          </p:nvPr>
        </p:nvPicPr>
        <p:blipFill>
          <a:blip r:embed="rId2"/>
          <a:srcRect/>
          <a:stretch>
            <a:fillRect/>
          </a:stretch>
        </p:blipFill>
        <p:spPr>
          <a:xfrm>
            <a:off x="2743200" y="1371600"/>
            <a:ext cx="4038600" cy="1625600"/>
          </a:xfrm>
          <a:noFill/>
          <a:ln/>
        </p:spPr>
      </p:pic>
    </p:spTree>
  </p:cSld>
  <p:clrMapOvr>
    <a:masterClrMapping/>
  </p:clrMapOvr>
  <p:transition advClick="0" advTm="5000">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5"/>
          <p:cNvSpPr>
            <a:spLocks noGrp="1" noChangeArrowheads="1"/>
          </p:cNvSpPr>
          <p:nvPr>
            <p:ph type="title"/>
          </p:nvPr>
        </p:nvSpPr>
        <p:spPr/>
        <p:txBody>
          <a:bodyPr/>
          <a:lstStyle/>
          <a:p>
            <a:r>
              <a:rPr lang="en-US"/>
              <a:t>Refractor</a:t>
            </a:r>
          </a:p>
        </p:txBody>
      </p:sp>
      <p:pic>
        <p:nvPicPr>
          <p:cNvPr id="11268" name="Picture 4" descr="FS-78EN"/>
          <p:cNvPicPr>
            <a:picLocks noChangeAspect="1" noChangeArrowheads="1"/>
          </p:cNvPicPr>
          <p:nvPr>
            <p:ph idx="1"/>
          </p:nvPr>
        </p:nvPicPr>
        <p:blipFill>
          <a:blip r:embed="rId2"/>
          <a:srcRect/>
          <a:stretch>
            <a:fillRect/>
          </a:stretch>
        </p:blipFill>
        <p:spPr>
          <a:xfrm>
            <a:off x="685800" y="1600200"/>
            <a:ext cx="2960688" cy="5257800"/>
          </a:xfrm>
          <a:noFill/>
          <a:ln/>
        </p:spPr>
      </p:pic>
      <p:pic>
        <p:nvPicPr>
          <p:cNvPr id="11271" name="Picture 7" descr="C:\Documents and Settings\reynolg\My Documents\Documents\Graphics\Astronomy equipment - binos &amp; scopes\60mm AltAz refractor.jpg"/>
          <p:cNvPicPr>
            <a:picLocks noChangeAspect="1" noChangeArrowheads="1"/>
          </p:cNvPicPr>
          <p:nvPr/>
        </p:nvPicPr>
        <p:blipFill>
          <a:blip r:embed="rId3"/>
          <a:srcRect/>
          <a:stretch>
            <a:fillRect/>
          </a:stretch>
        </p:blipFill>
        <p:spPr bwMode="auto">
          <a:xfrm>
            <a:off x="5029200" y="1905000"/>
            <a:ext cx="3810000" cy="3786188"/>
          </a:xfrm>
          <a:prstGeom prst="rect">
            <a:avLst/>
          </a:prstGeom>
          <a:noFill/>
        </p:spPr>
      </p:pic>
    </p:spTree>
  </p:cSld>
  <p:clrMapOvr>
    <a:masterClrMapping/>
  </p:clrMapOvr>
  <p:transition advClick="0" advTm="3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3000" fill="hold"/>
                                        <p:tgtEl>
                                          <p:spTgt spid="1126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t>Reflectors </a:t>
            </a:r>
          </a:p>
        </p:txBody>
      </p:sp>
      <p:pic>
        <p:nvPicPr>
          <p:cNvPr id="5124" name="Picture 4" descr="newtonian"/>
          <p:cNvPicPr>
            <a:picLocks noChangeAspect="1" noChangeArrowheads="1"/>
          </p:cNvPicPr>
          <p:nvPr>
            <p:ph sz="half" idx="1"/>
          </p:nvPr>
        </p:nvPicPr>
        <p:blipFill>
          <a:blip r:embed="rId2"/>
          <a:srcRect/>
          <a:stretch>
            <a:fillRect/>
          </a:stretch>
        </p:blipFill>
        <p:spPr>
          <a:xfrm>
            <a:off x="457200" y="1676400"/>
            <a:ext cx="4038600" cy="1625600"/>
          </a:xfrm>
          <a:noFill/>
          <a:ln/>
        </p:spPr>
      </p:pic>
      <p:sp>
        <p:nvSpPr>
          <p:cNvPr id="5127" name="Text Box 7"/>
          <p:cNvSpPr txBox="1">
            <a:spLocks noChangeArrowheads="1"/>
          </p:cNvSpPr>
          <p:nvPr/>
        </p:nvSpPr>
        <p:spPr bwMode="auto">
          <a:xfrm>
            <a:off x="1676400" y="1295400"/>
            <a:ext cx="1327150" cy="366713"/>
          </a:xfrm>
          <a:prstGeom prst="rect">
            <a:avLst/>
          </a:prstGeom>
          <a:noFill/>
          <a:ln w="9525">
            <a:noFill/>
            <a:miter lim="800000"/>
            <a:headEnd/>
            <a:tailEnd/>
          </a:ln>
          <a:effectLst/>
        </p:spPr>
        <p:txBody>
          <a:bodyPr wrap="none">
            <a:spAutoFit/>
          </a:bodyPr>
          <a:lstStyle/>
          <a:p>
            <a:r>
              <a:rPr lang="en-US"/>
              <a:t>Newtonian </a:t>
            </a:r>
          </a:p>
        </p:txBody>
      </p:sp>
      <p:pic>
        <p:nvPicPr>
          <p:cNvPr id="5128" name="Picture 8" descr="cassegrain"/>
          <p:cNvPicPr>
            <a:picLocks noChangeAspect="1" noChangeArrowheads="1"/>
          </p:cNvPicPr>
          <p:nvPr>
            <p:ph sz="half" idx="2"/>
          </p:nvPr>
        </p:nvPicPr>
        <p:blipFill>
          <a:blip r:embed="rId3"/>
          <a:srcRect/>
          <a:stretch>
            <a:fillRect/>
          </a:stretch>
        </p:blipFill>
        <p:spPr>
          <a:xfrm>
            <a:off x="4648200" y="1676400"/>
            <a:ext cx="4038600" cy="1625600"/>
          </a:xfrm>
          <a:noFill/>
          <a:ln/>
        </p:spPr>
      </p:pic>
      <p:sp>
        <p:nvSpPr>
          <p:cNvPr id="5130" name="Text Box 10"/>
          <p:cNvSpPr txBox="1">
            <a:spLocks noChangeArrowheads="1"/>
          </p:cNvSpPr>
          <p:nvPr/>
        </p:nvSpPr>
        <p:spPr bwMode="auto">
          <a:xfrm>
            <a:off x="6019800" y="1293813"/>
            <a:ext cx="1403350" cy="366712"/>
          </a:xfrm>
          <a:prstGeom prst="rect">
            <a:avLst/>
          </a:prstGeom>
          <a:noFill/>
          <a:ln w="9525">
            <a:noFill/>
            <a:miter lim="800000"/>
            <a:headEnd/>
            <a:tailEnd/>
          </a:ln>
          <a:effectLst/>
        </p:spPr>
        <p:txBody>
          <a:bodyPr wrap="none">
            <a:spAutoFit/>
          </a:bodyPr>
          <a:lstStyle/>
          <a:p>
            <a:r>
              <a:rPr lang="en-US"/>
              <a:t>Cassegrain </a:t>
            </a:r>
          </a:p>
        </p:txBody>
      </p:sp>
      <p:sp>
        <p:nvSpPr>
          <p:cNvPr id="5131" name="Text Box 11"/>
          <p:cNvSpPr txBox="1">
            <a:spLocks noChangeArrowheads="1"/>
          </p:cNvSpPr>
          <p:nvPr/>
        </p:nvSpPr>
        <p:spPr bwMode="auto">
          <a:xfrm>
            <a:off x="61913" y="3770313"/>
            <a:ext cx="9082087" cy="1917700"/>
          </a:xfrm>
          <a:prstGeom prst="rect">
            <a:avLst/>
          </a:prstGeom>
          <a:noFill/>
          <a:ln w="9525">
            <a:noFill/>
            <a:miter lim="800000"/>
            <a:headEnd/>
            <a:tailEnd/>
          </a:ln>
          <a:effectLst/>
        </p:spPr>
        <p:txBody>
          <a:bodyPr>
            <a:spAutoFit/>
          </a:bodyPr>
          <a:lstStyle/>
          <a:p>
            <a:r>
              <a:rPr lang="en-US" sz="2400"/>
              <a:t>There are several different types of reflecting telescopes, but all of them use mirrors to focus light. All of the really large telescopes in the world are reflectors, as are the vast majority of amateur telescopes. Invented by Isaac Newton about 1670, the Newtonian was the first successful reflecting type telescope ever built.</a:t>
            </a:r>
            <a:r>
              <a:rPr lang="en-US"/>
              <a:t> </a:t>
            </a:r>
          </a:p>
        </p:txBody>
      </p:sp>
    </p:spTree>
  </p:cSld>
  <p:clrMapOvr>
    <a:masterClrMapping/>
  </p:clrMapOvr>
  <p:transition advClick="0" advTm="5000">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t>Reflector</a:t>
            </a:r>
          </a:p>
        </p:txBody>
      </p:sp>
      <p:pic>
        <p:nvPicPr>
          <p:cNvPr id="13320" name="Picture 8" descr="C10NonCG5_L"/>
          <p:cNvPicPr>
            <a:picLocks noChangeAspect="1" noChangeArrowheads="1"/>
          </p:cNvPicPr>
          <p:nvPr>
            <p:ph sz="half" idx="2"/>
          </p:nvPr>
        </p:nvPicPr>
        <p:blipFill>
          <a:blip r:embed="rId2"/>
          <a:srcRect/>
          <a:stretch>
            <a:fillRect/>
          </a:stretch>
        </p:blipFill>
        <p:spPr>
          <a:xfrm>
            <a:off x="5715000" y="1981200"/>
            <a:ext cx="3238500" cy="3238500"/>
          </a:xfrm>
          <a:noFill/>
          <a:ln/>
        </p:spPr>
      </p:pic>
      <p:pic>
        <p:nvPicPr>
          <p:cNvPr id="13323" name="Picture 11" descr="C:\Documents and Settings\reynolg\My Documents\Documents\Graphics\Astronomy equipment - binos &amp; scopes\XT10 Dob Intelliscope.jpg"/>
          <p:cNvPicPr>
            <a:picLocks noChangeAspect="1" noChangeArrowheads="1"/>
          </p:cNvPicPr>
          <p:nvPr/>
        </p:nvPicPr>
        <p:blipFill>
          <a:blip r:embed="rId3"/>
          <a:srcRect/>
          <a:stretch>
            <a:fillRect/>
          </a:stretch>
        </p:blipFill>
        <p:spPr bwMode="auto">
          <a:xfrm>
            <a:off x="0" y="1447800"/>
            <a:ext cx="3257550" cy="3257550"/>
          </a:xfrm>
          <a:prstGeom prst="rect">
            <a:avLst/>
          </a:prstGeom>
          <a:noFill/>
        </p:spPr>
      </p:pic>
      <p:pic>
        <p:nvPicPr>
          <p:cNvPr id="13324" name="Picture 12" descr="C:\Documents and Settings\reynolg\My Documents\Documents\My Pictures\Astro\Chiefland Star Party\Starstructure 20-in Dob.jpg"/>
          <p:cNvPicPr>
            <a:picLocks noChangeAspect="1" noChangeArrowheads="1"/>
          </p:cNvPicPr>
          <p:nvPr/>
        </p:nvPicPr>
        <p:blipFill>
          <a:blip r:embed="rId4"/>
          <a:srcRect/>
          <a:stretch>
            <a:fillRect/>
          </a:stretch>
        </p:blipFill>
        <p:spPr bwMode="auto">
          <a:xfrm>
            <a:off x="2667000" y="2540000"/>
            <a:ext cx="3408363" cy="4318000"/>
          </a:xfrm>
          <a:prstGeom prst="rect">
            <a:avLst/>
          </a:prstGeom>
          <a:noFill/>
        </p:spPr>
      </p:pic>
    </p:spTree>
  </p:cSld>
  <p:clrMapOvr>
    <a:masterClrMapping/>
  </p:clrMapOvr>
  <p:transition advClick="0" advTm="3000">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1026"/>
          <p:cNvSpPr>
            <a:spLocks noGrp="1" noChangeArrowheads="1"/>
          </p:cNvSpPr>
          <p:nvPr>
            <p:ph type="title"/>
          </p:nvPr>
        </p:nvSpPr>
        <p:spPr/>
        <p:txBody>
          <a:bodyPr/>
          <a:lstStyle/>
          <a:p>
            <a:r>
              <a:rPr lang="en-US" sz="5400" b="1"/>
              <a:t>BIG</a:t>
            </a:r>
            <a:r>
              <a:rPr lang="en-US"/>
              <a:t> Reflector!</a:t>
            </a:r>
          </a:p>
        </p:txBody>
      </p:sp>
      <p:sp>
        <p:nvSpPr>
          <p:cNvPr id="101379" name="Rectangle 1027"/>
          <p:cNvSpPr>
            <a:spLocks noGrp="1" noChangeArrowheads="1"/>
          </p:cNvSpPr>
          <p:nvPr>
            <p:ph type="body" idx="1"/>
          </p:nvPr>
        </p:nvSpPr>
        <p:spPr>
          <a:xfrm>
            <a:off x="0" y="1600200"/>
            <a:ext cx="8686800" cy="4525963"/>
          </a:xfrm>
        </p:spPr>
        <p:txBody>
          <a:bodyPr/>
          <a:lstStyle/>
          <a:p>
            <a:pPr>
              <a:lnSpc>
                <a:spcPct val="90000"/>
              </a:lnSpc>
            </a:pPr>
            <a:r>
              <a:rPr lang="en-US" sz="2800"/>
              <a:t>The “YARD SCOPE” – 36-inch mirror</a:t>
            </a:r>
          </a:p>
          <a:p>
            <a:pPr>
              <a:lnSpc>
                <a:spcPct val="90000"/>
              </a:lnSpc>
            </a:pPr>
            <a:endParaRPr lang="en-US" sz="2800"/>
          </a:p>
          <a:p>
            <a:pPr>
              <a:lnSpc>
                <a:spcPct val="90000"/>
              </a:lnSpc>
            </a:pPr>
            <a:endParaRPr lang="en-US" sz="2800"/>
          </a:p>
          <a:p>
            <a:pPr>
              <a:lnSpc>
                <a:spcPct val="90000"/>
              </a:lnSpc>
            </a:pPr>
            <a:r>
              <a:rPr lang="en-US" sz="2400"/>
              <a:t>Here I am in Florida </a:t>
            </a:r>
          </a:p>
          <a:p>
            <a:pPr>
              <a:lnSpc>
                <a:spcPct val="90000"/>
              </a:lnSpc>
              <a:buFontTx/>
              <a:buNone/>
            </a:pPr>
            <a:r>
              <a:rPr lang="en-US" sz="2400"/>
              <a:t>with Tom Clark’s 36-inch </a:t>
            </a:r>
          </a:p>
          <a:p>
            <a:pPr>
              <a:lnSpc>
                <a:spcPct val="90000"/>
              </a:lnSpc>
              <a:buFontTx/>
              <a:buNone/>
            </a:pPr>
            <a:r>
              <a:rPr lang="en-US" sz="2400"/>
              <a:t>reflecting telescope he </a:t>
            </a:r>
          </a:p>
          <a:p>
            <a:pPr>
              <a:lnSpc>
                <a:spcPct val="90000"/>
              </a:lnSpc>
              <a:buFontTx/>
              <a:buNone/>
            </a:pPr>
            <a:r>
              <a:rPr lang="en-US" sz="2400"/>
              <a:t>calls the “Yard Scope”</a:t>
            </a:r>
          </a:p>
          <a:p>
            <a:pPr>
              <a:lnSpc>
                <a:spcPct val="90000"/>
              </a:lnSpc>
            </a:pPr>
            <a:endParaRPr lang="en-US" sz="2400"/>
          </a:p>
          <a:p>
            <a:pPr>
              <a:lnSpc>
                <a:spcPct val="90000"/>
              </a:lnSpc>
            </a:pPr>
            <a:r>
              <a:rPr lang="en-US" sz="2400"/>
              <a:t>Can you guess why?</a:t>
            </a:r>
          </a:p>
          <a:p>
            <a:pPr>
              <a:lnSpc>
                <a:spcPct val="90000"/>
              </a:lnSpc>
              <a:buFontTx/>
              <a:buNone/>
            </a:pPr>
            <a:r>
              <a:rPr lang="en-US" sz="2800"/>
              <a:t> </a:t>
            </a:r>
          </a:p>
          <a:p>
            <a:pPr lvl="1">
              <a:lnSpc>
                <a:spcPct val="90000"/>
              </a:lnSpc>
              <a:buFontTx/>
              <a:buNone/>
            </a:pPr>
            <a:r>
              <a:rPr lang="en-US" sz="2000"/>
              <a:t>36 inches = 1 yard</a:t>
            </a:r>
          </a:p>
        </p:txBody>
      </p:sp>
      <p:pic>
        <p:nvPicPr>
          <p:cNvPr id="101380" name="Picture 1028" descr="C:\Documents and Settings\reynolg\My Documents\Documents\My Pictures\Astro\Chiefland Star Party\Yard_Scope_CSP_2002.jpg"/>
          <p:cNvPicPr>
            <a:picLocks noChangeAspect="1" noChangeArrowheads="1"/>
          </p:cNvPicPr>
          <p:nvPr/>
        </p:nvPicPr>
        <p:blipFill>
          <a:blip r:embed="rId2"/>
          <a:srcRect/>
          <a:stretch>
            <a:fillRect/>
          </a:stretch>
        </p:blipFill>
        <p:spPr bwMode="auto">
          <a:xfrm>
            <a:off x="3886200" y="2143125"/>
            <a:ext cx="5715000" cy="4714875"/>
          </a:xfrm>
          <a:prstGeom prst="rect">
            <a:avLst/>
          </a:prstGeom>
          <a:noFill/>
        </p:spPr>
      </p:pic>
    </p:spTree>
  </p:cSld>
  <p:clrMapOvr>
    <a:masterClrMapping/>
  </p:clrMapOvr>
  <p:transition advClick="0" advTm="4000">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3" name="Rectangle 11"/>
          <p:cNvSpPr>
            <a:spLocks noGrp="1" noChangeArrowheads="1"/>
          </p:cNvSpPr>
          <p:nvPr>
            <p:ph type="title"/>
          </p:nvPr>
        </p:nvSpPr>
        <p:spPr/>
        <p:txBody>
          <a:bodyPr/>
          <a:lstStyle/>
          <a:p>
            <a:r>
              <a:rPr lang="en-US"/>
              <a:t>Catadioptric </a:t>
            </a:r>
          </a:p>
        </p:txBody>
      </p:sp>
      <p:sp>
        <p:nvSpPr>
          <p:cNvPr id="8201" name="Rectangle 9"/>
          <p:cNvSpPr>
            <a:spLocks noGrp="1" noChangeArrowheads="1"/>
          </p:cNvSpPr>
          <p:nvPr>
            <p:ph sz="half" idx="1"/>
          </p:nvPr>
        </p:nvSpPr>
        <p:spPr>
          <a:xfrm>
            <a:off x="152400" y="1600200"/>
            <a:ext cx="4038600" cy="2743200"/>
          </a:xfrm>
        </p:spPr>
        <p:txBody>
          <a:bodyPr/>
          <a:lstStyle/>
          <a:p>
            <a:pPr>
              <a:buFontTx/>
              <a:buNone/>
            </a:pPr>
            <a:r>
              <a:rPr lang="en-US" sz="1600"/>
              <a:t>	1. Aspheric Corrector Lens,</a:t>
            </a:r>
            <a:br>
              <a:rPr lang="en-US" sz="1600"/>
            </a:br>
            <a:r>
              <a:rPr lang="en-US" sz="1600"/>
              <a:t>2. Primary Mirror, </a:t>
            </a:r>
          </a:p>
          <a:p>
            <a:pPr>
              <a:buFontTx/>
              <a:buNone/>
            </a:pPr>
            <a:r>
              <a:rPr lang="en-US" sz="1600"/>
              <a:t>	3. Secondary Mirror (curved out or "convex", and aspheric) and Baffle,</a:t>
            </a:r>
            <a:br>
              <a:rPr lang="en-US" sz="1600"/>
            </a:br>
            <a:r>
              <a:rPr lang="en-US" sz="1600"/>
              <a:t>4. Primary Light Baffle Tube and support for Primary Mirror, </a:t>
            </a:r>
          </a:p>
          <a:p>
            <a:pPr>
              <a:buFontTx/>
              <a:buNone/>
            </a:pPr>
            <a:r>
              <a:rPr lang="en-US" sz="1600"/>
              <a:t>	5. Rear Cell (accessory holder)</a:t>
            </a:r>
            <a:br>
              <a:rPr lang="en-US" sz="1600"/>
            </a:br>
            <a:r>
              <a:rPr lang="en-US" sz="1600"/>
              <a:t>6. Prism or Mirror Diagonal, </a:t>
            </a:r>
          </a:p>
          <a:p>
            <a:pPr>
              <a:buFontTx/>
              <a:buNone/>
            </a:pPr>
            <a:r>
              <a:rPr lang="en-US" sz="1600"/>
              <a:t>	7. Eyepiece</a:t>
            </a:r>
          </a:p>
          <a:p>
            <a:pPr>
              <a:buFontTx/>
              <a:buNone/>
            </a:pPr>
            <a:r>
              <a:rPr lang="en-US" sz="1600"/>
              <a:t>	8. Focus Control Dial</a:t>
            </a:r>
          </a:p>
          <a:p>
            <a:pPr>
              <a:buFontTx/>
              <a:buNone/>
            </a:pPr>
            <a:endParaRPr lang="en-US" sz="1600"/>
          </a:p>
        </p:txBody>
      </p:sp>
      <p:pic>
        <p:nvPicPr>
          <p:cNvPr id="8202" name="Picture 10" descr="c8ota"/>
          <p:cNvPicPr>
            <a:picLocks noChangeAspect="1" noChangeArrowheads="1"/>
          </p:cNvPicPr>
          <p:nvPr>
            <p:ph sz="half" idx="2"/>
          </p:nvPr>
        </p:nvPicPr>
        <p:blipFill>
          <a:blip r:embed="rId2"/>
          <a:srcRect/>
          <a:stretch>
            <a:fillRect/>
          </a:stretch>
        </p:blipFill>
        <p:spPr>
          <a:xfrm>
            <a:off x="4495800" y="1828800"/>
            <a:ext cx="3924300" cy="2286000"/>
          </a:xfrm>
          <a:noFill/>
          <a:ln/>
        </p:spPr>
      </p:pic>
      <p:sp>
        <p:nvSpPr>
          <p:cNvPr id="8205" name="Text Box 13"/>
          <p:cNvSpPr txBox="1">
            <a:spLocks noChangeArrowheads="1"/>
          </p:cNvSpPr>
          <p:nvPr/>
        </p:nvSpPr>
        <p:spPr bwMode="auto">
          <a:xfrm>
            <a:off x="0" y="4648200"/>
            <a:ext cx="9144000" cy="1800225"/>
          </a:xfrm>
          <a:prstGeom prst="rect">
            <a:avLst/>
          </a:prstGeom>
          <a:noFill/>
          <a:ln w="9525">
            <a:noFill/>
            <a:miter lim="800000"/>
            <a:headEnd/>
            <a:tailEnd/>
          </a:ln>
          <a:effectLst/>
        </p:spPr>
        <p:txBody>
          <a:bodyPr>
            <a:spAutoFit/>
          </a:bodyPr>
          <a:lstStyle/>
          <a:p>
            <a:pPr algn="ctr"/>
            <a:r>
              <a:rPr lang="en-US" sz="2800"/>
              <a:t>Any of a number of combined telescope designs, using both a lens and mirrors. Examples are the Schmidt-Cassegrain and Maksutov-Cassegrain. Because the light path is folded twice, the telescope is very compact .</a:t>
            </a:r>
          </a:p>
        </p:txBody>
      </p:sp>
    </p:spTree>
  </p:cSld>
  <p:clrMapOvr>
    <a:masterClrMapping/>
  </p:clrMapOvr>
  <p:transition advClick="0" advTm="6000">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Rectangle 5"/>
          <p:cNvSpPr>
            <a:spLocks noGrp="1" noChangeArrowheads="1"/>
          </p:cNvSpPr>
          <p:nvPr>
            <p:ph type="title"/>
          </p:nvPr>
        </p:nvSpPr>
        <p:spPr/>
        <p:txBody>
          <a:bodyPr/>
          <a:lstStyle/>
          <a:p>
            <a:r>
              <a:rPr lang="en-US"/>
              <a:t>Catadioptric</a:t>
            </a:r>
          </a:p>
        </p:txBody>
      </p:sp>
      <p:pic>
        <p:nvPicPr>
          <p:cNvPr id="16388" name="Picture 4" descr="10LX200"/>
          <p:cNvPicPr>
            <a:picLocks noChangeAspect="1" noChangeArrowheads="1"/>
          </p:cNvPicPr>
          <p:nvPr>
            <p:ph idx="1"/>
          </p:nvPr>
        </p:nvPicPr>
        <p:blipFill>
          <a:blip r:embed="rId3"/>
          <a:srcRect/>
          <a:stretch>
            <a:fillRect/>
          </a:stretch>
        </p:blipFill>
        <p:spPr>
          <a:xfrm>
            <a:off x="4572000" y="1219200"/>
            <a:ext cx="3028950" cy="5791200"/>
          </a:xfrm>
          <a:noFill/>
          <a:ln/>
        </p:spPr>
      </p:pic>
      <p:pic>
        <p:nvPicPr>
          <p:cNvPr id="16391" name="Picture 7" descr="C:\Documents and Settings\reynolg\My Documents\Documents\Graphics\Astronomy equipment - binos &amp; scopes\Orion StarMax 127 Mak-Cass.jpg"/>
          <p:cNvPicPr>
            <a:picLocks noChangeAspect="1" noChangeArrowheads="1"/>
          </p:cNvPicPr>
          <p:nvPr/>
        </p:nvPicPr>
        <p:blipFill>
          <a:blip r:embed="rId4"/>
          <a:srcRect/>
          <a:stretch>
            <a:fillRect/>
          </a:stretch>
        </p:blipFill>
        <p:spPr bwMode="auto">
          <a:xfrm>
            <a:off x="685800" y="1905000"/>
            <a:ext cx="3771900" cy="3771900"/>
          </a:xfrm>
          <a:prstGeom prst="rect">
            <a:avLst/>
          </a:prstGeom>
          <a:noFill/>
        </p:spPr>
      </p:pic>
    </p:spTree>
  </p:cSld>
  <p:clrMapOvr>
    <a:masterClrMapping/>
  </p:clrMapOvr>
  <p:transition advClick="0" advTm="3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5000" fill="hold"/>
                                        <p:tgtEl>
                                          <p:spTgt spid="1638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sz="4000"/>
              <a:t>What you can see with a Telescope</a:t>
            </a:r>
          </a:p>
        </p:txBody>
      </p:sp>
      <p:sp>
        <p:nvSpPr>
          <p:cNvPr id="18435" name="Rectangle 3"/>
          <p:cNvSpPr>
            <a:spLocks noGrp="1" noChangeArrowheads="1"/>
          </p:cNvSpPr>
          <p:nvPr>
            <p:ph type="body" idx="1"/>
          </p:nvPr>
        </p:nvSpPr>
        <p:spPr>
          <a:xfrm>
            <a:off x="457200" y="1676400"/>
            <a:ext cx="8229600" cy="1447800"/>
          </a:xfrm>
        </p:spPr>
        <p:txBody>
          <a:bodyPr/>
          <a:lstStyle/>
          <a:p>
            <a:pPr algn="ctr">
              <a:lnSpc>
                <a:spcPct val="90000"/>
              </a:lnSpc>
            </a:pPr>
            <a:r>
              <a:rPr lang="en-US" sz="5400" b="1"/>
              <a:t>The Planets</a:t>
            </a:r>
            <a:r>
              <a:rPr lang="en-US" sz="2800"/>
              <a:t> </a:t>
            </a:r>
          </a:p>
          <a:p>
            <a:pPr algn="ctr">
              <a:lnSpc>
                <a:spcPct val="90000"/>
              </a:lnSpc>
            </a:pPr>
            <a:endParaRPr lang="en-US" sz="2800"/>
          </a:p>
          <a:p>
            <a:pPr algn="ctr">
              <a:lnSpc>
                <a:spcPct val="90000"/>
              </a:lnSpc>
            </a:pPr>
            <a:r>
              <a:rPr lang="en-US" sz="3600"/>
              <a:t>Mars</a:t>
            </a:r>
          </a:p>
          <a:p>
            <a:pPr algn="ctr">
              <a:lnSpc>
                <a:spcPct val="90000"/>
              </a:lnSpc>
            </a:pPr>
            <a:r>
              <a:rPr lang="en-US" sz="3600"/>
              <a:t>Venus</a:t>
            </a:r>
          </a:p>
          <a:p>
            <a:pPr algn="ctr">
              <a:lnSpc>
                <a:spcPct val="90000"/>
              </a:lnSpc>
            </a:pPr>
            <a:r>
              <a:rPr lang="en-US" sz="3600"/>
              <a:t>Jupiter</a:t>
            </a:r>
          </a:p>
          <a:p>
            <a:pPr algn="ctr">
              <a:lnSpc>
                <a:spcPct val="90000"/>
              </a:lnSpc>
            </a:pPr>
            <a:r>
              <a:rPr lang="en-US" sz="3600"/>
              <a:t>Saturn</a:t>
            </a:r>
          </a:p>
          <a:p>
            <a:pPr algn="ctr">
              <a:lnSpc>
                <a:spcPct val="90000"/>
              </a:lnSpc>
            </a:pPr>
            <a:r>
              <a:rPr lang="en-US" sz="3600"/>
              <a:t>Uranus</a:t>
            </a:r>
          </a:p>
          <a:p>
            <a:pPr algn="ctr">
              <a:lnSpc>
                <a:spcPct val="90000"/>
              </a:lnSpc>
            </a:pPr>
            <a:r>
              <a:rPr lang="en-US" sz="3600"/>
              <a:t>Neptune</a:t>
            </a:r>
          </a:p>
        </p:txBody>
      </p:sp>
    </p:spTree>
  </p:cSld>
  <p:clrMapOvr>
    <a:masterClrMapping/>
  </p:clrMapOvr>
  <p:transition advClick="0" advTm="4000">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Rectangle 5"/>
          <p:cNvSpPr>
            <a:spLocks noGrp="1" noChangeArrowheads="1"/>
          </p:cNvSpPr>
          <p:nvPr>
            <p:ph type="title"/>
          </p:nvPr>
        </p:nvSpPr>
        <p:spPr/>
        <p:txBody>
          <a:bodyPr/>
          <a:lstStyle/>
          <a:p>
            <a:r>
              <a:rPr lang="en-US"/>
              <a:t>MARS</a:t>
            </a:r>
          </a:p>
        </p:txBody>
      </p:sp>
      <p:pic>
        <p:nvPicPr>
          <p:cNvPr id="19460" name="Picture 4" descr="mars4"/>
          <p:cNvPicPr>
            <a:picLocks noChangeAspect="1" noChangeArrowheads="1"/>
          </p:cNvPicPr>
          <p:nvPr>
            <p:ph idx="1"/>
          </p:nvPr>
        </p:nvPicPr>
        <p:blipFill>
          <a:blip r:embed="rId2"/>
          <a:srcRect/>
          <a:stretch>
            <a:fillRect/>
          </a:stretch>
        </p:blipFill>
        <p:spPr>
          <a:xfrm>
            <a:off x="2743200" y="2286000"/>
            <a:ext cx="3459163" cy="2692400"/>
          </a:xfrm>
          <a:noFill/>
          <a:ln/>
        </p:spPr>
      </p:pic>
    </p:spTree>
  </p:cSld>
  <p:clrMapOvr>
    <a:masterClrMapping/>
  </p:clrMapOvr>
  <p:transition advClick="0" advTm="4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460"/>
                                        </p:tgtEl>
                                        <p:attrNameLst>
                                          <p:attrName>style.visibility</p:attrName>
                                        </p:attrNameLst>
                                      </p:cBhvr>
                                      <p:to>
                                        <p:strVal val="visible"/>
                                      </p:to>
                                    </p:set>
                                    <p:anim calcmode="lin" valueType="num">
                                      <p:cBhvr additive="base">
                                        <p:cTn id="7" dur="2000" fill="hold"/>
                                        <p:tgtEl>
                                          <p:spTgt spid="19460"/>
                                        </p:tgtEl>
                                        <p:attrNameLst>
                                          <p:attrName>ppt_x</p:attrName>
                                        </p:attrNameLst>
                                      </p:cBhvr>
                                      <p:tavLst>
                                        <p:tav tm="0">
                                          <p:val>
                                            <p:strVal val="#ppt_x"/>
                                          </p:val>
                                        </p:tav>
                                        <p:tav tm="100000">
                                          <p:val>
                                            <p:strVal val="#ppt_x"/>
                                          </p:val>
                                        </p:tav>
                                      </p:tavLst>
                                    </p:anim>
                                    <p:anim calcmode="lin" valueType="num">
                                      <p:cBhvr additive="base">
                                        <p:cTn id="8" dur="2000" fill="hold"/>
                                        <p:tgtEl>
                                          <p:spTgt spid="194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1026"/>
          <p:cNvSpPr>
            <a:spLocks noGrp="1" noChangeArrowheads="1"/>
          </p:cNvSpPr>
          <p:nvPr>
            <p:ph type="title"/>
          </p:nvPr>
        </p:nvSpPr>
        <p:spPr/>
        <p:txBody>
          <a:bodyPr/>
          <a:lstStyle/>
          <a:p>
            <a:r>
              <a:rPr lang="en-US"/>
              <a:t>MARS</a:t>
            </a:r>
          </a:p>
        </p:txBody>
      </p:sp>
      <p:sp>
        <p:nvSpPr>
          <p:cNvPr id="102403" name="Rectangle 1027"/>
          <p:cNvSpPr>
            <a:spLocks noGrp="1" noChangeArrowheads="1"/>
          </p:cNvSpPr>
          <p:nvPr>
            <p:ph type="body" idx="1"/>
          </p:nvPr>
        </p:nvSpPr>
        <p:spPr/>
        <p:txBody>
          <a:bodyPr/>
          <a:lstStyle/>
          <a:p>
            <a:r>
              <a:rPr lang="en-US"/>
              <a:t>Comparison between Hubble Space Telescope and amateur Celestron-14 pictures of Mars.  </a:t>
            </a:r>
          </a:p>
          <a:p>
            <a:endParaRPr lang="en-US"/>
          </a:p>
        </p:txBody>
      </p:sp>
      <p:pic>
        <p:nvPicPr>
          <p:cNvPr id="102404" name="Picture 1028" descr="C:\Documents and Settings\reynolg\My Documents\Documents\My Pictures\Graphics\Mars - Compare HST and C14 images.jpg"/>
          <p:cNvPicPr>
            <a:picLocks noChangeAspect="1" noChangeArrowheads="1"/>
          </p:cNvPicPr>
          <p:nvPr/>
        </p:nvPicPr>
        <p:blipFill>
          <a:blip r:embed="rId2"/>
          <a:srcRect/>
          <a:stretch>
            <a:fillRect/>
          </a:stretch>
        </p:blipFill>
        <p:spPr bwMode="auto">
          <a:xfrm>
            <a:off x="1295400" y="3124200"/>
            <a:ext cx="6096000" cy="3556000"/>
          </a:xfrm>
          <a:prstGeom prst="rect">
            <a:avLst/>
          </a:prstGeom>
          <a:noFill/>
        </p:spPr>
      </p:pic>
    </p:spTree>
  </p:cSld>
  <p:clrMapOvr>
    <a:masterClrMapping/>
  </p:clrMapOvr>
  <p:transition advClick="0" advTm="4000">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Rectangle 5"/>
          <p:cNvSpPr>
            <a:spLocks noGrp="1" noChangeArrowheads="1"/>
          </p:cNvSpPr>
          <p:nvPr>
            <p:ph type="title"/>
          </p:nvPr>
        </p:nvSpPr>
        <p:spPr/>
        <p:txBody>
          <a:bodyPr/>
          <a:lstStyle/>
          <a:p>
            <a:r>
              <a:rPr lang="en-US"/>
              <a:t>JUPITER</a:t>
            </a:r>
          </a:p>
        </p:txBody>
      </p:sp>
      <p:pic>
        <p:nvPicPr>
          <p:cNvPr id="21508" name="Picture 4" descr="jRGB12-19-21%2010%2009%2015%202unsh%20a-g%20align"/>
          <p:cNvPicPr>
            <a:picLocks noChangeAspect="1" noChangeArrowheads="1"/>
          </p:cNvPicPr>
          <p:nvPr>
            <p:ph idx="1"/>
          </p:nvPr>
        </p:nvPicPr>
        <p:blipFill>
          <a:blip r:embed="rId2"/>
          <a:srcRect/>
          <a:stretch>
            <a:fillRect/>
          </a:stretch>
        </p:blipFill>
        <p:spPr>
          <a:xfrm>
            <a:off x="1828800" y="1905000"/>
            <a:ext cx="4360863" cy="3038475"/>
          </a:xfrm>
          <a:noFill/>
          <a:ln/>
        </p:spPr>
      </p:pic>
    </p:spTree>
  </p:cSld>
  <p:clrMapOvr>
    <a:masterClrMapping/>
  </p:clrMapOvr>
  <p:transition advClick="0" advTm="4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21508"/>
                                        </p:tgtEl>
                                        <p:attrNameLst>
                                          <p:attrName>style.visibility</p:attrName>
                                        </p:attrNameLst>
                                      </p:cBhvr>
                                      <p:to>
                                        <p:strVal val="visible"/>
                                      </p:to>
                                    </p:set>
                                    <p:anim calcmode="lin" valueType="num">
                                      <p:cBhvr additive="base">
                                        <p:cTn id="7" dur="2000" fill="hold"/>
                                        <p:tgtEl>
                                          <p:spTgt spid="21508"/>
                                        </p:tgtEl>
                                        <p:attrNameLst>
                                          <p:attrName>ppt_x</p:attrName>
                                        </p:attrNameLst>
                                      </p:cBhvr>
                                      <p:tavLst>
                                        <p:tav tm="0">
                                          <p:val>
                                            <p:strVal val="0-#ppt_w/2"/>
                                          </p:val>
                                        </p:tav>
                                        <p:tav tm="100000">
                                          <p:val>
                                            <p:strVal val="#ppt_x"/>
                                          </p:val>
                                        </p:tav>
                                      </p:tavLst>
                                    </p:anim>
                                    <p:anim calcmode="lin" valueType="num">
                                      <p:cBhvr additive="base">
                                        <p:cTn id="8" dur="2000" fill="hold"/>
                                        <p:tgtEl>
                                          <p:spTgt spid="2150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7" name="Rectangle 5"/>
          <p:cNvSpPr>
            <a:spLocks noGrp="1" noChangeArrowheads="1"/>
          </p:cNvSpPr>
          <p:nvPr>
            <p:ph type="title"/>
          </p:nvPr>
        </p:nvSpPr>
        <p:spPr/>
        <p:txBody>
          <a:bodyPr/>
          <a:lstStyle/>
          <a:p>
            <a:r>
              <a:rPr lang="en-US"/>
              <a:t>SATURN</a:t>
            </a:r>
          </a:p>
        </p:txBody>
      </p:sp>
      <p:pic>
        <p:nvPicPr>
          <p:cNvPr id="23556" name="Picture 4" descr="Saturn%20LRGB%2028%209%2011%2022%20levels%20unshlayers_small"/>
          <p:cNvPicPr>
            <a:picLocks noChangeAspect="1" noChangeArrowheads="1"/>
          </p:cNvPicPr>
          <p:nvPr>
            <p:ph idx="1"/>
          </p:nvPr>
        </p:nvPicPr>
        <p:blipFill>
          <a:blip r:embed="rId2"/>
          <a:srcRect/>
          <a:stretch>
            <a:fillRect/>
          </a:stretch>
        </p:blipFill>
        <p:spPr>
          <a:xfrm>
            <a:off x="1752600" y="1600200"/>
            <a:ext cx="5715000" cy="4025900"/>
          </a:xfrm>
          <a:noFill/>
          <a:ln/>
        </p:spPr>
      </p:pic>
    </p:spTree>
  </p:cSld>
  <p:clrMapOvr>
    <a:masterClrMapping/>
  </p:clrMapOvr>
  <p:transition advClick="0" advTm="4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nodeType="clickEffect">
                                  <p:stCondLst>
                                    <p:cond delay="0"/>
                                  </p:stCondLst>
                                  <p:childTnLst>
                                    <p:set>
                                      <p:cBhvr>
                                        <p:cTn id="6" dur="1" fill="hold">
                                          <p:stCondLst>
                                            <p:cond delay="0"/>
                                          </p:stCondLst>
                                        </p:cTn>
                                        <p:tgtEl>
                                          <p:spTgt spid="23556"/>
                                        </p:tgtEl>
                                        <p:attrNameLst>
                                          <p:attrName>style.visibility</p:attrName>
                                        </p:attrNameLst>
                                      </p:cBhvr>
                                      <p:to>
                                        <p:strVal val="visible"/>
                                      </p:to>
                                    </p:set>
                                    <p:anim calcmode="lin" valueType="num">
                                      <p:cBhvr additive="base">
                                        <p:cTn id="7" dur="2000" fill="hold"/>
                                        <p:tgtEl>
                                          <p:spTgt spid="23556"/>
                                        </p:tgtEl>
                                        <p:attrNameLst>
                                          <p:attrName>ppt_x</p:attrName>
                                        </p:attrNameLst>
                                      </p:cBhvr>
                                      <p:tavLst>
                                        <p:tav tm="0">
                                          <p:val>
                                            <p:strVal val="1+#ppt_w/2"/>
                                          </p:val>
                                        </p:tav>
                                        <p:tav tm="100000">
                                          <p:val>
                                            <p:strVal val="#ppt_x"/>
                                          </p:val>
                                        </p:tav>
                                      </p:tavLst>
                                    </p:anim>
                                    <p:anim calcmode="lin" valueType="num">
                                      <p:cBhvr additive="base">
                                        <p:cTn id="8" dur="2000" fill="hold"/>
                                        <p:tgtEl>
                                          <p:spTgt spid="235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t>Deep Sky  (The Orion Nebula)</a:t>
            </a:r>
          </a:p>
        </p:txBody>
      </p:sp>
      <p:pic>
        <p:nvPicPr>
          <p:cNvPr id="25604" name="Picture 4" descr="m42-vs-eye"/>
          <p:cNvPicPr>
            <a:picLocks noChangeAspect="1" noChangeArrowheads="1"/>
          </p:cNvPicPr>
          <p:nvPr>
            <p:ph idx="1"/>
          </p:nvPr>
        </p:nvPicPr>
        <p:blipFill>
          <a:blip r:embed="rId2"/>
          <a:srcRect/>
          <a:stretch>
            <a:fillRect/>
          </a:stretch>
        </p:blipFill>
        <p:spPr>
          <a:xfrm>
            <a:off x="1371600" y="1676400"/>
            <a:ext cx="6324600" cy="3530600"/>
          </a:xfrm>
          <a:noFill/>
          <a:ln/>
        </p:spPr>
      </p:pic>
    </p:spTree>
  </p:cSld>
  <p:clrMapOvr>
    <a:masterClrMapping/>
  </p:clrMapOvr>
  <p:transition advClick="0" advTm="4000">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3" name="Rectangle 5"/>
          <p:cNvSpPr>
            <a:spLocks noGrp="1" noChangeArrowheads="1"/>
          </p:cNvSpPr>
          <p:nvPr>
            <p:ph type="title"/>
          </p:nvPr>
        </p:nvSpPr>
        <p:spPr/>
        <p:txBody>
          <a:bodyPr/>
          <a:lstStyle/>
          <a:p>
            <a:r>
              <a:rPr lang="en-US"/>
              <a:t>M1 – The Crab Nebula</a:t>
            </a:r>
          </a:p>
        </p:txBody>
      </p:sp>
      <p:pic>
        <p:nvPicPr>
          <p:cNvPr id="27652" name="Picture 4" descr="M1_LRGB_processed"/>
          <p:cNvPicPr>
            <a:picLocks noChangeAspect="1" noChangeArrowheads="1"/>
          </p:cNvPicPr>
          <p:nvPr>
            <p:ph idx="1"/>
          </p:nvPr>
        </p:nvPicPr>
        <p:blipFill>
          <a:blip r:embed="rId2"/>
          <a:srcRect/>
          <a:stretch>
            <a:fillRect/>
          </a:stretch>
        </p:blipFill>
        <p:spPr>
          <a:xfrm>
            <a:off x="1295400" y="1674813"/>
            <a:ext cx="6934200" cy="4629150"/>
          </a:xfrm>
          <a:noFill/>
          <a:ln/>
        </p:spPr>
      </p:pic>
    </p:spTree>
  </p:cSld>
  <p:clrMapOvr>
    <a:masterClrMapping/>
  </p:clrMapOvr>
  <p:transition advClick="0" advTm="4000">
    <p:fade thruBlk="1"/>
  </p:transition>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7" name="Rectangle 5"/>
          <p:cNvSpPr>
            <a:spLocks noGrp="1" noChangeArrowheads="1"/>
          </p:cNvSpPr>
          <p:nvPr>
            <p:ph type="title"/>
          </p:nvPr>
        </p:nvSpPr>
        <p:spPr/>
        <p:txBody>
          <a:bodyPr/>
          <a:lstStyle/>
          <a:p>
            <a:r>
              <a:rPr lang="en-US"/>
              <a:t>M8 – The Lagoon Nebula</a:t>
            </a:r>
          </a:p>
        </p:txBody>
      </p:sp>
      <p:pic>
        <p:nvPicPr>
          <p:cNvPr id="28676" name="Picture 4" descr="m8_lrgb"/>
          <p:cNvPicPr>
            <a:picLocks noChangeAspect="1" noChangeArrowheads="1"/>
          </p:cNvPicPr>
          <p:nvPr>
            <p:ph idx="1"/>
          </p:nvPr>
        </p:nvPicPr>
        <p:blipFill>
          <a:blip r:embed="rId2"/>
          <a:srcRect/>
          <a:stretch>
            <a:fillRect/>
          </a:stretch>
        </p:blipFill>
        <p:spPr>
          <a:xfrm>
            <a:off x="1295400" y="1371600"/>
            <a:ext cx="6577013" cy="4386263"/>
          </a:xfrm>
          <a:noFill/>
          <a:ln/>
        </p:spPr>
      </p:pic>
    </p:spTree>
  </p:cSld>
  <p:clrMapOvr>
    <a:masterClrMapping/>
  </p:clrMapOvr>
  <p:transition advClick="0" advTm="4000">
    <p:fade thruBlk="1"/>
  </p:transition>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5" name="Rectangle 5"/>
          <p:cNvSpPr>
            <a:spLocks noGrp="1" noChangeArrowheads="1"/>
          </p:cNvSpPr>
          <p:nvPr>
            <p:ph type="title"/>
          </p:nvPr>
        </p:nvSpPr>
        <p:spPr/>
        <p:txBody>
          <a:bodyPr/>
          <a:lstStyle/>
          <a:p>
            <a:r>
              <a:rPr lang="en-US"/>
              <a:t>M57 – The Ring Nebula</a:t>
            </a:r>
          </a:p>
        </p:txBody>
      </p:sp>
      <p:pic>
        <p:nvPicPr>
          <p:cNvPr id="30728" name="Picture 8" descr="m57_lrgb"/>
          <p:cNvPicPr>
            <a:picLocks noChangeAspect="1" noChangeArrowheads="1"/>
          </p:cNvPicPr>
          <p:nvPr>
            <p:ph idx="1"/>
          </p:nvPr>
        </p:nvPicPr>
        <p:blipFill>
          <a:blip r:embed="rId2"/>
          <a:srcRect/>
          <a:stretch>
            <a:fillRect/>
          </a:stretch>
        </p:blipFill>
        <p:spPr>
          <a:xfrm>
            <a:off x="914400" y="1420813"/>
            <a:ext cx="7315200" cy="4883150"/>
          </a:xfrm>
          <a:noFill/>
          <a:ln/>
        </p:spPr>
      </p:pic>
    </p:spTree>
  </p:cSld>
  <p:clrMapOvr>
    <a:masterClrMapping/>
  </p:clrMapOvr>
  <p:transition advClick="0" advTm="4000">
    <p:fade thruBlk="1"/>
  </p:transition>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b="1" i="1"/>
              <a:t>Hubble Space Telescope</a:t>
            </a:r>
          </a:p>
        </p:txBody>
      </p:sp>
      <p:pic>
        <p:nvPicPr>
          <p:cNvPr id="32775" name="Picture 7" descr="9_rel_e03"/>
          <p:cNvPicPr>
            <a:picLocks noChangeAspect="1" noChangeArrowheads="1"/>
          </p:cNvPicPr>
          <p:nvPr>
            <p:ph idx="1"/>
          </p:nvPr>
        </p:nvPicPr>
        <p:blipFill>
          <a:blip r:embed="rId2"/>
          <a:srcRect/>
          <a:stretch>
            <a:fillRect/>
          </a:stretch>
        </p:blipFill>
        <p:spPr>
          <a:xfrm>
            <a:off x="1249363" y="1600200"/>
            <a:ext cx="6648450" cy="4525963"/>
          </a:xfrm>
          <a:noFill/>
          <a:ln/>
        </p:spPr>
      </p:pic>
    </p:spTree>
  </p:cSld>
  <p:clrMapOvr>
    <a:masterClrMapping/>
  </p:clrMapOvr>
  <p:transition advClick="0" advTm="4000">
    <p:fade thruBlk="1"/>
  </p:transition>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1988" name="Picture 4" descr="NGC4438 Blackhole"/>
          <p:cNvPicPr>
            <a:picLocks noChangeAspect="1" noChangeArrowheads="1"/>
          </p:cNvPicPr>
          <p:nvPr>
            <p:ph idx="1"/>
          </p:nvPr>
        </p:nvPicPr>
        <p:blipFill>
          <a:blip r:embed="rId2"/>
          <a:srcRect/>
          <a:stretch>
            <a:fillRect/>
          </a:stretch>
        </p:blipFill>
        <p:spPr>
          <a:xfrm>
            <a:off x="0" y="22225"/>
            <a:ext cx="9144000" cy="6835775"/>
          </a:xfrm>
          <a:noFill/>
          <a:ln/>
        </p:spPr>
      </p:pic>
      <p:sp>
        <p:nvSpPr>
          <p:cNvPr id="41989" name="Rectangle 5"/>
          <p:cNvSpPr>
            <a:spLocks noGrp="1" noChangeArrowheads="1"/>
          </p:cNvSpPr>
          <p:nvPr>
            <p:ph type="title"/>
          </p:nvPr>
        </p:nvSpPr>
        <p:spPr/>
        <p:txBody>
          <a:bodyPr/>
          <a:lstStyle/>
          <a:p>
            <a:r>
              <a:rPr lang="en-US"/>
              <a:t>NGC 4438 – A galaxy in Virgo</a:t>
            </a:r>
          </a:p>
        </p:txBody>
      </p:sp>
    </p:spTree>
  </p:cSld>
  <p:clrMapOvr>
    <a:masterClrMapping/>
  </p:clrMapOvr>
  <p:transition advClick="0" advTm="4000">
    <p:fade thruBlk="1"/>
  </p:transition>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3796" name="Picture 4" descr="M17"/>
          <p:cNvPicPr>
            <a:picLocks noChangeAspect="1" noChangeArrowheads="1"/>
          </p:cNvPicPr>
          <p:nvPr>
            <p:ph idx="1"/>
          </p:nvPr>
        </p:nvPicPr>
        <p:blipFill>
          <a:blip r:embed="rId2"/>
          <a:srcRect/>
          <a:stretch>
            <a:fillRect/>
          </a:stretch>
        </p:blipFill>
        <p:spPr>
          <a:xfrm>
            <a:off x="0" y="0"/>
            <a:ext cx="9144000" cy="6858000"/>
          </a:xfrm>
          <a:noFill/>
          <a:ln/>
        </p:spPr>
      </p:pic>
      <p:sp>
        <p:nvSpPr>
          <p:cNvPr id="33797" name="Rectangle 5"/>
          <p:cNvSpPr>
            <a:spLocks noGrp="1" noChangeArrowheads="1"/>
          </p:cNvSpPr>
          <p:nvPr>
            <p:ph type="title"/>
          </p:nvPr>
        </p:nvSpPr>
        <p:spPr>
          <a:xfrm>
            <a:off x="457200" y="0"/>
            <a:ext cx="8229600" cy="1143000"/>
          </a:xfrm>
        </p:spPr>
        <p:txBody>
          <a:bodyPr/>
          <a:lstStyle/>
          <a:p>
            <a:r>
              <a:rPr lang="en-US"/>
              <a:t>M17 – The Eagle Nebula</a:t>
            </a:r>
          </a:p>
        </p:txBody>
      </p:sp>
    </p:spTree>
  </p:cSld>
  <p:clrMapOvr>
    <a:masterClrMapping/>
  </p:clrMapOvr>
  <p:transition advClick="0" advTm="4000">
    <p:fade thruBlk="1"/>
  </p:transition>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5060" name="Picture 4" descr="ast_tadpole"/>
          <p:cNvPicPr>
            <a:picLocks noChangeAspect="1" noChangeArrowheads="1"/>
          </p:cNvPicPr>
          <p:nvPr>
            <p:ph idx="1"/>
          </p:nvPr>
        </p:nvPicPr>
        <p:blipFill>
          <a:blip r:embed="rId2"/>
          <a:srcRect/>
          <a:stretch>
            <a:fillRect/>
          </a:stretch>
        </p:blipFill>
        <p:spPr>
          <a:xfrm>
            <a:off x="0" y="0"/>
            <a:ext cx="9144000" cy="6858000"/>
          </a:xfrm>
          <a:noFill/>
          <a:ln/>
        </p:spPr>
      </p:pic>
      <p:sp>
        <p:nvSpPr>
          <p:cNvPr id="45061" name="Rectangle 5"/>
          <p:cNvSpPr>
            <a:spLocks noGrp="1" noChangeArrowheads="1"/>
          </p:cNvSpPr>
          <p:nvPr>
            <p:ph type="title"/>
          </p:nvPr>
        </p:nvSpPr>
        <p:spPr>
          <a:xfrm>
            <a:off x="533400" y="0"/>
            <a:ext cx="8229600" cy="1143000"/>
          </a:xfrm>
        </p:spPr>
        <p:txBody>
          <a:bodyPr/>
          <a:lstStyle/>
          <a:p>
            <a:r>
              <a:rPr lang="en-US"/>
              <a:t>Tadpole Galaxy</a:t>
            </a:r>
          </a:p>
        </p:txBody>
      </p:sp>
    </p:spTree>
  </p:cSld>
  <p:clrMapOvr>
    <a:masterClrMapping/>
  </p:clrMapOvr>
  <p:transition advClick="0" advTm="4000">
    <p:fade thruBlk="1"/>
  </p:transition>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3012" name="Picture 4" descr="M51"/>
          <p:cNvPicPr>
            <a:picLocks noChangeAspect="1" noChangeArrowheads="1"/>
          </p:cNvPicPr>
          <p:nvPr>
            <p:ph idx="1"/>
          </p:nvPr>
        </p:nvPicPr>
        <p:blipFill>
          <a:blip r:embed="rId2"/>
          <a:srcRect/>
          <a:stretch>
            <a:fillRect/>
          </a:stretch>
        </p:blipFill>
        <p:spPr>
          <a:xfrm>
            <a:off x="0" y="-727075"/>
            <a:ext cx="9372600" cy="7585075"/>
          </a:xfrm>
          <a:noFill/>
          <a:ln/>
        </p:spPr>
      </p:pic>
      <p:sp>
        <p:nvSpPr>
          <p:cNvPr id="43013" name="Rectangle 5"/>
          <p:cNvSpPr>
            <a:spLocks noGrp="1" noChangeArrowheads="1"/>
          </p:cNvSpPr>
          <p:nvPr>
            <p:ph type="title"/>
          </p:nvPr>
        </p:nvSpPr>
        <p:spPr>
          <a:xfrm>
            <a:off x="533400" y="-304800"/>
            <a:ext cx="8229600" cy="1028700"/>
          </a:xfrm>
        </p:spPr>
        <p:txBody>
          <a:bodyPr/>
          <a:lstStyle/>
          <a:p>
            <a:r>
              <a:rPr lang="en-US"/>
              <a:t>M51 – The Whirlpool  Galaxy</a:t>
            </a:r>
          </a:p>
        </p:txBody>
      </p:sp>
    </p:spTree>
  </p:cSld>
  <p:clrMapOvr>
    <a:masterClrMapping/>
  </p:clrMapOvr>
  <p:transition advClick="0" advTm="4000">
    <p:fade thruBlk="1"/>
  </p:transition>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0184" name="Picture 8" descr="2001-12-c-large_web"/>
          <p:cNvPicPr>
            <a:picLocks noChangeAspect="1" noChangeArrowheads="1"/>
          </p:cNvPicPr>
          <p:nvPr>
            <p:ph idx="1"/>
          </p:nvPr>
        </p:nvPicPr>
        <p:blipFill>
          <a:blip r:embed="rId2"/>
          <a:srcRect/>
          <a:stretch>
            <a:fillRect/>
          </a:stretch>
        </p:blipFill>
        <p:spPr>
          <a:xfrm>
            <a:off x="0" y="0"/>
            <a:ext cx="9144000" cy="6858000"/>
          </a:xfrm>
          <a:noFill/>
          <a:ln/>
        </p:spPr>
      </p:pic>
      <p:sp>
        <p:nvSpPr>
          <p:cNvPr id="50181" name="Rectangle 5"/>
          <p:cNvSpPr>
            <a:spLocks noGrp="1" noChangeArrowheads="1"/>
          </p:cNvSpPr>
          <p:nvPr>
            <p:ph type="title"/>
          </p:nvPr>
        </p:nvSpPr>
        <p:spPr/>
        <p:txBody>
          <a:bodyPr/>
          <a:lstStyle/>
          <a:p>
            <a:r>
              <a:rPr lang="en-US"/>
              <a:t>The Horsehead Nebula</a:t>
            </a:r>
          </a:p>
        </p:txBody>
      </p:sp>
    </p:spTree>
  </p:cSld>
  <p:clrMapOvr>
    <a:masterClrMapping/>
  </p:clrMapOvr>
  <p:transition advClick="0" advTm="4000">
    <p:fade thruBlk="1"/>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idx="4294967295"/>
          </p:nvPr>
        </p:nvSpPr>
        <p:spPr>
          <a:xfrm>
            <a:off x="533400" y="1143000"/>
            <a:ext cx="8305800" cy="3840163"/>
          </a:xfrm>
        </p:spPr>
        <p:txBody>
          <a:bodyPr/>
          <a:lstStyle/>
          <a:p>
            <a:r>
              <a:rPr lang="en-US"/>
              <a:t>Comparison of Hubble Space Telescope (HST) images with those seen through smaller, ground-based telescopes:</a:t>
            </a:r>
          </a:p>
        </p:txBody>
      </p:sp>
    </p:spTree>
  </p:cSld>
  <p:clrMapOvr>
    <a:masterClrMapping/>
  </p:clrMapOvr>
  <p:transition advClick="0" advTm="4000">
    <p:fade thruBlk="1"/>
  </p:transition>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724400" y="914400"/>
            <a:ext cx="4419600" cy="1143000"/>
          </a:xfrm>
        </p:spPr>
        <p:txBody>
          <a:bodyPr/>
          <a:lstStyle/>
          <a:p>
            <a:r>
              <a:rPr lang="en-US" sz="3200"/>
              <a:t>M27 – The Dumbbell Nebula (HST image)</a:t>
            </a:r>
          </a:p>
        </p:txBody>
      </p:sp>
      <p:pic>
        <p:nvPicPr>
          <p:cNvPr id="73731" name="Picture 3" descr="m27_lrgb"/>
          <p:cNvPicPr>
            <a:picLocks noChangeAspect="1" noChangeArrowheads="1"/>
          </p:cNvPicPr>
          <p:nvPr>
            <p:ph idx="1"/>
          </p:nvPr>
        </p:nvPicPr>
        <p:blipFill>
          <a:blip r:embed="rId3"/>
          <a:srcRect/>
          <a:stretch>
            <a:fillRect/>
          </a:stretch>
        </p:blipFill>
        <p:spPr>
          <a:xfrm>
            <a:off x="4114800" y="1905000"/>
            <a:ext cx="6096000" cy="4113213"/>
          </a:xfrm>
          <a:noFill/>
          <a:ln/>
        </p:spPr>
      </p:pic>
      <p:graphicFrame>
        <p:nvGraphicFramePr>
          <p:cNvPr id="125952" name="Object 0"/>
          <p:cNvGraphicFramePr>
            <a:graphicFrameLocks noChangeAspect="1"/>
          </p:cNvGraphicFramePr>
          <p:nvPr/>
        </p:nvGraphicFramePr>
        <p:xfrm>
          <a:off x="152400" y="2063750"/>
          <a:ext cx="4038600" cy="3727450"/>
        </p:xfrm>
        <a:graphic>
          <a:graphicData uri="http://schemas.openxmlformats.org/presentationml/2006/ole">
            <p:oleObj spid="_x0000_s125952" name="PhotoSuite Image" r:id="rId4" imgW="4952880" imgH="4572000" progId="PhotoSuite.Image">
              <p:embed/>
            </p:oleObj>
          </a:graphicData>
        </a:graphic>
      </p:graphicFrame>
      <p:sp>
        <p:nvSpPr>
          <p:cNvPr id="73733" name="Rectangle 5"/>
          <p:cNvSpPr>
            <a:spLocks noChangeArrowheads="1"/>
          </p:cNvSpPr>
          <p:nvPr/>
        </p:nvSpPr>
        <p:spPr bwMode="auto">
          <a:xfrm>
            <a:off x="533400" y="304800"/>
            <a:ext cx="3886200" cy="2209800"/>
          </a:xfrm>
          <a:prstGeom prst="rect">
            <a:avLst/>
          </a:prstGeom>
          <a:noFill/>
          <a:ln w="9525">
            <a:noFill/>
            <a:miter lim="800000"/>
            <a:headEnd/>
            <a:tailEnd/>
          </a:ln>
          <a:effectLst/>
        </p:spPr>
        <p:txBody>
          <a:bodyPr anchor="ctr"/>
          <a:lstStyle/>
          <a:p>
            <a:pPr algn="ctr"/>
            <a:r>
              <a:rPr lang="en-US" sz="3200">
                <a:solidFill>
                  <a:schemeClr val="tx2"/>
                </a:solidFill>
              </a:rPr>
              <a:t>M27 – The Dumbbell Nebula (view from a ground-based telescope)</a:t>
            </a:r>
          </a:p>
        </p:txBody>
      </p:sp>
    </p:spTree>
  </p:cSld>
  <p:clrMapOvr>
    <a:masterClrMapping/>
  </p:clrMapOvr>
  <p:transition advClick="0" advTm="5000">
    <p:fade thruBlk="1"/>
  </p:transition>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9874" name="Picture 2" descr="2003-28-a-web"/>
          <p:cNvPicPr>
            <a:picLocks noChangeAspect="1" noChangeArrowheads="1"/>
          </p:cNvPicPr>
          <p:nvPr>
            <p:ph idx="1"/>
          </p:nvPr>
        </p:nvPicPr>
        <p:blipFill>
          <a:blip r:embed="rId2"/>
          <a:srcRect/>
          <a:stretch>
            <a:fillRect/>
          </a:stretch>
        </p:blipFill>
        <p:spPr>
          <a:xfrm>
            <a:off x="3733800" y="2514600"/>
            <a:ext cx="5410200" cy="3800475"/>
          </a:xfrm>
          <a:noFill/>
          <a:ln/>
        </p:spPr>
      </p:pic>
      <p:sp>
        <p:nvSpPr>
          <p:cNvPr id="79875" name="Rectangle 3"/>
          <p:cNvSpPr>
            <a:spLocks noGrp="1" noChangeArrowheads="1"/>
          </p:cNvSpPr>
          <p:nvPr>
            <p:ph type="title"/>
          </p:nvPr>
        </p:nvSpPr>
        <p:spPr>
          <a:xfrm>
            <a:off x="5257800" y="1066800"/>
            <a:ext cx="3581400" cy="1447800"/>
          </a:xfrm>
        </p:spPr>
        <p:txBody>
          <a:bodyPr/>
          <a:lstStyle/>
          <a:p>
            <a:r>
              <a:rPr lang="en-US" sz="3200"/>
              <a:t>M104 Sombrero Galaxy (HST view)</a:t>
            </a:r>
          </a:p>
        </p:txBody>
      </p:sp>
      <p:pic>
        <p:nvPicPr>
          <p:cNvPr id="79876" name="Picture 4" descr="M104deconv"/>
          <p:cNvPicPr>
            <a:picLocks noChangeAspect="1" noChangeArrowheads="1"/>
          </p:cNvPicPr>
          <p:nvPr/>
        </p:nvPicPr>
        <p:blipFill>
          <a:blip r:embed="rId3"/>
          <a:srcRect/>
          <a:stretch>
            <a:fillRect/>
          </a:stretch>
        </p:blipFill>
        <p:spPr bwMode="auto">
          <a:xfrm>
            <a:off x="-152400" y="3124200"/>
            <a:ext cx="4495800" cy="3001963"/>
          </a:xfrm>
          <a:prstGeom prst="rect">
            <a:avLst/>
          </a:prstGeom>
          <a:noFill/>
          <a:ln w="9525">
            <a:noFill/>
            <a:miter lim="800000"/>
            <a:headEnd/>
            <a:tailEnd/>
          </a:ln>
        </p:spPr>
      </p:pic>
      <p:sp>
        <p:nvSpPr>
          <p:cNvPr id="79877" name="Rectangle 5"/>
          <p:cNvSpPr>
            <a:spLocks noChangeArrowheads="1"/>
          </p:cNvSpPr>
          <p:nvPr/>
        </p:nvSpPr>
        <p:spPr bwMode="auto">
          <a:xfrm>
            <a:off x="152400" y="990600"/>
            <a:ext cx="4267200" cy="2392363"/>
          </a:xfrm>
          <a:prstGeom prst="rect">
            <a:avLst/>
          </a:prstGeom>
          <a:noFill/>
          <a:ln w="9525">
            <a:noFill/>
            <a:miter lim="800000"/>
            <a:headEnd/>
            <a:tailEnd/>
          </a:ln>
          <a:effectLst/>
        </p:spPr>
        <p:txBody>
          <a:bodyPr anchor="ctr"/>
          <a:lstStyle/>
          <a:p>
            <a:pPr algn="ctr"/>
            <a:r>
              <a:rPr lang="en-US" sz="3200">
                <a:solidFill>
                  <a:schemeClr val="tx2"/>
                </a:solidFill>
              </a:rPr>
              <a:t>M104 – The Sombrero Galaxy  (ground-based telescope view)</a:t>
            </a:r>
          </a:p>
        </p:txBody>
      </p:sp>
    </p:spTree>
  </p:cSld>
  <p:clrMapOvr>
    <a:masterClrMapping/>
  </p:clrMapOvr>
  <p:transition advClick="0" advTm="5000">
    <p:fade thruBlk="1"/>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idx="4294967295"/>
          </p:nvPr>
        </p:nvSpPr>
        <p:spPr/>
        <p:txBody>
          <a:bodyPr/>
          <a:lstStyle/>
          <a:p>
            <a:r>
              <a:rPr lang="en-US" b="1" i="1"/>
              <a:t>SPACE EXPLORATION:</a:t>
            </a:r>
            <a:br>
              <a:rPr lang="en-US" b="1" i="1"/>
            </a:br>
            <a:r>
              <a:rPr lang="en-US" b="1" i="1"/>
              <a:t>Missions of Discovery</a:t>
            </a:r>
          </a:p>
        </p:txBody>
      </p:sp>
      <p:grpSp>
        <p:nvGrpSpPr>
          <p:cNvPr id="80907" name="Group 11"/>
          <p:cNvGrpSpPr>
            <a:grpSpLocks/>
          </p:cNvGrpSpPr>
          <p:nvPr/>
        </p:nvGrpSpPr>
        <p:grpSpPr bwMode="auto">
          <a:xfrm>
            <a:off x="2074863" y="2536825"/>
            <a:ext cx="3830637" cy="1785938"/>
            <a:chOff x="0" y="0"/>
            <a:chExt cx="2413" cy="1125"/>
          </a:xfrm>
        </p:grpSpPr>
        <p:sp>
          <p:nvSpPr>
            <p:cNvPr id="80899" name="Rectangle 3"/>
            <p:cNvSpPr>
              <a:spLocks noChangeArrowheads="1"/>
            </p:cNvSpPr>
            <p:nvPr/>
          </p:nvSpPr>
          <p:spPr bwMode="auto">
            <a:xfrm>
              <a:off x="0" y="0"/>
              <a:ext cx="2413" cy="0"/>
            </a:xfrm>
            <a:prstGeom prst="rect">
              <a:avLst/>
            </a:prstGeom>
            <a:noFill/>
            <a:ln w="9525">
              <a:noFill/>
              <a:miter lim="800000"/>
              <a:headEnd/>
              <a:tailEnd/>
            </a:ln>
            <a:effectLst/>
          </p:spPr>
          <p:txBody>
            <a:bodyPr>
              <a:spAutoFit/>
            </a:bodyPr>
            <a:lstStyle/>
            <a:p>
              <a:endParaRPr lang="en-US"/>
            </a:p>
          </p:txBody>
        </p:sp>
        <p:grpSp>
          <p:nvGrpSpPr>
            <p:cNvPr id="80906" name="Group 10"/>
            <p:cNvGrpSpPr>
              <a:grpSpLocks/>
            </p:cNvGrpSpPr>
            <p:nvPr/>
          </p:nvGrpSpPr>
          <p:grpSpPr bwMode="auto">
            <a:xfrm>
              <a:off x="0" y="0"/>
              <a:ext cx="2385" cy="1125"/>
              <a:chOff x="0" y="0"/>
              <a:chExt cx="2385" cy="1125"/>
            </a:xfrm>
          </p:grpSpPr>
          <p:sp>
            <p:nvSpPr>
              <p:cNvPr id="80900" name="Rectangle 4"/>
              <p:cNvSpPr>
                <a:spLocks noChangeArrowheads="1"/>
              </p:cNvSpPr>
              <p:nvPr/>
            </p:nvSpPr>
            <p:spPr bwMode="auto">
              <a:xfrm>
                <a:off x="0" y="0"/>
                <a:ext cx="2385" cy="0"/>
              </a:xfrm>
              <a:prstGeom prst="rect">
                <a:avLst/>
              </a:prstGeom>
              <a:noFill/>
              <a:ln w="9525">
                <a:noFill/>
                <a:miter lim="800000"/>
                <a:headEnd/>
                <a:tailEnd/>
              </a:ln>
              <a:effectLst/>
            </p:spPr>
            <p:txBody>
              <a:bodyPr>
                <a:spAutoFit/>
              </a:bodyPr>
              <a:lstStyle/>
              <a:p>
                <a:endParaRPr lang="en-US"/>
              </a:p>
            </p:txBody>
          </p:sp>
          <p:grpSp>
            <p:nvGrpSpPr>
              <p:cNvPr id="80905" name="Group 9"/>
              <p:cNvGrpSpPr>
                <a:grpSpLocks/>
              </p:cNvGrpSpPr>
              <p:nvPr/>
            </p:nvGrpSpPr>
            <p:grpSpPr bwMode="auto">
              <a:xfrm>
                <a:off x="0" y="0"/>
                <a:ext cx="2384" cy="1125"/>
                <a:chOff x="0" y="0"/>
                <a:chExt cx="2384" cy="1125"/>
              </a:xfrm>
            </p:grpSpPr>
            <p:sp>
              <p:nvSpPr>
                <p:cNvPr id="80901" name="Rectangle 5"/>
                <p:cNvSpPr>
                  <a:spLocks noChangeArrowheads="1"/>
                </p:cNvSpPr>
                <p:nvPr/>
              </p:nvSpPr>
              <p:spPr bwMode="auto">
                <a:xfrm>
                  <a:off x="0" y="0"/>
                  <a:ext cx="413" cy="1125"/>
                </a:xfrm>
                <a:prstGeom prst="rect">
                  <a:avLst/>
                </a:prstGeom>
                <a:noFill/>
                <a:ln w="9525">
                  <a:noFill/>
                  <a:miter lim="800000"/>
                  <a:headEnd/>
                  <a:tailEnd/>
                </a:ln>
                <a:effectLst/>
              </p:spPr>
              <p:txBody>
                <a:bodyPr/>
                <a:lstStyle/>
                <a:p>
                  <a:r>
                    <a:rPr lang="en-US"/>
                    <a:t>  </a:t>
                  </a:r>
                  <a:r>
                    <a:rPr lang="en-US" sz="4100"/>
                    <a:t> </a:t>
                  </a:r>
                  <a:r>
                    <a:rPr lang="en-US"/>
                    <a:t>         </a:t>
                  </a:r>
                </a:p>
              </p:txBody>
            </p:sp>
            <p:sp>
              <p:nvSpPr>
                <p:cNvPr id="80903" name="Rectangle 7"/>
                <p:cNvSpPr>
                  <a:spLocks noChangeArrowheads="1"/>
                </p:cNvSpPr>
                <p:nvPr/>
              </p:nvSpPr>
              <p:spPr bwMode="auto">
                <a:xfrm>
                  <a:off x="413" y="625"/>
                  <a:ext cx="1971" cy="500"/>
                </a:xfrm>
                <a:prstGeom prst="rect">
                  <a:avLst/>
                </a:prstGeom>
                <a:noFill/>
                <a:ln w="9525">
                  <a:noFill/>
                  <a:miter lim="800000"/>
                  <a:headEnd/>
                  <a:tailEnd/>
                </a:ln>
                <a:effectLst/>
              </p:spPr>
              <p:txBody>
                <a:bodyPr/>
                <a:lstStyle/>
                <a:p>
                  <a:r>
                    <a:rPr lang="en-US"/>
                    <a:t>  </a:t>
                  </a:r>
                  <a:r>
                    <a:rPr lang="en-US" sz="2800"/>
                    <a:t> </a:t>
                  </a:r>
                  <a:r>
                    <a:rPr lang="en-US"/>
                    <a:t>                                                                </a:t>
                  </a:r>
                </a:p>
              </p:txBody>
            </p:sp>
          </p:grpSp>
        </p:grpSp>
      </p:grpSp>
      <p:pic>
        <p:nvPicPr>
          <p:cNvPr id="80904" name="Picture 8" descr="'For what could be more beautiful than the heavens which contain all beautiful things.' --Nicholas Copernicus, 1543"/>
          <p:cNvPicPr>
            <a:picLocks noChangeAspect="1" noChangeArrowheads="1"/>
          </p:cNvPicPr>
          <p:nvPr/>
        </p:nvPicPr>
        <p:blipFill>
          <a:blip r:embed="rId2"/>
          <a:srcRect/>
          <a:stretch>
            <a:fillRect/>
          </a:stretch>
        </p:blipFill>
        <p:spPr bwMode="auto">
          <a:xfrm>
            <a:off x="228600" y="1752600"/>
            <a:ext cx="8763000" cy="957263"/>
          </a:xfrm>
          <a:prstGeom prst="rect">
            <a:avLst/>
          </a:prstGeom>
          <a:noFill/>
        </p:spPr>
      </p:pic>
      <p:pic>
        <p:nvPicPr>
          <p:cNvPr id="80911" name="Picture 15" descr="C:\Documents and Settings\reynolg\My Documents\My Pictures\Space\M45 - The Pleiades monochrome.jpg"/>
          <p:cNvPicPr>
            <a:picLocks noChangeAspect="1" noChangeArrowheads="1"/>
          </p:cNvPicPr>
          <p:nvPr/>
        </p:nvPicPr>
        <p:blipFill>
          <a:blip r:embed="rId3"/>
          <a:srcRect/>
          <a:stretch>
            <a:fillRect/>
          </a:stretch>
        </p:blipFill>
        <p:spPr bwMode="auto">
          <a:xfrm>
            <a:off x="0" y="4419600"/>
            <a:ext cx="3246438" cy="2822575"/>
          </a:xfrm>
          <a:prstGeom prst="rect">
            <a:avLst/>
          </a:prstGeom>
          <a:noFill/>
        </p:spPr>
      </p:pic>
      <p:pic>
        <p:nvPicPr>
          <p:cNvPr id="80913" name="Picture 17" descr="C:\Documents and Settings\reynolg\My Documents\My Pictures\Space\M13_richmann.jpg"/>
          <p:cNvPicPr>
            <a:picLocks noChangeAspect="1" noChangeArrowheads="1"/>
          </p:cNvPicPr>
          <p:nvPr/>
        </p:nvPicPr>
        <p:blipFill>
          <a:blip r:embed="rId4"/>
          <a:srcRect/>
          <a:stretch>
            <a:fillRect/>
          </a:stretch>
        </p:blipFill>
        <p:spPr bwMode="auto">
          <a:xfrm>
            <a:off x="5710238" y="4232275"/>
            <a:ext cx="3433762" cy="2625725"/>
          </a:xfrm>
          <a:prstGeom prst="rect">
            <a:avLst/>
          </a:prstGeom>
          <a:noFill/>
        </p:spPr>
      </p:pic>
      <p:pic>
        <p:nvPicPr>
          <p:cNvPr id="80914" name="Picture 18" descr="C:\Documents and Settings\reynolg\My Documents\My Pictures\Space\Comet Hyakutake.jpg"/>
          <p:cNvPicPr>
            <a:picLocks noChangeAspect="1" noChangeArrowheads="1"/>
          </p:cNvPicPr>
          <p:nvPr/>
        </p:nvPicPr>
        <p:blipFill>
          <a:blip r:embed="rId5"/>
          <a:srcRect/>
          <a:stretch>
            <a:fillRect/>
          </a:stretch>
        </p:blipFill>
        <p:spPr bwMode="auto">
          <a:xfrm>
            <a:off x="3200400" y="2895600"/>
            <a:ext cx="3302000" cy="2535238"/>
          </a:xfrm>
          <a:prstGeom prst="rect">
            <a:avLst/>
          </a:prstGeom>
          <a:noFill/>
        </p:spPr>
      </p:pic>
    </p:spTree>
  </p:cSld>
  <p:clrMapOvr>
    <a:masterClrMapping/>
  </p:clrMapOvr>
  <p:transition advClick="0" advTm="5000">
    <p:fade thruBlk="1"/>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r>
              <a:rPr lang="en-US" b="1">
                <a:solidFill>
                  <a:srgbClr val="FFF527"/>
                </a:solidFill>
              </a:rPr>
              <a:t>Exciting Events for 2004…</a:t>
            </a:r>
            <a:br>
              <a:rPr lang="en-US" b="1">
                <a:solidFill>
                  <a:srgbClr val="FFF527"/>
                </a:solidFill>
              </a:rPr>
            </a:br>
            <a:r>
              <a:rPr lang="en-US" b="1">
                <a:solidFill>
                  <a:srgbClr val="FFF527"/>
                </a:solidFill>
              </a:rPr>
              <a:t>and </a:t>
            </a:r>
            <a:r>
              <a:rPr lang="en-US" b="1" i="1">
                <a:solidFill>
                  <a:srgbClr val="FFF527"/>
                </a:solidFill>
              </a:rPr>
              <a:t>Beyond </a:t>
            </a:r>
            <a:r>
              <a:rPr lang="en-US" b="1">
                <a:solidFill>
                  <a:srgbClr val="FFF527"/>
                </a:solidFill>
              </a:rPr>
              <a:t>!!</a:t>
            </a:r>
          </a:p>
        </p:txBody>
      </p:sp>
      <p:sp>
        <p:nvSpPr>
          <p:cNvPr id="89091" name="Rectangle 3"/>
          <p:cNvSpPr>
            <a:spLocks noGrp="1" noChangeArrowheads="1"/>
          </p:cNvSpPr>
          <p:nvPr>
            <p:ph type="body" idx="1"/>
          </p:nvPr>
        </p:nvSpPr>
        <p:spPr>
          <a:xfrm>
            <a:off x="457200" y="1905000"/>
            <a:ext cx="8229600" cy="4525963"/>
          </a:xfrm>
        </p:spPr>
        <p:txBody>
          <a:bodyPr/>
          <a:lstStyle/>
          <a:p>
            <a:pPr>
              <a:lnSpc>
                <a:spcPct val="90000"/>
              </a:lnSpc>
            </a:pPr>
            <a:r>
              <a:rPr lang="en-US" sz="2800">
                <a:solidFill>
                  <a:schemeClr val="hlink"/>
                </a:solidFill>
              </a:rPr>
              <a:t>January 2  </a:t>
            </a:r>
            <a:r>
              <a:rPr lang="en-US" sz="2800"/>
              <a:t>--   STARDUST meets comet </a:t>
            </a:r>
          </a:p>
          <a:p>
            <a:pPr>
              <a:lnSpc>
                <a:spcPct val="90000"/>
              </a:lnSpc>
            </a:pPr>
            <a:r>
              <a:rPr lang="en-US" sz="2800">
                <a:solidFill>
                  <a:schemeClr val="hlink"/>
                </a:solidFill>
              </a:rPr>
              <a:t>January 3-4</a:t>
            </a:r>
            <a:r>
              <a:rPr lang="en-US" sz="2800"/>
              <a:t> – </a:t>
            </a:r>
            <a:r>
              <a:rPr lang="en-US" sz="2800" i="1"/>
              <a:t>Spirit</a:t>
            </a:r>
            <a:r>
              <a:rPr lang="en-US" sz="2800"/>
              <a:t> lands on Mars</a:t>
            </a:r>
          </a:p>
          <a:p>
            <a:pPr>
              <a:lnSpc>
                <a:spcPct val="90000"/>
              </a:lnSpc>
            </a:pPr>
            <a:r>
              <a:rPr lang="en-US" sz="2800">
                <a:solidFill>
                  <a:schemeClr val="hlink"/>
                </a:solidFill>
              </a:rPr>
              <a:t>January 23</a:t>
            </a:r>
            <a:r>
              <a:rPr lang="en-US" sz="2800"/>
              <a:t>  – </a:t>
            </a:r>
            <a:r>
              <a:rPr lang="en-US" sz="2800" i="1"/>
              <a:t>Opportunity</a:t>
            </a:r>
            <a:r>
              <a:rPr lang="en-US" sz="2800" b="1"/>
              <a:t> </a:t>
            </a:r>
            <a:r>
              <a:rPr lang="en-US" sz="2800"/>
              <a:t>lands on Mars</a:t>
            </a:r>
          </a:p>
          <a:p>
            <a:pPr>
              <a:lnSpc>
                <a:spcPct val="90000"/>
              </a:lnSpc>
            </a:pPr>
            <a:r>
              <a:rPr lang="en-US" sz="2800">
                <a:solidFill>
                  <a:srgbClr val="FF6600"/>
                </a:solidFill>
              </a:rPr>
              <a:t>May 11-23</a:t>
            </a:r>
            <a:r>
              <a:rPr lang="en-US" sz="2800"/>
              <a:t>   – MESSENGER Launch to Mercury</a:t>
            </a:r>
          </a:p>
          <a:p>
            <a:pPr>
              <a:lnSpc>
                <a:spcPct val="90000"/>
              </a:lnSpc>
            </a:pPr>
            <a:r>
              <a:rPr lang="en-US" sz="2800">
                <a:solidFill>
                  <a:srgbClr val="FF6600"/>
                </a:solidFill>
              </a:rPr>
              <a:t>July 1</a:t>
            </a:r>
            <a:r>
              <a:rPr lang="en-US" sz="2800"/>
              <a:t>           – Cassini orbits Jupiter</a:t>
            </a:r>
          </a:p>
          <a:p>
            <a:pPr>
              <a:lnSpc>
                <a:spcPct val="90000"/>
              </a:lnSpc>
            </a:pPr>
            <a:r>
              <a:rPr lang="en-US" sz="2800">
                <a:solidFill>
                  <a:srgbClr val="FF6600"/>
                </a:solidFill>
              </a:rPr>
              <a:t>December 30</a:t>
            </a:r>
            <a:r>
              <a:rPr lang="en-US" sz="2800"/>
              <a:t> – Deep Impact Launch</a:t>
            </a:r>
          </a:p>
          <a:p>
            <a:pPr>
              <a:lnSpc>
                <a:spcPct val="90000"/>
              </a:lnSpc>
            </a:pPr>
            <a:r>
              <a:rPr lang="en-US" sz="2800">
                <a:solidFill>
                  <a:srgbClr val="FF6600"/>
                </a:solidFill>
              </a:rPr>
              <a:t>Dec 25</a:t>
            </a:r>
            <a:r>
              <a:rPr lang="en-US" sz="2800"/>
              <a:t>          – Huygens probe release</a:t>
            </a:r>
          </a:p>
          <a:p>
            <a:pPr>
              <a:lnSpc>
                <a:spcPct val="90000"/>
              </a:lnSpc>
            </a:pPr>
            <a:r>
              <a:rPr lang="en-US" sz="2800">
                <a:solidFill>
                  <a:srgbClr val="CC3300"/>
                </a:solidFill>
              </a:rPr>
              <a:t>Jan 14, 2005</a:t>
            </a:r>
            <a:r>
              <a:rPr lang="en-US" sz="2800"/>
              <a:t> – Huygens descent to Titan</a:t>
            </a:r>
          </a:p>
          <a:p>
            <a:pPr>
              <a:lnSpc>
                <a:spcPct val="90000"/>
              </a:lnSpc>
            </a:pPr>
            <a:r>
              <a:rPr lang="en-US" sz="2800">
                <a:solidFill>
                  <a:srgbClr val="CC3300"/>
                </a:solidFill>
              </a:rPr>
              <a:t>July 4, 2005</a:t>
            </a:r>
            <a:r>
              <a:rPr lang="en-US" sz="2800"/>
              <a:t>  – Deep Impact to Hit Comet</a:t>
            </a:r>
          </a:p>
        </p:txBody>
      </p:sp>
    </p:spTree>
  </p:cSld>
  <p:clrMapOvr>
    <a:masterClrMapping/>
  </p:clrMapOvr>
  <p:transition advClick="0" advTm="4000">
    <p:fade thruBlk="1"/>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idx="4294967295"/>
          </p:nvPr>
        </p:nvSpPr>
        <p:spPr/>
        <p:txBody>
          <a:bodyPr/>
          <a:lstStyle/>
          <a:p>
            <a:r>
              <a:rPr lang="en-US" b="1"/>
              <a:t>STARDUST</a:t>
            </a:r>
          </a:p>
        </p:txBody>
      </p:sp>
      <p:pic>
        <p:nvPicPr>
          <p:cNvPr id="104452" name="Picture 4" descr="C:\Documents and Settings\reynolg\My Documents\Documents\My Pictures\Graphics\STARDUST.gif"/>
          <p:cNvPicPr>
            <a:picLocks noChangeAspect="1" noChangeArrowheads="1"/>
          </p:cNvPicPr>
          <p:nvPr/>
        </p:nvPicPr>
        <p:blipFill>
          <a:blip r:embed="rId2"/>
          <a:srcRect/>
          <a:stretch>
            <a:fillRect/>
          </a:stretch>
        </p:blipFill>
        <p:spPr bwMode="auto">
          <a:xfrm>
            <a:off x="2438400" y="1524000"/>
            <a:ext cx="4419600" cy="4333875"/>
          </a:xfrm>
          <a:prstGeom prst="rect">
            <a:avLst/>
          </a:prstGeom>
          <a:noFill/>
        </p:spPr>
      </p:pic>
    </p:spTree>
  </p:cSld>
  <p:clrMapOvr>
    <a:masterClrMapping/>
  </p:clrMapOvr>
  <p:transition advClick="0" advTm="4000">
    <p:fade thruBlk="1"/>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r>
              <a:rPr lang="en-US"/>
              <a:t>The </a:t>
            </a:r>
            <a:r>
              <a:rPr lang="en-US">
                <a:solidFill>
                  <a:srgbClr val="FFF527"/>
                </a:solidFill>
              </a:rPr>
              <a:t>STARDUST</a:t>
            </a:r>
            <a:r>
              <a:rPr lang="en-US"/>
              <a:t> Mission</a:t>
            </a:r>
          </a:p>
        </p:txBody>
      </p:sp>
      <p:sp>
        <p:nvSpPr>
          <p:cNvPr id="105475" name="Rectangle 3"/>
          <p:cNvSpPr>
            <a:spLocks noGrp="1" noChangeArrowheads="1"/>
          </p:cNvSpPr>
          <p:nvPr>
            <p:ph type="body" idx="1"/>
          </p:nvPr>
        </p:nvSpPr>
        <p:spPr/>
        <p:txBody>
          <a:bodyPr/>
          <a:lstStyle/>
          <a:p>
            <a:r>
              <a:rPr lang="en-US">
                <a:solidFill>
                  <a:srgbClr val="FF0000"/>
                </a:solidFill>
              </a:rPr>
              <a:t>First-ever Comet Sample Return</a:t>
            </a:r>
          </a:p>
          <a:p>
            <a:r>
              <a:rPr lang="en-US">
                <a:solidFill>
                  <a:srgbClr val="0099FF"/>
                </a:solidFill>
              </a:rPr>
              <a:t>Launched 1999</a:t>
            </a:r>
          </a:p>
          <a:p>
            <a:pPr>
              <a:buFontTx/>
              <a:buNone/>
            </a:pPr>
            <a:r>
              <a:rPr lang="en-US">
                <a:solidFill>
                  <a:srgbClr val="0099FF"/>
                </a:solidFill>
              </a:rPr>
              <a:t>Rendezvous Comet WILD-2   1-2-2004</a:t>
            </a:r>
          </a:p>
          <a:p>
            <a:pPr>
              <a:buFontTx/>
              <a:buNone/>
            </a:pPr>
            <a:r>
              <a:rPr lang="en-US"/>
              <a:t>Return to Earth   January 15, 2006</a:t>
            </a:r>
            <a:endParaRPr lang="en-US" sz="6000" b="1" i="1"/>
          </a:p>
          <a:p>
            <a:pPr algn="ctr">
              <a:buFontTx/>
              <a:buNone/>
            </a:pPr>
            <a:r>
              <a:rPr lang="en-US" sz="6000" b="1" i="1">
                <a:solidFill>
                  <a:srgbClr val="FF6600"/>
                </a:solidFill>
              </a:rPr>
              <a:t>690</a:t>
            </a:r>
            <a:r>
              <a:rPr lang="en-US" sz="6000" b="1" i="1"/>
              <a:t> days to go!</a:t>
            </a:r>
            <a:r>
              <a:rPr lang="en-US"/>
              <a:t> </a:t>
            </a:r>
          </a:p>
          <a:p>
            <a:pPr algn="ctr">
              <a:buFontTx/>
              <a:buNone/>
            </a:pPr>
            <a:r>
              <a:rPr lang="en-US" sz="5400"/>
              <a:t>Counting Down!</a:t>
            </a:r>
          </a:p>
          <a:p>
            <a:pPr>
              <a:buFontTx/>
              <a:buNone/>
            </a:pPr>
            <a:endParaRPr lang="en-US"/>
          </a:p>
        </p:txBody>
      </p:sp>
    </p:spTree>
  </p:cSld>
  <p:clrMapOvr>
    <a:masterClrMapping/>
  </p:clrMapOvr>
  <p:transition advClick="0" advTm="4000">
    <p:fade thruBlk="1"/>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57200" y="533400"/>
            <a:ext cx="8686800" cy="1143000"/>
          </a:xfrm>
        </p:spPr>
        <p:txBody>
          <a:bodyPr/>
          <a:lstStyle/>
          <a:p>
            <a:r>
              <a:rPr lang="en-US"/>
              <a:t>Mars Exploration Rover missions</a:t>
            </a:r>
            <a:br>
              <a:rPr lang="en-US"/>
            </a:br>
            <a:r>
              <a:rPr lang="en-US"/>
              <a:t>(named </a:t>
            </a:r>
            <a:r>
              <a:rPr lang="en-US" i="1">
                <a:solidFill>
                  <a:srgbClr val="FF0000"/>
                </a:solidFill>
              </a:rPr>
              <a:t>Spirit</a:t>
            </a:r>
            <a:r>
              <a:rPr lang="en-US" i="1"/>
              <a:t> </a:t>
            </a:r>
            <a:r>
              <a:rPr lang="en-US"/>
              <a:t> and </a:t>
            </a:r>
            <a:r>
              <a:rPr lang="en-US" i="1">
                <a:solidFill>
                  <a:srgbClr val="0099FF"/>
                </a:solidFill>
              </a:rPr>
              <a:t>Opportunity</a:t>
            </a:r>
            <a:r>
              <a:rPr lang="en-US"/>
              <a:t>) </a:t>
            </a:r>
            <a:br>
              <a:rPr lang="en-US"/>
            </a:br>
            <a:endParaRPr lang="en-US"/>
          </a:p>
        </p:txBody>
      </p:sp>
      <p:sp>
        <p:nvSpPr>
          <p:cNvPr id="54275" name="Rectangle 3"/>
          <p:cNvSpPr>
            <a:spLocks noGrp="1" noChangeArrowheads="1"/>
          </p:cNvSpPr>
          <p:nvPr>
            <p:ph type="body" idx="1"/>
          </p:nvPr>
        </p:nvSpPr>
        <p:spPr>
          <a:xfrm>
            <a:off x="381000" y="2057400"/>
            <a:ext cx="8458200" cy="4343400"/>
          </a:xfrm>
        </p:spPr>
        <p:txBody>
          <a:bodyPr/>
          <a:lstStyle/>
          <a:p>
            <a:r>
              <a:rPr lang="en-US" sz="2800"/>
              <a:t>Part of NASA's </a:t>
            </a:r>
            <a:r>
              <a:rPr lang="en-US" sz="2800">
                <a:solidFill>
                  <a:srgbClr val="FF6600"/>
                </a:solidFill>
              </a:rPr>
              <a:t>Mars Exploration Program</a:t>
            </a:r>
            <a:r>
              <a:rPr lang="en-US" sz="2800"/>
              <a:t>, a long-term effort of robotic exploration of Mars.</a:t>
            </a:r>
          </a:p>
          <a:p>
            <a:r>
              <a:rPr lang="en-US" sz="2800">
                <a:solidFill>
                  <a:srgbClr val="FFF527"/>
                </a:solidFill>
              </a:rPr>
              <a:t>Scientific goals:</a:t>
            </a:r>
            <a:r>
              <a:rPr lang="en-US" sz="2800"/>
              <a:t>  To search for evidence of water on Mars by analyzing rocks and soils that hold clues to past water activity on the red planet. </a:t>
            </a:r>
          </a:p>
          <a:p>
            <a:r>
              <a:rPr lang="en-US" sz="2800">
                <a:solidFill>
                  <a:srgbClr val="0099FF"/>
                </a:solidFill>
              </a:rPr>
              <a:t>Spacecraft target:</a:t>
            </a:r>
            <a:r>
              <a:rPr lang="en-US" sz="2800"/>
              <a:t>  Sites that appear to have been affected by liquid water in the past </a:t>
            </a:r>
          </a:p>
          <a:p>
            <a:r>
              <a:rPr lang="en-US" sz="2800"/>
              <a:t>They were </a:t>
            </a:r>
            <a:r>
              <a:rPr lang="en-US" sz="2800">
                <a:solidFill>
                  <a:srgbClr val="CC3300"/>
                </a:solidFill>
              </a:rPr>
              <a:t>named by a 9-year old girl</a:t>
            </a:r>
            <a:r>
              <a:rPr lang="en-US" sz="2800"/>
              <a:t> in a NASA contest to choose names for these two missions.</a:t>
            </a:r>
          </a:p>
        </p:txBody>
      </p:sp>
    </p:spTree>
  </p:cSld>
  <p:clrMapOvr>
    <a:masterClrMapping/>
  </p:clrMapOvr>
  <p:transition advClick="0" advTm="4000">
    <p:fade thruBlk="1"/>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sz="4000"/>
              <a:t>The primary science instruments on </a:t>
            </a:r>
            <a:r>
              <a:rPr lang="en-US" sz="4000" i="1">
                <a:solidFill>
                  <a:srgbClr val="FF0000"/>
                </a:solidFill>
              </a:rPr>
              <a:t>Spirit</a:t>
            </a:r>
            <a:r>
              <a:rPr lang="en-US" sz="4000"/>
              <a:t> and </a:t>
            </a:r>
            <a:r>
              <a:rPr lang="en-US" sz="4000" i="1">
                <a:solidFill>
                  <a:srgbClr val="0099FF"/>
                </a:solidFill>
              </a:rPr>
              <a:t>Opportunity</a:t>
            </a:r>
          </a:p>
        </p:txBody>
      </p:sp>
      <p:sp>
        <p:nvSpPr>
          <p:cNvPr id="55299" name="Rectangle 3"/>
          <p:cNvSpPr>
            <a:spLocks noGrp="1" noChangeArrowheads="1"/>
          </p:cNvSpPr>
          <p:nvPr>
            <p:ph type="body" idx="1"/>
          </p:nvPr>
        </p:nvSpPr>
        <p:spPr/>
        <p:txBody>
          <a:bodyPr/>
          <a:lstStyle/>
          <a:p>
            <a:pPr>
              <a:lnSpc>
                <a:spcPct val="80000"/>
              </a:lnSpc>
            </a:pPr>
            <a:r>
              <a:rPr lang="en-US" sz="1800" b="1">
                <a:solidFill>
                  <a:srgbClr val="FFF527"/>
                </a:solidFill>
              </a:rPr>
              <a:t>Panoramic Camera (Pancam)</a:t>
            </a:r>
            <a:endParaRPr lang="en-US" sz="1800">
              <a:solidFill>
                <a:srgbClr val="FFF527"/>
              </a:solidFill>
            </a:endParaRPr>
          </a:p>
          <a:p>
            <a:pPr>
              <a:lnSpc>
                <a:spcPct val="80000"/>
              </a:lnSpc>
            </a:pPr>
            <a:endParaRPr lang="en-US" sz="1800">
              <a:solidFill>
                <a:srgbClr val="FFF527"/>
              </a:solidFill>
            </a:endParaRPr>
          </a:p>
          <a:p>
            <a:pPr>
              <a:lnSpc>
                <a:spcPct val="80000"/>
              </a:lnSpc>
            </a:pPr>
            <a:r>
              <a:rPr lang="en-US" sz="1800" b="1">
                <a:solidFill>
                  <a:srgbClr val="CC3300"/>
                </a:solidFill>
              </a:rPr>
              <a:t>Miniature Thermal Emission Spectrometer (Mini-TES)</a:t>
            </a:r>
            <a:r>
              <a:rPr lang="en-US" sz="1800">
                <a:solidFill>
                  <a:srgbClr val="CC3300"/>
                </a:solidFill>
              </a:rPr>
              <a:t/>
            </a:r>
            <a:br>
              <a:rPr lang="en-US" sz="1800">
                <a:solidFill>
                  <a:srgbClr val="CC3300"/>
                </a:solidFill>
              </a:rPr>
            </a:br>
            <a:endParaRPr lang="en-US" sz="1800">
              <a:solidFill>
                <a:srgbClr val="CC3300"/>
              </a:solidFill>
            </a:endParaRPr>
          </a:p>
          <a:p>
            <a:pPr>
              <a:lnSpc>
                <a:spcPct val="80000"/>
              </a:lnSpc>
            </a:pPr>
            <a:r>
              <a:rPr lang="en-US" sz="1800" b="1">
                <a:solidFill>
                  <a:schemeClr val="accent2"/>
                </a:solidFill>
              </a:rPr>
              <a:t>Mössbauer Spectrometer (MB)</a:t>
            </a:r>
            <a:r>
              <a:rPr lang="en-US" sz="1800">
                <a:solidFill>
                  <a:srgbClr val="CC3300"/>
                </a:solidFill>
              </a:rPr>
              <a:t/>
            </a:r>
            <a:br>
              <a:rPr lang="en-US" sz="1800">
                <a:solidFill>
                  <a:srgbClr val="CC3300"/>
                </a:solidFill>
              </a:rPr>
            </a:br>
            <a:endParaRPr lang="en-US" sz="1800">
              <a:solidFill>
                <a:srgbClr val="CC3300"/>
              </a:solidFill>
            </a:endParaRPr>
          </a:p>
          <a:p>
            <a:pPr>
              <a:lnSpc>
                <a:spcPct val="80000"/>
              </a:lnSpc>
            </a:pPr>
            <a:r>
              <a:rPr lang="en-US" sz="1800" b="1">
                <a:solidFill>
                  <a:srgbClr val="CC3300"/>
                </a:solidFill>
              </a:rPr>
              <a:t>Alpha Particle X-Ray Spectrometer (APXS)</a:t>
            </a:r>
          </a:p>
          <a:p>
            <a:pPr>
              <a:lnSpc>
                <a:spcPct val="80000"/>
              </a:lnSpc>
            </a:pPr>
            <a:endParaRPr lang="en-US" sz="1800"/>
          </a:p>
          <a:p>
            <a:pPr>
              <a:lnSpc>
                <a:spcPct val="80000"/>
              </a:lnSpc>
            </a:pPr>
            <a:r>
              <a:rPr lang="en-US" sz="1800" b="1" i="1">
                <a:solidFill>
                  <a:schemeClr val="hlink"/>
                </a:solidFill>
              </a:rPr>
              <a:t>Magnets:</a:t>
            </a:r>
            <a:r>
              <a:rPr lang="en-US" sz="1800"/>
              <a:t> for collecting magnetic dust particles.  They will also analyze the composition of magnetic minerals in airborne dust and rocks that have been ground by the Rock Abrasion Tool.</a:t>
            </a:r>
            <a:br>
              <a:rPr lang="en-US" sz="1800"/>
            </a:br>
            <a:r>
              <a:rPr lang="en-US" sz="1800"/>
              <a:t/>
            </a:r>
            <a:br>
              <a:rPr lang="en-US" sz="1800"/>
            </a:br>
            <a:endParaRPr lang="en-US" sz="1800"/>
          </a:p>
          <a:p>
            <a:pPr>
              <a:lnSpc>
                <a:spcPct val="80000"/>
              </a:lnSpc>
            </a:pPr>
            <a:r>
              <a:rPr lang="en-US" sz="1800" b="1" i="1">
                <a:solidFill>
                  <a:srgbClr val="FF6600"/>
                </a:solidFill>
              </a:rPr>
              <a:t>Microscopic Imager (MI):</a:t>
            </a:r>
            <a:r>
              <a:rPr lang="en-US" sz="1800"/>
              <a:t> for obtaining close-up, high-resolution images of rocks and soils.</a:t>
            </a:r>
            <a:br>
              <a:rPr lang="en-US" sz="1800"/>
            </a:br>
            <a:r>
              <a:rPr lang="en-US" sz="1800"/>
              <a:t/>
            </a:r>
            <a:br>
              <a:rPr lang="en-US" sz="1800"/>
            </a:br>
            <a:endParaRPr lang="en-US" sz="1800"/>
          </a:p>
          <a:p>
            <a:pPr>
              <a:lnSpc>
                <a:spcPct val="80000"/>
              </a:lnSpc>
            </a:pPr>
            <a:r>
              <a:rPr lang="en-US" sz="1800" b="1" i="1">
                <a:solidFill>
                  <a:srgbClr val="FFF527"/>
                </a:solidFill>
              </a:rPr>
              <a:t>Rock Abrasion Tool (RAT):</a:t>
            </a:r>
            <a:r>
              <a:rPr lang="en-US" sz="1800"/>
              <a:t> for removing dusty and weathered rock surfaces and exposing fresh material for examination by instruments onboard. </a:t>
            </a:r>
          </a:p>
          <a:p>
            <a:pPr>
              <a:lnSpc>
                <a:spcPct val="80000"/>
              </a:lnSpc>
              <a:buFontTx/>
              <a:buNone/>
            </a:pPr>
            <a:endParaRPr lang="en-US" sz="1800"/>
          </a:p>
        </p:txBody>
      </p:sp>
    </p:spTree>
  </p:cSld>
  <p:clrMapOvr>
    <a:masterClrMapping/>
  </p:clrMapOvr>
  <p:transition advClick="0" advTm="4000">
    <p:fade thruBlk="1"/>
  </p:transition>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t>The launch vehicle </a:t>
            </a:r>
          </a:p>
        </p:txBody>
      </p:sp>
      <p:sp>
        <p:nvSpPr>
          <p:cNvPr id="57347" name="Rectangle 3"/>
          <p:cNvSpPr>
            <a:spLocks noGrp="1" noChangeArrowheads="1"/>
          </p:cNvSpPr>
          <p:nvPr>
            <p:ph type="body" sz="half" idx="1"/>
          </p:nvPr>
        </p:nvSpPr>
        <p:spPr>
          <a:xfrm>
            <a:off x="152400" y="1600200"/>
            <a:ext cx="4038600" cy="4525963"/>
          </a:xfrm>
        </p:spPr>
        <p:txBody>
          <a:bodyPr/>
          <a:lstStyle/>
          <a:p>
            <a:r>
              <a:rPr lang="en-US" sz="2800"/>
              <a:t>A launch vehicle provides the velocity needed by a spacecraft to escape Earth's gravity and set it on its course for Mars. </a:t>
            </a:r>
          </a:p>
        </p:txBody>
      </p:sp>
      <p:pic>
        <p:nvPicPr>
          <p:cNvPr id="57348" name="Picture 4" descr="lvstages_400"/>
          <p:cNvPicPr>
            <a:picLocks noChangeAspect="1" noChangeArrowheads="1"/>
          </p:cNvPicPr>
          <p:nvPr>
            <p:ph sz="half" idx="2"/>
          </p:nvPr>
        </p:nvPicPr>
        <p:blipFill>
          <a:blip r:embed="rId2"/>
          <a:srcRect/>
          <a:stretch>
            <a:fillRect/>
          </a:stretch>
        </p:blipFill>
        <p:spPr>
          <a:xfrm>
            <a:off x="4132263" y="1524000"/>
            <a:ext cx="5011737" cy="5029200"/>
          </a:xfrm>
          <a:noFill/>
          <a:ln/>
        </p:spPr>
      </p:pic>
    </p:spTree>
  </p:cSld>
  <p:clrMapOvr>
    <a:masterClrMapping/>
  </p:clrMapOvr>
  <p:transition advClick="0" advTm="4000">
    <p:fade thruBlk="1"/>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a:t>Airbags</a:t>
            </a:r>
          </a:p>
        </p:txBody>
      </p:sp>
      <p:sp>
        <p:nvSpPr>
          <p:cNvPr id="58371" name="Rectangle 3"/>
          <p:cNvSpPr>
            <a:spLocks noGrp="1" noChangeArrowheads="1"/>
          </p:cNvSpPr>
          <p:nvPr>
            <p:ph type="body" sz="half" idx="1"/>
          </p:nvPr>
        </p:nvSpPr>
        <p:spPr/>
        <p:txBody>
          <a:bodyPr/>
          <a:lstStyle/>
          <a:p>
            <a:pPr>
              <a:lnSpc>
                <a:spcPct val="90000"/>
              </a:lnSpc>
            </a:pPr>
            <a:r>
              <a:rPr lang="en-US" sz="2000"/>
              <a:t>Airbags used in the Mars Exploration Rover mission are the same type that Mars Pathfinder used in 1997. Airbags must be strong enough to cushion the spacecraft if it lands on rocks or rough terrain and allow it to bounce across Mars' surface at freeway speeds after landing. To add to the complexity, the airbags must be inflated seconds before touchdown and deflated once safely on the ground. </a:t>
            </a:r>
            <a:endParaRPr lang="en-US" sz="2400"/>
          </a:p>
        </p:txBody>
      </p:sp>
      <p:pic>
        <p:nvPicPr>
          <p:cNvPr id="58372" name="Picture 4" descr="airbag1_250"/>
          <p:cNvPicPr>
            <a:picLocks noChangeAspect="1" noChangeArrowheads="1"/>
          </p:cNvPicPr>
          <p:nvPr>
            <p:ph sz="half" idx="2"/>
          </p:nvPr>
        </p:nvPicPr>
        <p:blipFill>
          <a:blip r:embed="rId2"/>
          <a:srcRect/>
          <a:stretch>
            <a:fillRect/>
          </a:stretch>
        </p:blipFill>
        <p:spPr>
          <a:xfrm>
            <a:off x="4419600" y="2286000"/>
            <a:ext cx="4572000" cy="3419475"/>
          </a:xfrm>
          <a:noFill/>
          <a:ln/>
        </p:spPr>
      </p:pic>
    </p:spTree>
  </p:cSld>
  <p:clrMapOvr>
    <a:masterClrMapping/>
  </p:clrMapOvr>
  <p:transition advClick="0" advTm="800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8372"/>
                                        </p:tgtEl>
                                        <p:attrNameLst>
                                          <p:attrName>style.visibility</p:attrName>
                                        </p:attrNameLst>
                                      </p:cBhvr>
                                      <p:to>
                                        <p:strVal val="visible"/>
                                      </p:to>
                                    </p:set>
                                    <p:animEffect transition="in" filter="circle(in)">
                                      <p:cBhvr>
                                        <p:cTn id="7" dur="2000"/>
                                        <p:tgtEl>
                                          <p:spTgt spid="583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a:t>The Mars Exploration Rovers </a:t>
            </a:r>
          </a:p>
        </p:txBody>
      </p:sp>
      <p:pic>
        <p:nvPicPr>
          <p:cNvPr id="59399" name="Picture 7" descr="rover1_detail_500"/>
          <p:cNvPicPr>
            <a:picLocks noChangeAspect="1" noChangeArrowheads="1"/>
          </p:cNvPicPr>
          <p:nvPr>
            <p:ph idx="1"/>
          </p:nvPr>
        </p:nvPicPr>
        <p:blipFill>
          <a:blip r:embed="rId2"/>
          <a:srcRect/>
          <a:stretch>
            <a:fillRect/>
          </a:stretch>
        </p:blipFill>
        <p:spPr>
          <a:xfrm>
            <a:off x="1371600" y="1128713"/>
            <a:ext cx="6400800" cy="5467350"/>
          </a:xfrm>
          <a:noFill/>
          <a:ln/>
        </p:spPr>
      </p:pic>
    </p:spTree>
  </p:cSld>
  <p:clrMapOvr>
    <a:masterClrMapping/>
  </p:clrMapOvr>
  <p:transition advClick="0" advTm="4000">
    <p:fade thruBlk="1"/>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9" name="Picture 1027" descr="http://messenger.jhuapl.edu/images/centerpic.jpg"/>
          <p:cNvPicPr>
            <a:picLocks noChangeAspect="1" noChangeArrowheads="1"/>
          </p:cNvPicPr>
          <p:nvPr/>
        </p:nvPicPr>
        <p:blipFill>
          <a:blip r:embed="rId2"/>
          <a:srcRect/>
          <a:stretch>
            <a:fillRect/>
          </a:stretch>
        </p:blipFill>
        <p:spPr bwMode="auto">
          <a:xfrm>
            <a:off x="762000" y="1371600"/>
            <a:ext cx="4686300" cy="5284788"/>
          </a:xfrm>
          <a:prstGeom prst="rect">
            <a:avLst/>
          </a:prstGeom>
          <a:noFill/>
        </p:spPr>
      </p:pic>
      <p:pic>
        <p:nvPicPr>
          <p:cNvPr id="121861" name="Picture 1029" descr="http://messenger.jhuapl.edu/images/header.jpg"/>
          <p:cNvPicPr>
            <a:picLocks noChangeAspect="1" noChangeArrowheads="1"/>
          </p:cNvPicPr>
          <p:nvPr/>
        </p:nvPicPr>
        <p:blipFill>
          <a:blip r:embed="rId3"/>
          <a:srcRect/>
          <a:stretch>
            <a:fillRect/>
          </a:stretch>
        </p:blipFill>
        <p:spPr bwMode="auto">
          <a:xfrm>
            <a:off x="0" y="0"/>
            <a:ext cx="8847138" cy="1108075"/>
          </a:xfrm>
          <a:prstGeom prst="rect">
            <a:avLst/>
          </a:prstGeom>
          <a:noFill/>
        </p:spPr>
      </p:pic>
      <p:pic>
        <p:nvPicPr>
          <p:cNvPr id="121863" name="Picture 1031" descr="http://messenger.jhuapl.edu/images/righttext3.jpg"/>
          <p:cNvPicPr>
            <a:picLocks noChangeAspect="1" noChangeArrowheads="1"/>
          </p:cNvPicPr>
          <p:nvPr/>
        </p:nvPicPr>
        <p:blipFill>
          <a:blip r:embed="rId4"/>
          <a:srcRect/>
          <a:stretch>
            <a:fillRect/>
          </a:stretch>
        </p:blipFill>
        <p:spPr bwMode="auto">
          <a:xfrm>
            <a:off x="6292850" y="1143000"/>
            <a:ext cx="2851150" cy="5715000"/>
          </a:xfrm>
          <a:prstGeom prst="rect">
            <a:avLst/>
          </a:prstGeom>
          <a:noFill/>
        </p:spPr>
      </p:pic>
      <p:sp>
        <p:nvSpPr>
          <p:cNvPr id="121864" name="Rectangle 1032"/>
          <p:cNvSpPr>
            <a:spLocks noGrp="1" noChangeArrowheads="1"/>
          </p:cNvSpPr>
          <p:nvPr>
            <p:ph type="title" idx="4294967295"/>
          </p:nvPr>
        </p:nvSpPr>
        <p:spPr>
          <a:xfrm>
            <a:off x="0" y="1676400"/>
            <a:ext cx="1981200" cy="1143000"/>
          </a:xfrm>
        </p:spPr>
        <p:txBody>
          <a:bodyPr/>
          <a:lstStyle/>
          <a:p>
            <a:r>
              <a:rPr lang="en-US" sz="2000">
                <a:solidFill>
                  <a:srgbClr val="FFF527"/>
                </a:solidFill>
              </a:rPr>
              <a:t>MESSENGER Scheduled Launch Window:  </a:t>
            </a:r>
            <a:br>
              <a:rPr lang="en-US" sz="2000">
                <a:solidFill>
                  <a:srgbClr val="FFF527"/>
                </a:solidFill>
              </a:rPr>
            </a:br>
            <a:r>
              <a:rPr lang="en-US" sz="2000">
                <a:solidFill>
                  <a:srgbClr val="FFF527"/>
                </a:solidFill>
              </a:rPr>
              <a:t>May 11-23, 2004</a:t>
            </a:r>
            <a:r>
              <a:rPr lang="en-US" sz="2000">
                <a:solidFill>
                  <a:schemeClr val="bg1"/>
                </a:solidFill>
              </a:rPr>
              <a:t> </a:t>
            </a:r>
          </a:p>
        </p:txBody>
      </p:sp>
      <p:sp>
        <p:nvSpPr>
          <p:cNvPr id="121865" name="Text Box 1033"/>
          <p:cNvSpPr txBox="1">
            <a:spLocks noChangeArrowheads="1"/>
          </p:cNvSpPr>
          <p:nvPr/>
        </p:nvSpPr>
        <p:spPr bwMode="auto">
          <a:xfrm>
            <a:off x="304800" y="1712913"/>
            <a:ext cx="1295400" cy="366712"/>
          </a:xfrm>
          <a:prstGeom prst="rect">
            <a:avLst/>
          </a:prstGeom>
          <a:noFill/>
          <a:ln w="9525">
            <a:noFill/>
            <a:miter lim="800000"/>
            <a:headEnd/>
            <a:tailEnd/>
          </a:ln>
          <a:effectLst/>
        </p:spPr>
        <p:txBody>
          <a:bodyPr>
            <a:spAutoFit/>
          </a:bodyPr>
          <a:lstStyle/>
          <a:p>
            <a:endParaRPr lang="en-US"/>
          </a:p>
        </p:txBody>
      </p:sp>
    </p:spTree>
  </p:cSld>
  <p:clrMapOvr>
    <a:masterClrMapping/>
  </p:clrMapOvr>
  <p:transition advClick="0" advTm="4000">
    <p:fade thruBlk="1"/>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885" name="Group 5"/>
          <p:cNvGrpSpPr>
            <a:grpSpLocks/>
          </p:cNvGrpSpPr>
          <p:nvPr/>
        </p:nvGrpSpPr>
        <p:grpSpPr bwMode="auto">
          <a:xfrm>
            <a:off x="2406650" y="1638300"/>
            <a:ext cx="4330700" cy="3581400"/>
            <a:chOff x="0" y="0"/>
            <a:chExt cx="2728" cy="2256"/>
          </a:xfrm>
        </p:grpSpPr>
        <p:sp>
          <p:nvSpPr>
            <p:cNvPr id="122882" name="Rectangle 2"/>
            <p:cNvSpPr>
              <a:spLocks noChangeArrowheads="1"/>
            </p:cNvSpPr>
            <p:nvPr/>
          </p:nvSpPr>
          <p:spPr bwMode="auto">
            <a:xfrm>
              <a:off x="0" y="0"/>
              <a:ext cx="2728" cy="0"/>
            </a:xfrm>
            <a:prstGeom prst="rect">
              <a:avLst/>
            </a:prstGeom>
            <a:noFill/>
            <a:ln w="9525">
              <a:noFill/>
              <a:miter lim="800000"/>
              <a:headEnd/>
              <a:tailEnd/>
            </a:ln>
            <a:effectLst/>
          </p:spPr>
          <p:txBody>
            <a:bodyPr>
              <a:spAutoFit/>
            </a:bodyPr>
            <a:lstStyle/>
            <a:p>
              <a:endParaRPr lang="en-US"/>
            </a:p>
          </p:txBody>
        </p:sp>
        <p:sp>
          <p:nvSpPr>
            <p:cNvPr id="122883" name="Rectangle 3"/>
            <p:cNvSpPr>
              <a:spLocks noChangeArrowheads="1"/>
            </p:cNvSpPr>
            <p:nvPr/>
          </p:nvSpPr>
          <p:spPr bwMode="auto">
            <a:xfrm>
              <a:off x="0" y="0"/>
              <a:ext cx="2728" cy="2256"/>
            </a:xfrm>
            <a:prstGeom prst="rect">
              <a:avLst/>
            </a:prstGeom>
            <a:noFill/>
            <a:ln w="9525">
              <a:noFill/>
              <a:miter lim="800000"/>
              <a:headEnd/>
              <a:tailEnd/>
            </a:ln>
            <a:effectLst/>
          </p:spPr>
          <p:txBody>
            <a:bodyPr/>
            <a:lstStyle/>
            <a:p>
              <a:pPr algn="ctr"/>
              <a:r>
                <a:rPr lang="en-US" sz="900">
                  <a:cs typeface="Arial" charset="0"/>
                </a:rPr>
                <a:t>  </a:t>
              </a:r>
              <a:r>
                <a:rPr lang="en-US" sz="21100">
                  <a:cs typeface="Arial" charset="0"/>
                </a:rPr>
                <a:t> </a:t>
              </a:r>
              <a:r>
                <a:rPr lang="en-US" sz="900">
                  <a:cs typeface="Arial" charset="0"/>
                </a:rPr>
                <a:t>                                                                                                                             </a:t>
              </a:r>
            </a:p>
            <a:p>
              <a:pPr algn="ctr" eaLnBrk="0" hangingPunct="0"/>
              <a:endParaRPr lang="en-US" sz="900">
                <a:cs typeface="Arial" charset="0"/>
              </a:endParaRPr>
            </a:p>
          </p:txBody>
        </p:sp>
      </p:grpSp>
      <p:pic>
        <p:nvPicPr>
          <p:cNvPr id="122884" name="Picture 4" descr="Deep Impact Poster"/>
          <p:cNvPicPr>
            <a:picLocks noChangeAspect="1" noChangeArrowheads="1"/>
          </p:cNvPicPr>
          <p:nvPr/>
        </p:nvPicPr>
        <p:blipFill>
          <a:blip r:embed="rId2"/>
          <a:srcRect/>
          <a:stretch>
            <a:fillRect/>
          </a:stretch>
        </p:blipFill>
        <p:spPr bwMode="auto">
          <a:xfrm>
            <a:off x="609600" y="201613"/>
            <a:ext cx="7924800" cy="6635750"/>
          </a:xfrm>
          <a:prstGeom prst="rect">
            <a:avLst/>
          </a:prstGeom>
          <a:noFill/>
        </p:spPr>
      </p:pic>
      <p:sp>
        <p:nvSpPr>
          <p:cNvPr id="122886" name="Rectangle 6"/>
          <p:cNvSpPr>
            <a:spLocks noGrp="1" noChangeArrowheads="1"/>
          </p:cNvSpPr>
          <p:nvPr>
            <p:ph type="title" idx="4294967295"/>
          </p:nvPr>
        </p:nvSpPr>
        <p:spPr>
          <a:xfrm>
            <a:off x="6172200" y="533400"/>
            <a:ext cx="2514600" cy="884238"/>
          </a:xfrm>
        </p:spPr>
        <p:txBody>
          <a:bodyPr/>
          <a:lstStyle/>
          <a:p>
            <a:r>
              <a:rPr lang="en-US" sz="2000">
                <a:solidFill>
                  <a:schemeClr val="bg1"/>
                </a:solidFill>
              </a:rPr>
              <a:t>Deep Impact</a:t>
            </a:r>
          </a:p>
        </p:txBody>
      </p:sp>
      <p:sp>
        <p:nvSpPr>
          <p:cNvPr id="122887" name="Text Box 7"/>
          <p:cNvSpPr txBox="1">
            <a:spLocks noChangeArrowheads="1"/>
          </p:cNvSpPr>
          <p:nvPr/>
        </p:nvSpPr>
        <p:spPr bwMode="auto">
          <a:xfrm>
            <a:off x="7696200" y="1103313"/>
            <a:ext cx="1539875" cy="366712"/>
          </a:xfrm>
          <a:prstGeom prst="rect">
            <a:avLst/>
          </a:prstGeom>
          <a:noFill/>
          <a:ln w="9525">
            <a:noFill/>
            <a:miter lim="800000"/>
            <a:headEnd/>
            <a:tailEnd/>
          </a:ln>
          <a:effectLst/>
        </p:spPr>
        <p:txBody>
          <a:bodyPr>
            <a:spAutoFit/>
          </a:bodyPr>
          <a:lstStyle/>
          <a:p>
            <a:endParaRPr lang="en-US"/>
          </a:p>
        </p:txBody>
      </p:sp>
      <p:sp>
        <p:nvSpPr>
          <p:cNvPr id="122891" name="Text Box 11"/>
          <p:cNvSpPr txBox="1">
            <a:spLocks noChangeArrowheads="1"/>
          </p:cNvSpPr>
          <p:nvPr/>
        </p:nvSpPr>
        <p:spPr bwMode="auto">
          <a:xfrm>
            <a:off x="6629400" y="228600"/>
            <a:ext cx="2606675" cy="366713"/>
          </a:xfrm>
          <a:prstGeom prst="rect">
            <a:avLst/>
          </a:prstGeom>
          <a:noFill/>
          <a:ln w="9525">
            <a:noFill/>
            <a:miter lim="800000"/>
            <a:headEnd/>
            <a:tailEnd/>
          </a:ln>
          <a:effectLst/>
        </p:spPr>
        <p:txBody>
          <a:bodyPr>
            <a:spAutoFit/>
          </a:bodyPr>
          <a:lstStyle/>
          <a:p>
            <a:endParaRPr lang="en-US"/>
          </a:p>
        </p:txBody>
      </p:sp>
      <p:sp>
        <p:nvSpPr>
          <p:cNvPr id="122892" name="Text Box 12"/>
          <p:cNvSpPr txBox="1">
            <a:spLocks noChangeArrowheads="1"/>
          </p:cNvSpPr>
          <p:nvPr/>
        </p:nvSpPr>
        <p:spPr bwMode="auto">
          <a:xfrm>
            <a:off x="5915025" y="152400"/>
            <a:ext cx="3228975" cy="1739900"/>
          </a:xfrm>
          <a:prstGeom prst="rect">
            <a:avLst/>
          </a:prstGeom>
          <a:noFill/>
          <a:ln w="9525">
            <a:noFill/>
            <a:miter lim="800000"/>
            <a:headEnd/>
            <a:tailEnd/>
          </a:ln>
          <a:effectLst/>
        </p:spPr>
        <p:txBody>
          <a:bodyPr>
            <a:spAutoFit/>
          </a:bodyPr>
          <a:lstStyle/>
          <a:p>
            <a:r>
              <a:rPr lang="en-US">
                <a:cs typeface="Arial" charset="0"/>
              </a:rPr>
              <a:t>Launch is planned for </a:t>
            </a:r>
          </a:p>
          <a:p>
            <a:r>
              <a:rPr lang="en-US">
                <a:cs typeface="Arial" charset="0"/>
              </a:rPr>
              <a:t>December 30, 2004. </a:t>
            </a:r>
          </a:p>
          <a:p>
            <a:endParaRPr lang="en-US">
              <a:cs typeface="Arial" charset="0"/>
            </a:endParaRPr>
          </a:p>
          <a:p>
            <a:r>
              <a:rPr lang="en-US">
                <a:cs typeface="Arial" charset="0"/>
              </a:rPr>
              <a:t>The projected impact is planned for July 4, 2005.</a:t>
            </a:r>
          </a:p>
          <a:p>
            <a:endParaRPr lang="en-US"/>
          </a:p>
        </p:txBody>
      </p:sp>
    </p:spTree>
  </p:cSld>
  <p:clrMapOvr>
    <a:masterClrMapping/>
  </p:clrMapOvr>
  <p:transition advClick="0" advTm="4000">
    <p:fade thruBlk="1"/>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r>
              <a:rPr lang="en-US" sz="5400">
                <a:solidFill>
                  <a:srgbClr val="FFF527"/>
                </a:solidFill>
              </a:rPr>
              <a:t>“KEEP LOOKING UP”</a:t>
            </a:r>
          </a:p>
        </p:txBody>
      </p:sp>
      <p:sp>
        <p:nvSpPr>
          <p:cNvPr id="109571" name="Rectangle 3"/>
          <p:cNvSpPr>
            <a:spLocks noGrp="1" noChangeArrowheads="1"/>
          </p:cNvSpPr>
          <p:nvPr>
            <p:ph type="body" idx="1"/>
          </p:nvPr>
        </p:nvSpPr>
        <p:spPr>
          <a:xfrm>
            <a:off x="457200" y="2133600"/>
            <a:ext cx="8229600" cy="4525963"/>
          </a:xfrm>
        </p:spPr>
        <p:txBody>
          <a:bodyPr/>
          <a:lstStyle/>
          <a:p>
            <a:r>
              <a:rPr lang="en-US"/>
              <a:t>Learn the </a:t>
            </a:r>
            <a:r>
              <a:rPr lang="en-US">
                <a:solidFill>
                  <a:srgbClr val="FF6600"/>
                </a:solidFill>
              </a:rPr>
              <a:t>planets</a:t>
            </a:r>
            <a:r>
              <a:rPr lang="en-US"/>
              <a:t>, </a:t>
            </a:r>
            <a:r>
              <a:rPr lang="en-US">
                <a:solidFill>
                  <a:srgbClr val="0099FF"/>
                </a:solidFill>
              </a:rPr>
              <a:t>stars</a:t>
            </a:r>
            <a:r>
              <a:rPr lang="en-US"/>
              <a:t> and </a:t>
            </a:r>
            <a:r>
              <a:rPr lang="en-US">
                <a:solidFill>
                  <a:srgbClr val="CC3300"/>
                </a:solidFill>
              </a:rPr>
              <a:t>constellations</a:t>
            </a:r>
          </a:p>
          <a:p>
            <a:pPr lvl="1"/>
            <a:r>
              <a:rPr lang="en-US"/>
              <a:t>Your own unaided eyes</a:t>
            </a:r>
          </a:p>
          <a:p>
            <a:r>
              <a:rPr lang="en-US">
                <a:solidFill>
                  <a:srgbClr val="00FF00"/>
                </a:solidFill>
              </a:rPr>
              <a:t>Binoculars</a:t>
            </a:r>
            <a:r>
              <a:rPr lang="en-US"/>
              <a:t> and a </a:t>
            </a:r>
            <a:r>
              <a:rPr lang="en-US">
                <a:solidFill>
                  <a:srgbClr val="00CCFF"/>
                </a:solidFill>
              </a:rPr>
              <a:t>Planisphere</a:t>
            </a:r>
          </a:p>
          <a:p>
            <a:r>
              <a:rPr lang="en-US">
                <a:solidFill>
                  <a:srgbClr val="FF66CC"/>
                </a:solidFill>
              </a:rPr>
              <a:t>Telescopes</a:t>
            </a:r>
          </a:p>
          <a:p>
            <a:r>
              <a:rPr lang="en-US"/>
              <a:t>Watch for </a:t>
            </a:r>
            <a:r>
              <a:rPr lang="en-US">
                <a:solidFill>
                  <a:srgbClr val="0099FF"/>
                </a:solidFill>
              </a:rPr>
              <a:t>news</a:t>
            </a:r>
            <a:r>
              <a:rPr lang="en-US"/>
              <a:t> of Space Exploration </a:t>
            </a:r>
          </a:p>
          <a:p>
            <a:endParaRPr lang="en-US"/>
          </a:p>
          <a:p>
            <a:r>
              <a:rPr lang="en-US"/>
              <a:t>We live in </a:t>
            </a:r>
            <a:r>
              <a:rPr lang="en-US" i="1">
                <a:solidFill>
                  <a:srgbClr val="FF0000"/>
                </a:solidFill>
              </a:rPr>
              <a:t>EXCITING</a:t>
            </a:r>
            <a:r>
              <a:rPr lang="en-US"/>
              <a:t> times!</a:t>
            </a:r>
          </a:p>
        </p:txBody>
      </p:sp>
      <p:pic>
        <p:nvPicPr>
          <p:cNvPr id="109572" name="Picture 4" descr="C:\Program Files\Common Files\Microsoft Shared\Clipart\cagcat50\DD01352_.wmf"/>
          <p:cNvPicPr>
            <a:picLocks noChangeAspect="1" noChangeArrowheads="1"/>
          </p:cNvPicPr>
          <p:nvPr/>
        </p:nvPicPr>
        <p:blipFill>
          <a:blip r:embed="rId2"/>
          <a:srcRect/>
          <a:stretch>
            <a:fillRect/>
          </a:stretch>
        </p:blipFill>
        <p:spPr bwMode="auto">
          <a:xfrm>
            <a:off x="4038600" y="1371600"/>
            <a:ext cx="515938" cy="496888"/>
          </a:xfrm>
          <a:prstGeom prst="rect">
            <a:avLst/>
          </a:prstGeom>
          <a:noFill/>
        </p:spPr>
      </p:pic>
      <p:pic>
        <p:nvPicPr>
          <p:cNvPr id="109573" name="Picture 5" descr="C:\Program Files\Common Files\Microsoft Shared\Clipart\cagcat50\DD01352_.wmf"/>
          <p:cNvPicPr>
            <a:picLocks noChangeAspect="1" noChangeArrowheads="1"/>
          </p:cNvPicPr>
          <p:nvPr/>
        </p:nvPicPr>
        <p:blipFill>
          <a:blip r:embed="rId2"/>
          <a:srcRect/>
          <a:stretch>
            <a:fillRect/>
          </a:stretch>
        </p:blipFill>
        <p:spPr bwMode="auto">
          <a:xfrm>
            <a:off x="3200400" y="1143000"/>
            <a:ext cx="515938" cy="496888"/>
          </a:xfrm>
          <a:prstGeom prst="rect">
            <a:avLst/>
          </a:prstGeom>
          <a:noFill/>
        </p:spPr>
      </p:pic>
      <p:pic>
        <p:nvPicPr>
          <p:cNvPr id="109574" name="Picture 6" descr="C:\Program Files\Common Files\Microsoft Shared\Clipart\cagcat50\DD01352_.wmf"/>
          <p:cNvPicPr>
            <a:picLocks noChangeAspect="1" noChangeArrowheads="1"/>
          </p:cNvPicPr>
          <p:nvPr/>
        </p:nvPicPr>
        <p:blipFill>
          <a:blip r:embed="rId2"/>
          <a:srcRect/>
          <a:stretch>
            <a:fillRect/>
          </a:stretch>
        </p:blipFill>
        <p:spPr bwMode="auto">
          <a:xfrm>
            <a:off x="4800600" y="1600200"/>
            <a:ext cx="515938" cy="496888"/>
          </a:xfrm>
          <a:prstGeom prst="rect">
            <a:avLst/>
          </a:prstGeom>
          <a:noFill/>
        </p:spPr>
      </p:pic>
      <p:pic>
        <p:nvPicPr>
          <p:cNvPr id="109575" name="Picture 7" descr="C:\Program Files\Common Files\Microsoft Shared\Clipart\cagcat50\DD01352_.wmf"/>
          <p:cNvPicPr>
            <a:picLocks noChangeAspect="1" noChangeArrowheads="1"/>
          </p:cNvPicPr>
          <p:nvPr/>
        </p:nvPicPr>
        <p:blipFill>
          <a:blip r:embed="rId2"/>
          <a:srcRect/>
          <a:stretch>
            <a:fillRect/>
          </a:stretch>
        </p:blipFill>
        <p:spPr bwMode="auto">
          <a:xfrm>
            <a:off x="5562600" y="1295400"/>
            <a:ext cx="515938" cy="496888"/>
          </a:xfrm>
          <a:prstGeom prst="rect">
            <a:avLst/>
          </a:prstGeom>
          <a:noFill/>
        </p:spPr>
      </p:pic>
      <p:pic>
        <p:nvPicPr>
          <p:cNvPr id="109576" name="Picture 8" descr="C:\Program Files\Common Files\Microsoft Shared\Clipart\cagcat50\DD01352_.wmf"/>
          <p:cNvPicPr>
            <a:picLocks noChangeAspect="1" noChangeArrowheads="1"/>
          </p:cNvPicPr>
          <p:nvPr/>
        </p:nvPicPr>
        <p:blipFill>
          <a:blip r:embed="rId2"/>
          <a:srcRect/>
          <a:stretch>
            <a:fillRect/>
          </a:stretch>
        </p:blipFill>
        <p:spPr bwMode="auto">
          <a:xfrm>
            <a:off x="6553200" y="1447800"/>
            <a:ext cx="515938" cy="496888"/>
          </a:xfrm>
          <a:prstGeom prst="rect">
            <a:avLst/>
          </a:prstGeom>
          <a:noFill/>
        </p:spPr>
      </p:pic>
      <p:pic>
        <p:nvPicPr>
          <p:cNvPr id="109577" name="Picture 9" descr="C:\Program Files\Common Files\Microsoft Shared\Clipart\cagcat50\DD01352_.wmf"/>
          <p:cNvPicPr>
            <a:picLocks noChangeAspect="1" noChangeArrowheads="1"/>
          </p:cNvPicPr>
          <p:nvPr/>
        </p:nvPicPr>
        <p:blipFill>
          <a:blip r:embed="rId2"/>
          <a:srcRect/>
          <a:stretch>
            <a:fillRect/>
          </a:stretch>
        </p:blipFill>
        <p:spPr bwMode="auto">
          <a:xfrm>
            <a:off x="1752600" y="1371600"/>
            <a:ext cx="515938" cy="496888"/>
          </a:xfrm>
          <a:prstGeom prst="rect">
            <a:avLst/>
          </a:prstGeom>
          <a:noFill/>
        </p:spPr>
      </p:pic>
      <p:pic>
        <p:nvPicPr>
          <p:cNvPr id="109578" name="Picture 10" descr="C:\Program Files\Common Files\Microsoft Shared\Clipart\cagcat50\DD01352_.wmf"/>
          <p:cNvPicPr>
            <a:picLocks noChangeAspect="1" noChangeArrowheads="1"/>
          </p:cNvPicPr>
          <p:nvPr/>
        </p:nvPicPr>
        <p:blipFill>
          <a:blip r:embed="rId2"/>
          <a:srcRect/>
          <a:stretch>
            <a:fillRect/>
          </a:stretch>
        </p:blipFill>
        <p:spPr bwMode="auto">
          <a:xfrm>
            <a:off x="2590800" y="1524000"/>
            <a:ext cx="515938" cy="496888"/>
          </a:xfrm>
          <a:prstGeom prst="rect">
            <a:avLst/>
          </a:prstGeom>
          <a:noFill/>
        </p:spPr>
      </p:pic>
      <p:pic>
        <p:nvPicPr>
          <p:cNvPr id="109579" name="Picture 11" descr="C:\Program Files\Common Files\Microsoft Shared\Clipart\cagcat50\DD01352_.wmf"/>
          <p:cNvPicPr>
            <a:picLocks noChangeAspect="1" noChangeArrowheads="1"/>
          </p:cNvPicPr>
          <p:nvPr/>
        </p:nvPicPr>
        <p:blipFill>
          <a:blip r:embed="rId2"/>
          <a:srcRect/>
          <a:stretch>
            <a:fillRect/>
          </a:stretch>
        </p:blipFill>
        <p:spPr bwMode="auto">
          <a:xfrm>
            <a:off x="7391400" y="2743200"/>
            <a:ext cx="515938" cy="496888"/>
          </a:xfrm>
          <a:prstGeom prst="rect">
            <a:avLst/>
          </a:prstGeom>
          <a:noFill/>
        </p:spPr>
      </p:pic>
      <p:pic>
        <p:nvPicPr>
          <p:cNvPr id="109580" name="Picture 12" descr="C:\Program Files\Common Files\Microsoft Shared\Clipart\cagcat50\DD01352_.wmf"/>
          <p:cNvPicPr>
            <a:picLocks noChangeAspect="1" noChangeArrowheads="1"/>
          </p:cNvPicPr>
          <p:nvPr/>
        </p:nvPicPr>
        <p:blipFill>
          <a:blip r:embed="rId2"/>
          <a:srcRect/>
          <a:stretch>
            <a:fillRect/>
          </a:stretch>
        </p:blipFill>
        <p:spPr bwMode="auto">
          <a:xfrm>
            <a:off x="6781800" y="3581400"/>
            <a:ext cx="515938" cy="496888"/>
          </a:xfrm>
          <a:prstGeom prst="rect">
            <a:avLst/>
          </a:prstGeom>
          <a:noFill/>
        </p:spPr>
      </p:pic>
      <p:pic>
        <p:nvPicPr>
          <p:cNvPr id="109581" name="Picture 13" descr="C:\Program Files\Common Files\Microsoft Shared\Clipart\cagcat50\DD01352_.wmf"/>
          <p:cNvPicPr>
            <a:picLocks noChangeAspect="1" noChangeArrowheads="1"/>
          </p:cNvPicPr>
          <p:nvPr/>
        </p:nvPicPr>
        <p:blipFill>
          <a:blip r:embed="rId2"/>
          <a:srcRect/>
          <a:stretch>
            <a:fillRect/>
          </a:stretch>
        </p:blipFill>
        <p:spPr bwMode="auto">
          <a:xfrm>
            <a:off x="6934200" y="5181600"/>
            <a:ext cx="515938" cy="496888"/>
          </a:xfrm>
          <a:prstGeom prst="rect">
            <a:avLst/>
          </a:prstGeom>
          <a:noFill/>
        </p:spPr>
      </p:pic>
      <p:pic>
        <p:nvPicPr>
          <p:cNvPr id="109582" name="Picture 14" descr="C:\Program Files\Common Files\Microsoft Shared\Clipart\cagcat50\DD01352_.wmf"/>
          <p:cNvPicPr>
            <a:picLocks noChangeAspect="1" noChangeArrowheads="1"/>
          </p:cNvPicPr>
          <p:nvPr/>
        </p:nvPicPr>
        <p:blipFill>
          <a:blip r:embed="rId2"/>
          <a:srcRect/>
          <a:stretch>
            <a:fillRect/>
          </a:stretch>
        </p:blipFill>
        <p:spPr bwMode="auto">
          <a:xfrm>
            <a:off x="8382000" y="457200"/>
            <a:ext cx="515938" cy="496888"/>
          </a:xfrm>
          <a:prstGeom prst="rect">
            <a:avLst/>
          </a:prstGeom>
          <a:noFill/>
        </p:spPr>
      </p:pic>
      <p:pic>
        <p:nvPicPr>
          <p:cNvPr id="109583" name="Picture 15" descr="C:\Program Files\Common Files\Microsoft Shared\Clipart\cagcat50\DD01352_.wmf"/>
          <p:cNvPicPr>
            <a:picLocks noChangeAspect="1" noChangeArrowheads="1"/>
          </p:cNvPicPr>
          <p:nvPr/>
        </p:nvPicPr>
        <p:blipFill>
          <a:blip r:embed="rId2"/>
          <a:srcRect/>
          <a:stretch>
            <a:fillRect/>
          </a:stretch>
        </p:blipFill>
        <p:spPr bwMode="auto">
          <a:xfrm>
            <a:off x="457200" y="685800"/>
            <a:ext cx="515938" cy="496888"/>
          </a:xfrm>
          <a:prstGeom prst="rect">
            <a:avLst/>
          </a:prstGeom>
          <a:noFill/>
        </p:spPr>
      </p:pic>
      <p:pic>
        <p:nvPicPr>
          <p:cNvPr id="109584" name="Picture 16" descr="C:\Program Files\Common Files\Microsoft Shared\Clipart\cagcat50\DD01352_.wmf"/>
          <p:cNvPicPr>
            <a:picLocks noChangeAspect="1" noChangeArrowheads="1"/>
          </p:cNvPicPr>
          <p:nvPr/>
        </p:nvPicPr>
        <p:blipFill>
          <a:blip r:embed="rId2"/>
          <a:srcRect/>
          <a:stretch>
            <a:fillRect/>
          </a:stretch>
        </p:blipFill>
        <p:spPr bwMode="auto">
          <a:xfrm>
            <a:off x="685800" y="1447800"/>
            <a:ext cx="515938" cy="496888"/>
          </a:xfrm>
          <a:prstGeom prst="rect">
            <a:avLst/>
          </a:prstGeom>
          <a:noFill/>
        </p:spPr>
      </p:pic>
      <p:pic>
        <p:nvPicPr>
          <p:cNvPr id="109585" name="Picture 17" descr="C:\Program Files\Common Files\Microsoft Shared\Clipart\cagcat50\DD01352_.wmf"/>
          <p:cNvPicPr>
            <a:picLocks noChangeAspect="1" noChangeArrowheads="1"/>
          </p:cNvPicPr>
          <p:nvPr/>
        </p:nvPicPr>
        <p:blipFill>
          <a:blip r:embed="rId2"/>
          <a:srcRect/>
          <a:stretch>
            <a:fillRect/>
          </a:stretch>
        </p:blipFill>
        <p:spPr bwMode="auto">
          <a:xfrm>
            <a:off x="4495800" y="3733800"/>
            <a:ext cx="515938" cy="496888"/>
          </a:xfrm>
          <a:prstGeom prst="rect">
            <a:avLst/>
          </a:prstGeom>
          <a:noFill/>
        </p:spPr>
      </p:pic>
      <p:pic>
        <p:nvPicPr>
          <p:cNvPr id="109586" name="Picture 18" descr="C:\Program Files\Common Files\Microsoft Shared\Clipart\cagcat50\DD01352_.wmf"/>
          <p:cNvPicPr>
            <a:picLocks noChangeAspect="1" noChangeArrowheads="1"/>
          </p:cNvPicPr>
          <p:nvPr/>
        </p:nvPicPr>
        <p:blipFill>
          <a:blip r:embed="rId2"/>
          <a:srcRect/>
          <a:stretch>
            <a:fillRect/>
          </a:stretch>
        </p:blipFill>
        <p:spPr bwMode="auto">
          <a:xfrm>
            <a:off x="1219200" y="4953000"/>
            <a:ext cx="515938" cy="496888"/>
          </a:xfrm>
          <a:prstGeom prst="rect">
            <a:avLst/>
          </a:prstGeom>
          <a:noFill/>
        </p:spPr>
      </p:pic>
      <p:pic>
        <p:nvPicPr>
          <p:cNvPr id="109587" name="Picture 19" descr="C:\Program Files\Common Files\Microsoft Shared\Clipart\cagcat50\DD01352_.wmf"/>
          <p:cNvPicPr>
            <a:picLocks noChangeAspect="1" noChangeArrowheads="1"/>
          </p:cNvPicPr>
          <p:nvPr/>
        </p:nvPicPr>
        <p:blipFill>
          <a:blip r:embed="rId2"/>
          <a:srcRect/>
          <a:stretch>
            <a:fillRect/>
          </a:stretch>
        </p:blipFill>
        <p:spPr bwMode="auto">
          <a:xfrm>
            <a:off x="3657600" y="6096000"/>
            <a:ext cx="515938" cy="533400"/>
          </a:xfrm>
          <a:prstGeom prst="rect">
            <a:avLst/>
          </a:prstGeom>
          <a:noFill/>
        </p:spPr>
      </p:pic>
      <p:pic>
        <p:nvPicPr>
          <p:cNvPr id="109588" name="Picture 20" descr="C:\Program Files\Common Files\Microsoft Shared\Clipart\cagcat50\DD01352_.wmf"/>
          <p:cNvPicPr>
            <a:picLocks noChangeAspect="1" noChangeArrowheads="1"/>
          </p:cNvPicPr>
          <p:nvPr/>
        </p:nvPicPr>
        <p:blipFill>
          <a:blip r:embed="rId2"/>
          <a:srcRect/>
          <a:stretch>
            <a:fillRect/>
          </a:stretch>
        </p:blipFill>
        <p:spPr bwMode="auto">
          <a:xfrm>
            <a:off x="6400800" y="6172200"/>
            <a:ext cx="515938" cy="496888"/>
          </a:xfrm>
          <a:prstGeom prst="rect">
            <a:avLst/>
          </a:prstGeom>
          <a:noFill/>
        </p:spPr>
      </p:pic>
      <p:pic>
        <p:nvPicPr>
          <p:cNvPr id="109589" name="Picture 21" descr="C:\Program Files\Common Files\Microsoft Shared\Clipart\cagcat50\DD01352_.wmf"/>
          <p:cNvPicPr>
            <a:picLocks noChangeAspect="1" noChangeArrowheads="1"/>
          </p:cNvPicPr>
          <p:nvPr/>
        </p:nvPicPr>
        <p:blipFill>
          <a:blip r:embed="rId2"/>
          <a:srcRect/>
          <a:stretch>
            <a:fillRect/>
          </a:stretch>
        </p:blipFill>
        <p:spPr bwMode="auto">
          <a:xfrm>
            <a:off x="3886200" y="5029200"/>
            <a:ext cx="515938" cy="496888"/>
          </a:xfrm>
          <a:prstGeom prst="rect">
            <a:avLst/>
          </a:prstGeom>
          <a:noFill/>
        </p:spPr>
      </p:pic>
      <p:pic>
        <p:nvPicPr>
          <p:cNvPr id="109590" name="Picture 22" descr="C:\Program Files\Common Files\Microsoft Shared\Clipart\cagcat50\DD01352_.wmf"/>
          <p:cNvPicPr>
            <a:picLocks noChangeAspect="1" noChangeArrowheads="1"/>
          </p:cNvPicPr>
          <p:nvPr/>
        </p:nvPicPr>
        <p:blipFill>
          <a:blip r:embed="rId2"/>
          <a:srcRect/>
          <a:stretch>
            <a:fillRect/>
          </a:stretch>
        </p:blipFill>
        <p:spPr bwMode="auto">
          <a:xfrm>
            <a:off x="7924800" y="1219200"/>
            <a:ext cx="515938" cy="496888"/>
          </a:xfrm>
          <a:prstGeom prst="rect">
            <a:avLst/>
          </a:prstGeom>
          <a:noFill/>
        </p:spPr>
      </p:pic>
      <p:pic>
        <p:nvPicPr>
          <p:cNvPr id="109591" name="Picture 23" descr="C:\Program Files\Common Files\Microsoft Shared\Clipart\cagcat50\DD01352_.wmf"/>
          <p:cNvPicPr>
            <a:picLocks noChangeAspect="1" noChangeArrowheads="1"/>
          </p:cNvPicPr>
          <p:nvPr/>
        </p:nvPicPr>
        <p:blipFill>
          <a:blip r:embed="rId2"/>
          <a:srcRect/>
          <a:stretch>
            <a:fillRect/>
          </a:stretch>
        </p:blipFill>
        <p:spPr bwMode="auto">
          <a:xfrm>
            <a:off x="8077200" y="5334000"/>
            <a:ext cx="515938" cy="496888"/>
          </a:xfrm>
          <a:prstGeom prst="rect">
            <a:avLst/>
          </a:prstGeom>
          <a:noFill/>
        </p:spPr>
      </p:pic>
      <p:pic>
        <p:nvPicPr>
          <p:cNvPr id="109592" name="Picture 24" descr="C:\Program Files\Common Files\Microsoft Shared\Clipart\cagcat50\DD01352_.wmf"/>
          <p:cNvPicPr>
            <a:picLocks noChangeAspect="1" noChangeArrowheads="1"/>
          </p:cNvPicPr>
          <p:nvPr/>
        </p:nvPicPr>
        <p:blipFill>
          <a:blip r:embed="rId2"/>
          <a:srcRect/>
          <a:stretch>
            <a:fillRect/>
          </a:stretch>
        </p:blipFill>
        <p:spPr bwMode="auto">
          <a:xfrm>
            <a:off x="7924800" y="3886200"/>
            <a:ext cx="515938" cy="496888"/>
          </a:xfrm>
          <a:prstGeom prst="rect">
            <a:avLst/>
          </a:prstGeom>
          <a:noFill/>
        </p:spPr>
      </p:pic>
      <p:pic>
        <p:nvPicPr>
          <p:cNvPr id="109593" name="Picture 25" descr="C:\Program Files\Common Files\Microsoft Shared\Clipart\cagcat50\DD01352_.wmf"/>
          <p:cNvPicPr>
            <a:picLocks noChangeAspect="1" noChangeArrowheads="1"/>
          </p:cNvPicPr>
          <p:nvPr/>
        </p:nvPicPr>
        <p:blipFill>
          <a:blip r:embed="rId2"/>
          <a:srcRect/>
          <a:stretch>
            <a:fillRect/>
          </a:stretch>
        </p:blipFill>
        <p:spPr bwMode="auto">
          <a:xfrm>
            <a:off x="3048000" y="0"/>
            <a:ext cx="515938" cy="496888"/>
          </a:xfrm>
          <a:prstGeom prst="rect">
            <a:avLst/>
          </a:prstGeom>
          <a:noFill/>
        </p:spPr>
      </p:pic>
      <p:pic>
        <p:nvPicPr>
          <p:cNvPr id="109594" name="Picture 26" descr="C:\Program Files\Common Files\Microsoft Shared\Clipart\cagcat50\DD01352_.wmf"/>
          <p:cNvPicPr>
            <a:picLocks noChangeAspect="1" noChangeArrowheads="1"/>
          </p:cNvPicPr>
          <p:nvPr/>
        </p:nvPicPr>
        <p:blipFill>
          <a:blip r:embed="rId2"/>
          <a:srcRect/>
          <a:stretch>
            <a:fillRect/>
          </a:stretch>
        </p:blipFill>
        <p:spPr bwMode="auto">
          <a:xfrm>
            <a:off x="5181600" y="0"/>
            <a:ext cx="515938" cy="496888"/>
          </a:xfrm>
          <a:prstGeom prst="rect">
            <a:avLst/>
          </a:prstGeom>
          <a:noFill/>
        </p:spPr>
      </p:pic>
      <p:pic>
        <p:nvPicPr>
          <p:cNvPr id="109595" name="Picture 27" descr="C:\Program Files\Common Files\Microsoft Shared\Clipart\cagcat50\DD01352_.wmf"/>
          <p:cNvPicPr>
            <a:picLocks noChangeAspect="1" noChangeArrowheads="1"/>
          </p:cNvPicPr>
          <p:nvPr/>
        </p:nvPicPr>
        <p:blipFill>
          <a:blip r:embed="rId2"/>
          <a:srcRect/>
          <a:stretch>
            <a:fillRect/>
          </a:stretch>
        </p:blipFill>
        <p:spPr bwMode="auto">
          <a:xfrm>
            <a:off x="228600" y="6096000"/>
            <a:ext cx="515938" cy="496888"/>
          </a:xfrm>
          <a:prstGeom prst="rect">
            <a:avLst/>
          </a:prstGeom>
          <a:noFill/>
        </p:spPr>
      </p:pic>
    </p:spTree>
  </p:cSld>
  <p:clrMapOvr>
    <a:masterClrMapping/>
  </p:clrMapOvr>
  <p:transition advClick="0" advTm="4000">
    <p:fade thruBlk="1"/>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457200" y="274638"/>
            <a:ext cx="8686800" cy="1143000"/>
          </a:xfrm>
        </p:spPr>
        <p:txBody>
          <a:bodyPr/>
          <a:lstStyle/>
          <a:p>
            <a:pPr algn="l"/>
            <a:r>
              <a:rPr lang="en-US"/>
              <a:t>Your “Solar System Ambassador”</a:t>
            </a:r>
          </a:p>
        </p:txBody>
      </p:sp>
      <p:sp>
        <p:nvSpPr>
          <p:cNvPr id="107523" name="Rectangle 3"/>
          <p:cNvSpPr>
            <a:spLocks noGrp="1" noChangeArrowheads="1"/>
          </p:cNvSpPr>
          <p:nvPr>
            <p:ph type="body" idx="1"/>
          </p:nvPr>
        </p:nvSpPr>
        <p:spPr/>
        <p:txBody>
          <a:bodyPr/>
          <a:lstStyle/>
          <a:p>
            <a:pPr>
              <a:buFontTx/>
              <a:buNone/>
            </a:pPr>
            <a:r>
              <a:rPr lang="en-US"/>
              <a:t>George Reynolds</a:t>
            </a:r>
          </a:p>
          <a:p>
            <a:pPr>
              <a:buFontTx/>
              <a:buNone/>
            </a:pPr>
            <a:endParaRPr lang="en-US"/>
          </a:p>
        </p:txBody>
      </p:sp>
      <p:pic>
        <p:nvPicPr>
          <p:cNvPr id="107524" name="Picture 4" descr="C:\Documents and Settings\reynolg\My Documents\Documents\Graphics\SSA Logo w blk background .jpg"/>
          <p:cNvPicPr>
            <a:picLocks noChangeAspect="1" noChangeArrowheads="1"/>
          </p:cNvPicPr>
          <p:nvPr/>
        </p:nvPicPr>
        <p:blipFill>
          <a:blip r:embed="rId2"/>
          <a:srcRect/>
          <a:stretch>
            <a:fillRect/>
          </a:stretch>
        </p:blipFill>
        <p:spPr bwMode="auto">
          <a:xfrm>
            <a:off x="4419600" y="1600200"/>
            <a:ext cx="4724400" cy="4724400"/>
          </a:xfrm>
          <a:prstGeom prst="rect">
            <a:avLst/>
          </a:prstGeom>
          <a:noFill/>
        </p:spPr>
      </p:pic>
      <p:pic>
        <p:nvPicPr>
          <p:cNvPr id="107525" name="Picture 5" descr="C:\Documents and Settings\reynolg\My Documents\Documents\My Pictures\GeorgeSSA photo 4.jpg"/>
          <p:cNvPicPr>
            <a:picLocks noChangeAspect="1" noChangeArrowheads="1"/>
          </p:cNvPicPr>
          <p:nvPr/>
        </p:nvPicPr>
        <p:blipFill>
          <a:blip r:embed="rId3"/>
          <a:srcRect/>
          <a:stretch>
            <a:fillRect/>
          </a:stretch>
        </p:blipFill>
        <p:spPr bwMode="auto">
          <a:xfrm>
            <a:off x="457200" y="2133600"/>
            <a:ext cx="3968750" cy="4724400"/>
          </a:xfrm>
          <a:prstGeom prst="rect">
            <a:avLst/>
          </a:prstGeom>
          <a:noFill/>
        </p:spPr>
      </p:pic>
    </p:spTree>
  </p:cSld>
  <p:clrMapOvr>
    <a:masterClrMapping/>
  </p:clrMapOvr>
  <p:transition advClick="0" advTm="4000">
    <p:fade thruBlk="1"/>
  </p:transition>
</p:sld>
</file>

<file path=ppt/theme/theme1.xml><?xml version="1.0" encoding="utf-8"?>
<a:theme xmlns:a="http://schemas.openxmlformats.org/drawingml/2006/main" name="Default Design">
  <a:themeElements>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1657</TotalTime>
  <Words>1181</Words>
  <Application>Microsoft PowerPoint</Application>
  <PresentationFormat>On-screen Show (4:3)</PresentationFormat>
  <Paragraphs>176</Paragraphs>
  <Slides>47</Slides>
  <Notes>3</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47</vt:i4>
      </vt:variant>
    </vt:vector>
  </HeadingPairs>
  <TitlesOfParts>
    <vt:vector size="51" baseType="lpstr">
      <vt:lpstr>Arial</vt:lpstr>
      <vt:lpstr>Times New Roman</vt:lpstr>
      <vt:lpstr>Default Design</vt:lpstr>
      <vt:lpstr>PhotoSuite Image</vt:lpstr>
      <vt:lpstr>Seeing Into Space</vt:lpstr>
      <vt:lpstr>The Back Bay Amateur Astronomers </vt:lpstr>
      <vt:lpstr>The BBAA has been “bringing astronomy to the people” for 25 years.</vt:lpstr>
      <vt:lpstr>Your “Solar System Ambassador”</vt:lpstr>
      <vt:lpstr>Slide 5</vt:lpstr>
      <vt:lpstr>Seeing Into Space</vt:lpstr>
      <vt:lpstr>Binoculars</vt:lpstr>
      <vt:lpstr>Binoculars</vt:lpstr>
      <vt:lpstr>Different Types of Telescopes? </vt:lpstr>
      <vt:lpstr>Refractors </vt:lpstr>
      <vt:lpstr>Refractor</vt:lpstr>
      <vt:lpstr>Reflectors </vt:lpstr>
      <vt:lpstr>Reflector</vt:lpstr>
      <vt:lpstr>BIG Reflector!</vt:lpstr>
      <vt:lpstr>Catadioptric </vt:lpstr>
      <vt:lpstr>Catadioptric</vt:lpstr>
      <vt:lpstr>What you can see with a Telescope</vt:lpstr>
      <vt:lpstr>MARS</vt:lpstr>
      <vt:lpstr>MARS</vt:lpstr>
      <vt:lpstr>JUPITER</vt:lpstr>
      <vt:lpstr>SATURN</vt:lpstr>
      <vt:lpstr>Deep Sky  (The Orion Nebula)</vt:lpstr>
      <vt:lpstr>M1 – The Crab Nebula</vt:lpstr>
      <vt:lpstr>M8 – The Lagoon Nebula</vt:lpstr>
      <vt:lpstr>M57 – The Ring Nebula</vt:lpstr>
      <vt:lpstr>Hubble Space Telescope</vt:lpstr>
      <vt:lpstr>NGC 4438 – A galaxy in Virgo</vt:lpstr>
      <vt:lpstr>M17 – The Eagle Nebula</vt:lpstr>
      <vt:lpstr>Tadpole Galaxy</vt:lpstr>
      <vt:lpstr>M51 – The Whirlpool  Galaxy</vt:lpstr>
      <vt:lpstr>The Horsehead Nebula</vt:lpstr>
      <vt:lpstr>Comparison of Hubble Space Telescope (HST) images with those seen through smaller, ground-based telescopes:</vt:lpstr>
      <vt:lpstr>M27 – The Dumbbell Nebula (HST image)</vt:lpstr>
      <vt:lpstr>M104 Sombrero Galaxy (HST view)</vt:lpstr>
      <vt:lpstr>SPACE EXPLORATION: Missions of Discovery</vt:lpstr>
      <vt:lpstr>Exciting Events for 2004… and Beyond !!</vt:lpstr>
      <vt:lpstr>STARDUST</vt:lpstr>
      <vt:lpstr>The STARDUST Mission</vt:lpstr>
      <vt:lpstr>Mars Exploration Rover missions (named Spirit  and Opportunity)  </vt:lpstr>
      <vt:lpstr>The primary science instruments on Spirit and Opportunity</vt:lpstr>
      <vt:lpstr>The launch vehicle </vt:lpstr>
      <vt:lpstr>Airbags</vt:lpstr>
      <vt:lpstr>The Mars Exploration Rovers </vt:lpstr>
      <vt:lpstr>MESSENGER Scheduled Launch Window:   May 11-23, 2004 </vt:lpstr>
      <vt:lpstr>Deep Impact</vt:lpstr>
      <vt:lpstr>“KEEP LOOKING UP”</vt:lpstr>
      <vt:lpstr>Your “Solar System Ambassador”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Different Types of Telescopes?</dc:title>
  <dc:creator>George Reynolds;Kevin Weiner;Louis M. Snellings</dc:creator>
  <cp:lastModifiedBy>Kevin Weiner</cp:lastModifiedBy>
  <cp:revision>25</cp:revision>
  <dcterms:created xsi:type="dcterms:W3CDTF">2003-10-15T00:43:16Z</dcterms:created>
  <dcterms:modified xsi:type="dcterms:W3CDTF">2008-09-30T02:49:54Z</dcterms:modified>
</cp:coreProperties>
</file>