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2"/>
  </p:notesMasterIdLst>
  <p:handoutMasterIdLst>
    <p:handoutMasterId r:id="rId83"/>
  </p:handoutMasterIdLst>
  <p:sldIdLst>
    <p:sldId id="323" r:id="rId2"/>
    <p:sldId id="307" r:id="rId3"/>
    <p:sldId id="281" r:id="rId4"/>
    <p:sldId id="305" r:id="rId5"/>
    <p:sldId id="318" r:id="rId6"/>
    <p:sldId id="320" r:id="rId7"/>
    <p:sldId id="373" r:id="rId8"/>
    <p:sldId id="324" r:id="rId9"/>
    <p:sldId id="325" r:id="rId10"/>
    <p:sldId id="326" r:id="rId11"/>
    <p:sldId id="327" r:id="rId12"/>
    <p:sldId id="328" r:id="rId13"/>
    <p:sldId id="329" r:id="rId14"/>
    <p:sldId id="330" r:id="rId15"/>
    <p:sldId id="331" r:id="rId16"/>
    <p:sldId id="332" r:id="rId17"/>
    <p:sldId id="333" r:id="rId18"/>
    <p:sldId id="374" r:id="rId19"/>
    <p:sldId id="334" r:id="rId20"/>
    <p:sldId id="369" r:id="rId21"/>
    <p:sldId id="335" r:id="rId22"/>
    <p:sldId id="336" r:id="rId23"/>
    <p:sldId id="337" r:id="rId24"/>
    <p:sldId id="338" r:id="rId25"/>
    <p:sldId id="339" r:id="rId26"/>
    <p:sldId id="340" r:id="rId27"/>
    <p:sldId id="341" r:id="rId28"/>
    <p:sldId id="342" r:id="rId29"/>
    <p:sldId id="343" r:id="rId30"/>
    <p:sldId id="344" r:id="rId31"/>
    <p:sldId id="346" r:id="rId32"/>
    <p:sldId id="349" r:id="rId33"/>
    <p:sldId id="348" r:id="rId34"/>
    <p:sldId id="350" r:id="rId35"/>
    <p:sldId id="351" r:id="rId36"/>
    <p:sldId id="352" r:id="rId37"/>
    <p:sldId id="353" r:id="rId38"/>
    <p:sldId id="354" r:id="rId39"/>
    <p:sldId id="355" r:id="rId40"/>
    <p:sldId id="356" r:id="rId41"/>
    <p:sldId id="367" r:id="rId42"/>
    <p:sldId id="357" r:id="rId43"/>
    <p:sldId id="358" r:id="rId44"/>
    <p:sldId id="359" r:id="rId45"/>
    <p:sldId id="360" r:id="rId46"/>
    <p:sldId id="361" r:id="rId47"/>
    <p:sldId id="362" r:id="rId48"/>
    <p:sldId id="363" r:id="rId49"/>
    <p:sldId id="364" r:id="rId50"/>
    <p:sldId id="365" r:id="rId51"/>
    <p:sldId id="366" r:id="rId52"/>
    <p:sldId id="319" r:id="rId53"/>
    <p:sldId id="309" r:id="rId54"/>
    <p:sldId id="256" r:id="rId55"/>
    <p:sldId id="257" r:id="rId56"/>
    <p:sldId id="260" r:id="rId57"/>
    <p:sldId id="258" r:id="rId58"/>
    <p:sldId id="261" r:id="rId59"/>
    <p:sldId id="259" r:id="rId60"/>
    <p:sldId id="262" r:id="rId61"/>
    <p:sldId id="370" r:id="rId62"/>
    <p:sldId id="371" r:id="rId63"/>
    <p:sldId id="372" r:id="rId64"/>
    <p:sldId id="263" r:id="rId65"/>
    <p:sldId id="264" r:id="rId66"/>
    <p:sldId id="265" r:id="rId67"/>
    <p:sldId id="266" r:id="rId68"/>
    <p:sldId id="267" r:id="rId69"/>
    <p:sldId id="291" r:id="rId70"/>
    <p:sldId id="273" r:id="rId71"/>
    <p:sldId id="274" r:id="rId72"/>
    <p:sldId id="276" r:id="rId73"/>
    <p:sldId id="277" r:id="rId74"/>
    <p:sldId id="278" r:id="rId75"/>
    <p:sldId id="279" r:id="rId76"/>
    <p:sldId id="295" r:id="rId77"/>
    <p:sldId id="294" r:id="rId78"/>
    <p:sldId id="298" r:id="rId79"/>
    <p:sldId id="317" r:id="rId80"/>
    <p:sldId id="321" r:id="rId81"/>
  </p:sldIdLst>
  <p:sldSz cx="9144000" cy="6858000" type="screen4x3"/>
  <p:notesSz cx="6934200" cy="92329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0000"/>
    <a:srgbClr val="CC3300"/>
    <a:srgbClr val="FFF527"/>
    <a:srgbClr val="0099FF"/>
    <a:srgbClr val="FF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910" autoAdjust="0"/>
    <p:restoredTop sz="94660"/>
  </p:normalViewPr>
  <p:slideViewPr>
    <p:cSldViewPr>
      <p:cViewPr varScale="1">
        <p:scale>
          <a:sx n="70" d="100"/>
          <a:sy n="70" d="100"/>
        </p:scale>
        <p:origin x="-1070" y="-67"/>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93187" name="Rectangle 3"/>
          <p:cNvSpPr>
            <a:spLocks noGrp="1" noChangeArrowheads="1"/>
          </p:cNvSpPr>
          <p:nvPr>
            <p:ph type="dt" sz="quarter"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93188" name="Rectangle 4"/>
          <p:cNvSpPr>
            <a:spLocks noGrp="1" noChangeArrowheads="1"/>
          </p:cNvSpPr>
          <p:nvPr>
            <p:ph type="ftr" sz="quarter" idx="2"/>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93189" name="Rectangle 5"/>
          <p:cNvSpPr>
            <a:spLocks noGrp="1" noChangeArrowheads="1"/>
          </p:cNvSpPr>
          <p:nvPr>
            <p:ph type="sldNum" sz="quarter" idx="3"/>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E73771A2-633C-400B-805B-2E2A916AD76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42" name="Rectangle 2"/>
          <p:cNvSpPr>
            <a:spLocks noGrp="1" noChangeArrowheads="1"/>
          </p:cNvSpPr>
          <p:nvPr>
            <p:ph type="hdr" sz="quarter"/>
          </p:nvPr>
        </p:nvSpPr>
        <p:spPr bwMode="auto">
          <a:xfrm>
            <a:off x="0" y="0"/>
            <a:ext cx="3005138"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defTabSz="923925">
              <a:defRPr sz="1200"/>
            </a:lvl1pPr>
          </a:lstStyle>
          <a:p>
            <a:endParaRPr lang="en-US"/>
          </a:p>
        </p:txBody>
      </p:sp>
      <p:sp>
        <p:nvSpPr>
          <p:cNvPr id="112643" name="Rectangle 3"/>
          <p:cNvSpPr>
            <a:spLocks noGrp="1" noChangeArrowheads="1"/>
          </p:cNvSpPr>
          <p:nvPr>
            <p:ph type="dt" idx="1"/>
          </p:nvPr>
        </p:nvSpPr>
        <p:spPr bwMode="auto">
          <a:xfrm>
            <a:off x="3929063" y="0"/>
            <a:ext cx="3005137" cy="461963"/>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lvl1pPr algn="r" defTabSz="923925">
              <a:defRPr sz="1200"/>
            </a:lvl1pPr>
          </a:lstStyle>
          <a:p>
            <a:endParaRPr lang="en-US"/>
          </a:p>
        </p:txBody>
      </p:sp>
      <p:sp>
        <p:nvSpPr>
          <p:cNvPr id="112644" name="Rectangle 4"/>
          <p:cNvSpPr>
            <a:spLocks noChangeArrowheads="1" noTextEdit="1"/>
          </p:cNvSpPr>
          <p:nvPr>
            <p:ph type="sldImg" idx="2"/>
          </p:nvPr>
        </p:nvSpPr>
        <p:spPr bwMode="auto">
          <a:xfrm>
            <a:off x="1158875" y="692150"/>
            <a:ext cx="4616450" cy="3462338"/>
          </a:xfrm>
          <a:prstGeom prst="rect">
            <a:avLst/>
          </a:prstGeom>
          <a:noFill/>
          <a:ln w="9525">
            <a:solidFill>
              <a:srgbClr val="000000"/>
            </a:solidFill>
            <a:miter lim="800000"/>
            <a:headEnd/>
            <a:tailEnd/>
          </a:ln>
          <a:effectLst/>
        </p:spPr>
      </p:sp>
      <p:sp>
        <p:nvSpPr>
          <p:cNvPr id="112645" name="Rectangle 5"/>
          <p:cNvSpPr>
            <a:spLocks noGrp="1" noChangeArrowheads="1"/>
          </p:cNvSpPr>
          <p:nvPr>
            <p:ph type="body" sz="quarter" idx="3"/>
          </p:nvPr>
        </p:nvSpPr>
        <p:spPr bwMode="auto">
          <a:xfrm>
            <a:off x="923925" y="4386263"/>
            <a:ext cx="5086350" cy="4154487"/>
          </a:xfrm>
          <a:prstGeom prst="rect">
            <a:avLst/>
          </a:prstGeom>
          <a:noFill/>
          <a:ln w="9525">
            <a:noFill/>
            <a:miter lim="800000"/>
            <a:headEnd/>
            <a:tailEnd/>
          </a:ln>
          <a:effectLst/>
        </p:spPr>
        <p:txBody>
          <a:bodyPr vert="horz" wrap="square" lIns="92382" tIns="46191" rIns="92382" bIns="4619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12646" name="Rectangle 6"/>
          <p:cNvSpPr>
            <a:spLocks noGrp="1" noChangeArrowheads="1"/>
          </p:cNvSpPr>
          <p:nvPr>
            <p:ph type="ftr" sz="quarter" idx="4"/>
          </p:nvPr>
        </p:nvSpPr>
        <p:spPr bwMode="auto">
          <a:xfrm>
            <a:off x="0" y="8770938"/>
            <a:ext cx="3005138"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defTabSz="923925">
              <a:defRPr sz="1200"/>
            </a:lvl1pPr>
          </a:lstStyle>
          <a:p>
            <a:endParaRPr lang="en-US"/>
          </a:p>
        </p:txBody>
      </p:sp>
      <p:sp>
        <p:nvSpPr>
          <p:cNvPr id="112647" name="Rectangle 7"/>
          <p:cNvSpPr>
            <a:spLocks noGrp="1" noChangeArrowheads="1"/>
          </p:cNvSpPr>
          <p:nvPr>
            <p:ph type="sldNum" sz="quarter" idx="5"/>
          </p:nvPr>
        </p:nvSpPr>
        <p:spPr bwMode="auto">
          <a:xfrm>
            <a:off x="3929063" y="8770938"/>
            <a:ext cx="3005137" cy="461962"/>
          </a:xfrm>
          <a:prstGeom prst="rect">
            <a:avLst/>
          </a:prstGeom>
          <a:noFill/>
          <a:ln w="9525">
            <a:noFill/>
            <a:miter lim="800000"/>
            <a:headEnd/>
            <a:tailEnd/>
          </a:ln>
          <a:effectLst/>
        </p:spPr>
        <p:txBody>
          <a:bodyPr vert="horz" wrap="square" lIns="92382" tIns="46191" rIns="92382" bIns="46191" numCol="1" anchor="b" anchorCtr="0" compatLnSpc="1">
            <a:prstTxWarp prst="textNoShape">
              <a:avLst/>
            </a:prstTxWarp>
          </a:bodyPr>
          <a:lstStyle>
            <a:lvl1pPr algn="r" defTabSz="923925">
              <a:defRPr sz="1200"/>
            </a:lvl1pPr>
          </a:lstStyle>
          <a:p>
            <a:fld id="{56552822-55EF-4731-8543-951975BEC6D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600FA9-CA9B-46B4-A13A-EE31983C7788}" type="slidenum">
              <a:rPr lang="en-US"/>
              <a:pPr/>
              <a:t>2</a:t>
            </a:fld>
            <a:endParaRPr lang="en-US"/>
          </a:p>
        </p:txBody>
      </p:sp>
      <p:sp>
        <p:nvSpPr>
          <p:cNvPr id="113666" name="Rectangle 2"/>
          <p:cNvSpPr>
            <a:spLocks noChangeArrowheads="1" noTextEdit="1"/>
          </p:cNvSpPr>
          <p:nvPr>
            <p:ph type="sldImg"/>
          </p:nvPr>
        </p:nvSpPr>
        <p:spPr>
          <a:ln/>
        </p:spPr>
      </p:sp>
      <p:sp>
        <p:nvSpPr>
          <p:cNvPr id="113667" name="Rectangle 3"/>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a:t>
            </a:r>
          </a:p>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026AF8-0549-45A8-B726-DA491C550E5D}" type="slidenum">
              <a:rPr lang="en-US"/>
              <a:pPr/>
              <a:t>6</a:t>
            </a:fld>
            <a:endParaRPr lang="en-US"/>
          </a:p>
        </p:txBody>
      </p:sp>
      <p:sp>
        <p:nvSpPr>
          <p:cNvPr id="118786" name="Rectangle 2"/>
          <p:cNvSpPr>
            <a:spLocks noChangeArrowheads="1" noTextEdit="1"/>
          </p:cNvSpPr>
          <p:nvPr>
            <p:ph type="sldImg"/>
          </p:nvPr>
        </p:nvSpPr>
        <p:spPr>
          <a:ln/>
        </p:spPr>
      </p:sp>
      <p:sp>
        <p:nvSpPr>
          <p:cNvPr id="118787" name="Rectangle 3"/>
          <p:cNvSpPr>
            <a:spLocks noGrp="1" noChangeArrowheads="1"/>
          </p:cNvSpPr>
          <p:nvPr>
            <p:ph type="body" idx="1"/>
          </p:nvPr>
        </p:nvSpPr>
        <p:spPr/>
        <p:txBody>
          <a:bodyPr/>
          <a:lstStyle/>
          <a:p>
            <a:r>
              <a:rPr lang="en-US"/>
              <a:t>Stardust launched 1999; Comet Wild-2 rendezvous 2 Jan 2004; sample return 2006.</a:t>
            </a:r>
          </a:p>
          <a:p>
            <a:r>
              <a:rPr lang="en-US"/>
              <a:t>Mars missions ongoing:  MGS, Mars Odyssey (already in orbit); Mars Express (ESA) to orbit Dec 2003; MER A &amp; B “Spirit” and “Opportunity” to land 3 Jan  and 23 Jan 2004; Nozomi (Japan) “early in 2004” according to the Nozomi home page, http://www.isas.ac.jp/e/enterp/missions/nozomi/index.shtml</a:t>
            </a:r>
          </a:p>
          <a:p>
            <a:r>
              <a:rPr lang="en-US"/>
              <a:t>Cassini-Huygens launched Oct 1997, will reach Saturn orbit July 2004; Huygens probe will dive to Titan Jan 2005</a:t>
            </a:r>
          </a:p>
          <a:p>
            <a:r>
              <a:rPr lang="en-US"/>
              <a:t>MESSENGER due to launch in 2004, will fly by Venus and Mercury and go into Mercury orbit in 2009 and carry out comprehensive measurements for one Earth year. Orbital data collection concludes in April 2010.</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774B50-2A0A-4BE0-AA85-523E19267959}" type="slidenum">
              <a:rPr lang="en-US"/>
              <a:pPr/>
              <a:t>66</a:t>
            </a:fld>
            <a:endParaRPr lang="en-US"/>
          </a:p>
        </p:txBody>
      </p:sp>
      <p:sp>
        <p:nvSpPr>
          <p:cNvPr id="119810" name="Rectangle 2"/>
          <p:cNvSpPr>
            <a:spLocks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FB8127-7BF3-4C38-860B-219D2A8D3B63}" type="slidenum">
              <a:rPr lang="en-US"/>
              <a:pPr/>
              <a:t>‹#›</a:t>
            </a:fld>
            <a:endParaRPr lang="en-US"/>
          </a:p>
        </p:txBody>
      </p:sp>
    </p:spTree>
  </p:cSld>
  <p:clrMapOvr>
    <a:masterClrMapping/>
  </p:clrMapOvr>
  <p:transition advTm="5000">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23F072A-601A-4784-A962-6189700874CD}" type="slidenum">
              <a:rPr lang="en-US"/>
              <a:pPr/>
              <a:t>‹#›</a:t>
            </a:fld>
            <a:endParaRPr lang="en-US"/>
          </a:p>
        </p:txBody>
      </p:sp>
    </p:spTree>
  </p:cSld>
  <p:clrMapOvr>
    <a:masterClrMapping/>
  </p:clrMapOvr>
  <p:transition advTm="5000">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333967-6221-4C7A-A605-17D2533A4F5B}" type="slidenum">
              <a:rPr lang="en-US"/>
              <a:pPr/>
              <a:t>‹#›</a:t>
            </a:fld>
            <a:endParaRPr lang="en-US"/>
          </a:p>
        </p:txBody>
      </p:sp>
    </p:spTree>
  </p:cSld>
  <p:clrMapOvr>
    <a:masterClrMapping/>
  </p:clrMapOvr>
  <p:transition advTm="5000">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68D37E3-4867-4FE8-865E-3DD98EEF3872}" type="slidenum">
              <a:rPr lang="en-US"/>
              <a:pPr/>
              <a:t>‹#›</a:t>
            </a:fld>
            <a:endParaRPr lang="en-US"/>
          </a:p>
        </p:txBody>
      </p:sp>
    </p:spTree>
  </p:cSld>
  <p:clrMapOvr>
    <a:masterClrMapping/>
  </p:clrMapOvr>
  <p:transition advTm="5000">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E1BCC31B-4221-4C01-91BB-324055A6A712}" type="slidenum">
              <a:rPr lang="en-US"/>
              <a:pPr/>
              <a:t>‹#›</a:t>
            </a:fld>
            <a:endParaRPr lang="en-US"/>
          </a:p>
        </p:txBody>
      </p:sp>
    </p:spTree>
  </p:cSld>
  <p:clrMapOvr>
    <a:masterClrMapping/>
  </p:clrMapOvr>
  <p:transition advTm="5000">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CD49CDC7-FA24-423A-82D3-775EC39D1A3E}" type="slidenum">
              <a:rPr lang="en-US"/>
              <a:pPr/>
              <a:t>‹#›</a:t>
            </a:fld>
            <a:endParaRPr lang="en-US"/>
          </a:p>
        </p:txBody>
      </p:sp>
    </p:spTree>
  </p:cSld>
  <p:clrMapOvr>
    <a:masterClrMapping/>
  </p:clrMapOvr>
  <p:transition advTm="5000">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C33764-3E6E-426B-8ED1-133C3F481502}" type="slidenum">
              <a:rPr lang="en-US"/>
              <a:pPr/>
              <a:t>‹#›</a:t>
            </a:fld>
            <a:endParaRPr lang="en-US"/>
          </a:p>
        </p:txBody>
      </p:sp>
    </p:spTree>
  </p:cSld>
  <p:clrMapOvr>
    <a:masterClrMapping/>
  </p:clrMapOvr>
  <p:transition advTm="5000">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8E5973-5CB2-4A4A-A6FE-34F16EEAEC35}" type="slidenum">
              <a:rPr lang="en-US"/>
              <a:pPr/>
              <a:t>‹#›</a:t>
            </a:fld>
            <a:endParaRPr lang="en-US"/>
          </a:p>
        </p:txBody>
      </p:sp>
    </p:spTree>
  </p:cSld>
  <p:clrMapOvr>
    <a:masterClrMapping/>
  </p:clrMapOvr>
  <p:transition advTm="5000">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3CD76DE-AB0A-45A2-A660-05814E94A252}" type="slidenum">
              <a:rPr lang="en-US"/>
              <a:pPr/>
              <a:t>‹#›</a:t>
            </a:fld>
            <a:endParaRPr lang="en-US"/>
          </a:p>
        </p:txBody>
      </p:sp>
    </p:spTree>
  </p:cSld>
  <p:clrMapOvr>
    <a:masterClrMapping/>
  </p:clrMapOvr>
  <p:transition advTm="5000">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810BC4-A0CE-400D-8EE5-A9B3DE88CBB3}" type="slidenum">
              <a:rPr lang="en-US"/>
              <a:pPr/>
              <a:t>‹#›</a:t>
            </a:fld>
            <a:endParaRPr lang="en-US"/>
          </a:p>
        </p:txBody>
      </p:sp>
    </p:spTree>
  </p:cSld>
  <p:clrMapOvr>
    <a:masterClrMapping/>
  </p:clrMapOvr>
  <p:transition advTm="5000">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E10B0B-9E27-4744-A723-236ECA0F9328}" type="slidenum">
              <a:rPr lang="en-US"/>
              <a:pPr/>
              <a:t>‹#›</a:t>
            </a:fld>
            <a:endParaRPr lang="en-US"/>
          </a:p>
        </p:txBody>
      </p:sp>
    </p:spTree>
  </p:cSld>
  <p:clrMapOvr>
    <a:masterClrMapping/>
  </p:clrMapOvr>
  <p:transition advTm="5000">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B3A0AC80-5CBC-446F-AEF8-D6BCED9D4E07}" type="slidenum">
              <a:rPr lang="en-US"/>
              <a:pPr/>
              <a:t>‹#›</a:t>
            </a:fld>
            <a:endParaRPr lang="en-US"/>
          </a:p>
        </p:txBody>
      </p:sp>
    </p:spTree>
  </p:cSld>
  <p:clrMapOvr>
    <a:masterClrMapping/>
  </p:clrMapOvr>
  <p:transition advTm="5000">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643FA61-74D2-4F6A-937F-EA53E5D3E413}"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advTm="5000">
    <p:fade thruBlk="1"/>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4.xml"/><Relationship Id="rId4" Type="http://schemas.openxmlformats.org/officeDocument/2006/relationships/image" Target="../media/image58.jpeg"/></Relationships>
</file>

<file path=ppt/slides/_rels/slide5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http://upload.wikimedia.org/wikipedia/en/c/cc/NewtonsTelescopeReplica.jpg"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antwrp.gsfc.nasa.gov/apod/image/9905/horsehead_noao_big.jpg"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5" name="WordArt 1029"/>
          <p:cNvSpPr>
            <a:spLocks noChangeArrowheads="1" noChangeShapeType="1" noTextEdit="1"/>
          </p:cNvSpPr>
          <p:nvPr/>
        </p:nvSpPr>
        <p:spPr bwMode="auto">
          <a:xfrm>
            <a:off x="533400" y="2514600"/>
            <a:ext cx="8229600" cy="1676400"/>
          </a:xfrm>
          <a:prstGeom prst="rect">
            <a:avLst/>
          </a:prstGeom>
        </p:spPr>
        <p:txBody>
          <a:bodyPr wrap="none" fromWordArt="1">
            <a:prstTxWarp prst="textPlain">
              <a:avLst>
                <a:gd name="adj" fmla="val 50000"/>
              </a:avLst>
            </a:prstTxWarp>
          </a:bodyPr>
          <a:lstStyle/>
          <a:p>
            <a:pPr algn="ctr"/>
            <a:r>
              <a:rPr lang="en-US" sz="3600" kern="10" spc="720">
                <a:ln w="9525">
                  <a:noFill/>
                  <a:round/>
                  <a:headEnd/>
                  <a:tailEnd/>
                </a:ln>
                <a:gradFill rotWithShape="0">
                  <a:gsLst>
                    <a:gs pos="0">
                      <a:srgbClr val="AAAAAA"/>
                    </a:gs>
                    <a:gs pos="100000">
                      <a:srgbClr val="FFFFFF"/>
                    </a:gs>
                  </a:gsLst>
                  <a:lin ang="5400000" scaled="1"/>
                </a:gradFill>
                <a:effectLst>
                  <a:outerShdw dist="45791" dir="3378596" algn="ctr" rotWithShape="0">
                    <a:srgbClr val="4D4D4D"/>
                  </a:outerShdw>
                </a:effectLst>
                <a:latin typeface="Arial Black"/>
              </a:rPr>
              <a:t>Please take your seat</a:t>
            </a:r>
          </a:p>
        </p:txBody>
      </p:sp>
    </p:spTree>
  </p:cSld>
  <p:clrMapOvr>
    <a:masterClrMapping/>
  </p:clrMapOvr>
  <p:transition advTm="5000">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1026"/>
          <p:cNvSpPr>
            <a:spLocks noGrp="1" noChangeArrowheads="1"/>
          </p:cNvSpPr>
          <p:nvPr>
            <p:ph type="title"/>
          </p:nvPr>
        </p:nvSpPr>
        <p:spPr/>
        <p:txBody>
          <a:bodyPr/>
          <a:lstStyle/>
          <a:p>
            <a:r>
              <a:rPr lang="en-US" b="1" i="1">
                <a:solidFill>
                  <a:schemeClr val="folHlink"/>
                </a:solidFill>
              </a:rPr>
              <a:t>Seeing Into Space</a:t>
            </a:r>
          </a:p>
        </p:txBody>
      </p:sp>
      <p:sp>
        <p:nvSpPr>
          <p:cNvPr id="94211" name="Rectangle 1027"/>
          <p:cNvSpPr>
            <a:spLocks noGrp="1" noChangeArrowheads="1"/>
          </p:cNvSpPr>
          <p:nvPr>
            <p:ph type="body" idx="1"/>
          </p:nvPr>
        </p:nvSpPr>
        <p:spPr>
          <a:xfrm>
            <a:off x="457200" y="1600200"/>
            <a:ext cx="8229600" cy="1981200"/>
          </a:xfrm>
        </p:spPr>
        <p:txBody>
          <a:bodyPr/>
          <a:lstStyle/>
          <a:p>
            <a:pPr algn="ctr">
              <a:buFontTx/>
              <a:buNone/>
            </a:pPr>
            <a:r>
              <a:rPr lang="en-US">
                <a:solidFill>
                  <a:srgbClr val="FF6600"/>
                </a:solidFill>
              </a:rPr>
              <a:t>A Presentation for </a:t>
            </a:r>
          </a:p>
          <a:p>
            <a:pPr algn="ctr">
              <a:buFontTx/>
              <a:buNone/>
            </a:pPr>
            <a:r>
              <a:rPr lang="en-US">
                <a:solidFill>
                  <a:srgbClr val="FF6600"/>
                </a:solidFill>
              </a:rPr>
              <a:t>Ruffner Middle School</a:t>
            </a:r>
          </a:p>
          <a:p>
            <a:pPr algn="ctr">
              <a:buFontTx/>
              <a:buNone/>
            </a:pPr>
            <a:r>
              <a:rPr lang="en-US">
                <a:solidFill>
                  <a:srgbClr val="FF6600"/>
                </a:solidFill>
              </a:rPr>
              <a:t>March 1, 2006</a:t>
            </a:r>
          </a:p>
        </p:txBody>
      </p:sp>
      <p:pic>
        <p:nvPicPr>
          <p:cNvPr id="94213" name="Picture 1029" descr="Mars"/>
          <p:cNvPicPr>
            <a:picLocks noChangeAspect="1" noChangeArrowheads="1"/>
          </p:cNvPicPr>
          <p:nvPr/>
        </p:nvPicPr>
        <p:blipFill>
          <a:blip r:embed="rId3" cstate="print"/>
          <a:srcRect/>
          <a:stretch>
            <a:fillRect/>
          </a:stretch>
        </p:blipFill>
        <p:spPr bwMode="auto">
          <a:xfrm>
            <a:off x="7086600" y="0"/>
            <a:ext cx="1795463" cy="1828800"/>
          </a:xfrm>
          <a:prstGeom prst="rect">
            <a:avLst/>
          </a:prstGeom>
          <a:noFill/>
        </p:spPr>
      </p:pic>
      <p:sp>
        <p:nvSpPr>
          <p:cNvPr id="94214" name="Text Box 1030"/>
          <p:cNvSpPr txBox="1">
            <a:spLocks noChangeArrowheads="1"/>
          </p:cNvSpPr>
          <p:nvPr/>
        </p:nvSpPr>
        <p:spPr bwMode="auto">
          <a:xfrm>
            <a:off x="609600" y="4648200"/>
            <a:ext cx="7094538" cy="530225"/>
          </a:xfrm>
          <a:prstGeom prst="rect">
            <a:avLst/>
          </a:prstGeom>
          <a:noFill/>
          <a:ln w="9525">
            <a:noFill/>
            <a:miter lim="800000"/>
            <a:headEnd/>
            <a:tailEnd/>
          </a:ln>
          <a:effectLst/>
        </p:spPr>
        <p:txBody>
          <a:bodyPr>
            <a:spAutoFit/>
          </a:bodyPr>
          <a:lstStyle/>
          <a:p>
            <a:pPr>
              <a:lnSpc>
                <a:spcPct val="90000"/>
              </a:lnSpc>
              <a:spcBef>
                <a:spcPct val="20000"/>
              </a:spcBef>
            </a:pPr>
            <a:r>
              <a:rPr lang="en-US" sz="3200">
                <a:solidFill>
                  <a:schemeClr val="hlink"/>
                </a:solidFill>
              </a:rPr>
              <a:t>Amateur Astronomy Telescopes</a:t>
            </a:r>
          </a:p>
        </p:txBody>
      </p:sp>
      <p:sp>
        <p:nvSpPr>
          <p:cNvPr id="94215" name="Text Box 1031"/>
          <p:cNvSpPr txBox="1">
            <a:spLocks noChangeArrowheads="1"/>
          </p:cNvSpPr>
          <p:nvPr/>
        </p:nvSpPr>
        <p:spPr bwMode="auto">
          <a:xfrm>
            <a:off x="838200" y="5257800"/>
            <a:ext cx="4718050" cy="530225"/>
          </a:xfrm>
          <a:prstGeom prst="rect">
            <a:avLst/>
          </a:prstGeom>
          <a:noFill/>
          <a:ln w="9525">
            <a:noFill/>
            <a:miter lim="800000"/>
            <a:headEnd/>
            <a:tailEnd/>
          </a:ln>
          <a:effectLst/>
        </p:spPr>
        <p:txBody>
          <a:bodyPr wrap="none">
            <a:spAutoFit/>
          </a:bodyPr>
          <a:lstStyle/>
          <a:p>
            <a:pPr>
              <a:lnSpc>
                <a:spcPct val="90000"/>
              </a:lnSpc>
              <a:spcBef>
                <a:spcPct val="20000"/>
              </a:spcBef>
            </a:pPr>
            <a:r>
              <a:rPr lang="en-US" sz="3200">
                <a:solidFill>
                  <a:srgbClr val="FFF527"/>
                </a:solidFill>
              </a:rPr>
              <a:t>Hubble Space Telescope</a:t>
            </a:r>
            <a:endParaRPr lang="en-US" sz="3200">
              <a:solidFill>
                <a:srgbClr val="FF0000"/>
              </a:solidFill>
            </a:endParaRPr>
          </a:p>
        </p:txBody>
      </p:sp>
      <p:pic>
        <p:nvPicPr>
          <p:cNvPr id="94219" name="Picture 1035" descr="moon"/>
          <p:cNvPicPr>
            <a:picLocks noChangeAspect="1" noChangeArrowheads="1"/>
          </p:cNvPicPr>
          <p:nvPr/>
        </p:nvPicPr>
        <p:blipFill>
          <a:blip r:embed="rId4"/>
          <a:srcRect/>
          <a:stretch>
            <a:fillRect/>
          </a:stretch>
        </p:blipFill>
        <p:spPr bwMode="auto">
          <a:xfrm>
            <a:off x="609600" y="304800"/>
            <a:ext cx="1303338" cy="12573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4000">
                <a:solidFill>
                  <a:srgbClr val="FF0000"/>
                </a:solidFill>
              </a:rPr>
              <a:t>The Back Bay Amateur Astronomers</a:t>
            </a:r>
            <a:r>
              <a:rPr lang="en-US" sz="4000"/>
              <a:t> </a:t>
            </a:r>
          </a:p>
        </p:txBody>
      </p:sp>
      <p:sp>
        <p:nvSpPr>
          <p:cNvPr id="53251" name="Rectangle 3"/>
          <p:cNvSpPr>
            <a:spLocks noGrp="1" noChangeArrowheads="1"/>
          </p:cNvSpPr>
          <p:nvPr>
            <p:ph type="body" sz="half" idx="1"/>
          </p:nvPr>
        </p:nvSpPr>
        <p:spPr>
          <a:xfrm>
            <a:off x="1295400" y="4267200"/>
            <a:ext cx="4800600" cy="2209800"/>
          </a:xfrm>
        </p:spPr>
        <p:txBody>
          <a:bodyPr/>
          <a:lstStyle/>
          <a:p>
            <a:pPr>
              <a:buFontTx/>
              <a:buNone/>
            </a:pPr>
            <a:r>
              <a:rPr lang="en-US" sz="2800"/>
              <a:t>	The Back Bay Amateur Astronomers </a:t>
            </a:r>
            <a:br>
              <a:rPr lang="en-US" sz="2800"/>
            </a:br>
            <a:r>
              <a:rPr lang="en-US" sz="2800"/>
              <a:t>PO Box 9877 </a:t>
            </a:r>
          </a:p>
          <a:p>
            <a:pPr>
              <a:buFontTx/>
              <a:buNone/>
            </a:pPr>
            <a:r>
              <a:rPr lang="en-US" sz="2800"/>
              <a:t>	Virginia Beach, VA 23450</a:t>
            </a:r>
          </a:p>
        </p:txBody>
      </p:sp>
      <p:pic>
        <p:nvPicPr>
          <p:cNvPr id="53252" name="Picture 4" descr="BBAAlogocolor1"/>
          <p:cNvPicPr>
            <a:picLocks noChangeAspect="1" noChangeArrowheads="1"/>
          </p:cNvPicPr>
          <p:nvPr>
            <p:ph sz="half" idx="2"/>
          </p:nvPr>
        </p:nvPicPr>
        <p:blipFill>
          <a:blip r:embed="rId2"/>
          <a:srcRect/>
          <a:stretch>
            <a:fillRect/>
          </a:stretch>
        </p:blipFill>
        <p:spPr>
          <a:xfrm>
            <a:off x="5638800" y="1524000"/>
            <a:ext cx="3395663" cy="3262313"/>
          </a:xfrm>
          <a:noFill/>
          <a:ln/>
        </p:spPr>
      </p:pic>
      <p:sp>
        <p:nvSpPr>
          <p:cNvPr id="53253" name="Text Box 5"/>
          <p:cNvSpPr txBox="1">
            <a:spLocks noChangeArrowheads="1"/>
          </p:cNvSpPr>
          <p:nvPr/>
        </p:nvSpPr>
        <p:spPr bwMode="auto">
          <a:xfrm>
            <a:off x="381000" y="1676400"/>
            <a:ext cx="3962400" cy="1373188"/>
          </a:xfrm>
          <a:prstGeom prst="rect">
            <a:avLst/>
          </a:prstGeom>
          <a:noFill/>
          <a:ln w="9525">
            <a:noFill/>
            <a:miter lim="800000"/>
            <a:headEnd/>
            <a:tailEnd/>
          </a:ln>
          <a:effectLst/>
        </p:spPr>
        <p:txBody>
          <a:bodyPr>
            <a:spAutoFit/>
          </a:bodyPr>
          <a:lstStyle/>
          <a:p>
            <a:r>
              <a:rPr lang="en-US" sz="2800"/>
              <a:t>Bringing</a:t>
            </a:r>
            <a:r>
              <a:rPr lang="en-US"/>
              <a:t> </a:t>
            </a:r>
            <a:r>
              <a:rPr lang="en-US" sz="2800"/>
              <a:t>Astronomy to the People of Hampton Roads</a:t>
            </a:r>
          </a:p>
        </p:txBody>
      </p:sp>
    </p:spTree>
  </p:cSld>
  <p:clrMapOvr>
    <a:masterClrMapping/>
  </p:clrMapOvr>
  <p:transition advTm="5000">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BBAA25"/>
          <p:cNvPicPr>
            <a:picLocks noChangeAspect="1" noChangeArrowheads="1"/>
          </p:cNvPicPr>
          <p:nvPr/>
        </p:nvPicPr>
        <p:blipFill>
          <a:blip r:embed="rId2"/>
          <a:srcRect/>
          <a:stretch>
            <a:fillRect/>
          </a:stretch>
        </p:blipFill>
        <p:spPr bwMode="auto">
          <a:xfrm>
            <a:off x="4343400" y="762000"/>
            <a:ext cx="4572000" cy="4541838"/>
          </a:xfrm>
          <a:prstGeom prst="rect">
            <a:avLst/>
          </a:prstGeom>
          <a:noFill/>
        </p:spPr>
      </p:pic>
      <p:sp>
        <p:nvSpPr>
          <p:cNvPr id="90115" name="Rectangle 3"/>
          <p:cNvSpPr>
            <a:spLocks noGrp="1" noChangeArrowheads="1"/>
          </p:cNvSpPr>
          <p:nvPr>
            <p:ph type="title" idx="4294967295"/>
          </p:nvPr>
        </p:nvSpPr>
        <p:spPr>
          <a:xfrm>
            <a:off x="304800" y="2057400"/>
            <a:ext cx="3886200" cy="3581400"/>
          </a:xfrm>
        </p:spPr>
        <p:txBody>
          <a:bodyPr/>
          <a:lstStyle/>
          <a:p>
            <a:pPr algn="l"/>
            <a:r>
              <a:rPr lang="en-US"/>
              <a:t>The BBAA has been “bringing astronomy to the people” for 28 years.</a:t>
            </a:r>
          </a:p>
        </p:txBody>
      </p:sp>
    </p:spTree>
  </p:cSld>
  <p:clrMapOvr>
    <a:masterClrMapping/>
  </p:clrMapOvr>
  <p:transition advTm="5000">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11620" name="Picture 4" descr="BBAAlogocolor1"/>
          <p:cNvPicPr>
            <a:picLocks noChangeAspect="1" noChangeArrowheads="1"/>
          </p:cNvPicPr>
          <p:nvPr>
            <p:ph sz="half" idx="2"/>
          </p:nvPr>
        </p:nvPicPr>
        <p:blipFill>
          <a:blip r:embed="rId2"/>
          <a:srcRect/>
          <a:stretch>
            <a:fillRect/>
          </a:stretch>
        </p:blipFill>
        <p:spPr>
          <a:xfrm>
            <a:off x="5486400" y="2667000"/>
            <a:ext cx="3395663" cy="3262313"/>
          </a:xfrm>
          <a:noFill/>
          <a:ln/>
        </p:spPr>
      </p:pic>
      <p:sp>
        <p:nvSpPr>
          <p:cNvPr id="111626" name="Text Box 10"/>
          <p:cNvSpPr txBox="1">
            <a:spLocks noChangeArrowheads="1"/>
          </p:cNvSpPr>
          <p:nvPr/>
        </p:nvSpPr>
        <p:spPr bwMode="auto">
          <a:xfrm>
            <a:off x="762000" y="2133600"/>
            <a:ext cx="3657600" cy="641350"/>
          </a:xfrm>
          <a:prstGeom prst="rect">
            <a:avLst/>
          </a:prstGeom>
          <a:noFill/>
          <a:ln w="9525">
            <a:noFill/>
            <a:miter lim="800000"/>
            <a:headEnd/>
            <a:tailEnd/>
          </a:ln>
          <a:effectLst/>
        </p:spPr>
        <p:txBody>
          <a:bodyPr>
            <a:spAutoFit/>
          </a:bodyPr>
          <a:lstStyle/>
          <a:p>
            <a:pPr algn="ctr">
              <a:spcBef>
                <a:spcPct val="20000"/>
              </a:spcBef>
            </a:pPr>
            <a:r>
              <a:rPr lang="en-US" sz="3600"/>
              <a:t>Kevin Weiner</a:t>
            </a:r>
            <a:endParaRPr lang="en-US" sz="2400"/>
          </a:p>
        </p:txBody>
      </p:sp>
      <p:sp>
        <p:nvSpPr>
          <p:cNvPr id="111627" name="Text Box 11"/>
          <p:cNvSpPr txBox="1">
            <a:spLocks noChangeArrowheads="1"/>
          </p:cNvSpPr>
          <p:nvPr/>
        </p:nvSpPr>
        <p:spPr bwMode="auto">
          <a:xfrm>
            <a:off x="762000" y="1447800"/>
            <a:ext cx="3657600" cy="641350"/>
          </a:xfrm>
          <a:prstGeom prst="rect">
            <a:avLst/>
          </a:prstGeom>
          <a:noFill/>
          <a:ln w="9525">
            <a:noFill/>
            <a:miter lim="800000"/>
            <a:headEnd/>
            <a:tailEnd/>
          </a:ln>
          <a:effectLst/>
        </p:spPr>
        <p:txBody>
          <a:bodyPr>
            <a:spAutoFit/>
          </a:bodyPr>
          <a:lstStyle/>
          <a:p>
            <a:pPr algn="ctr">
              <a:spcBef>
                <a:spcPct val="20000"/>
              </a:spcBef>
            </a:pPr>
            <a:r>
              <a:rPr lang="en-US" sz="3600"/>
              <a:t>Matt McLaughlin</a:t>
            </a:r>
            <a:endParaRPr lang="en-US" sz="2400"/>
          </a:p>
        </p:txBody>
      </p:sp>
      <p:sp>
        <p:nvSpPr>
          <p:cNvPr id="111630" name="Rectangle 14"/>
          <p:cNvSpPr>
            <a:spLocks noGrp="1" noChangeArrowheads="1"/>
          </p:cNvSpPr>
          <p:nvPr>
            <p:ph type="title"/>
          </p:nvPr>
        </p:nvSpPr>
        <p:spPr/>
        <p:txBody>
          <a:bodyPr/>
          <a:lstStyle/>
          <a:p>
            <a:r>
              <a:rPr lang="en-US">
                <a:solidFill>
                  <a:schemeClr val="tx1"/>
                </a:solidFill>
              </a:rPr>
              <a:t>Presented by BBAA members…</a:t>
            </a:r>
          </a:p>
        </p:txBody>
      </p:sp>
    </p:spTree>
  </p:cSld>
  <p:clrMapOvr>
    <a:masterClrMapping/>
  </p:clrMapOvr>
  <p:transition advTm="5000">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b="1" i="1">
                <a:solidFill>
                  <a:schemeClr val="folHlink"/>
                </a:solidFill>
              </a:rPr>
              <a:t>Seeing Into Space</a:t>
            </a:r>
          </a:p>
        </p:txBody>
      </p:sp>
      <p:sp>
        <p:nvSpPr>
          <p:cNvPr id="117763" name="Rectangle 3"/>
          <p:cNvSpPr>
            <a:spLocks noGrp="1" noChangeArrowheads="1"/>
          </p:cNvSpPr>
          <p:nvPr>
            <p:ph type="body" idx="1"/>
          </p:nvPr>
        </p:nvSpPr>
        <p:spPr>
          <a:xfrm>
            <a:off x="838200" y="1600200"/>
            <a:ext cx="6096000" cy="4525963"/>
          </a:xfrm>
        </p:spPr>
        <p:txBody>
          <a:bodyPr/>
          <a:lstStyle/>
          <a:p>
            <a:pPr>
              <a:lnSpc>
                <a:spcPct val="80000"/>
              </a:lnSpc>
            </a:pPr>
            <a:r>
              <a:rPr lang="en-US" sz="2800"/>
              <a:t>Locating things on Earth</a:t>
            </a:r>
          </a:p>
          <a:p>
            <a:pPr>
              <a:lnSpc>
                <a:spcPct val="80000"/>
              </a:lnSpc>
            </a:pPr>
            <a:r>
              <a:rPr lang="en-US" sz="2800"/>
              <a:t>Locating things in Space</a:t>
            </a:r>
          </a:p>
          <a:p>
            <a:pPr>
              <a:lnSpc>
                <a:spcPct val="80000"/>
              </a:lnSpc>
            </a:pPr>
            <a:r>
              <a:rPr lang="en-US" sz="2800"/>
              <a:t>Celestial Coordinate System</a:t>
            </a:r>
          </a:p>
          <a:p>
            <a:pPr>
              <a:lnSpc>
                <a:spcPct val="80000"/>
              </a:lnSpc>
            </a:pPr>
            <a:r>
              <a:rPr lang="en-US" sz="2800"/>
              <a:t>Earth’s Motion</a:t>
            </a:r>
          </a:p>
          <a:p>
            <a:pPr>
              <a:lnSpc>
                <a:spcPct val="80000"/>
              </a:lnSpc>
            </a:pPr>
            <a:r>
              <a:rPr lang="en-US" sz="2800"/>
              <a:t>Sky Mechanics</a:t>
            </a:r>
          </a:p>
          <a:p>
            <a:pPr lvl="1">
              <a:lnSpc>
                <a:spcPct val="80000"/>
              </a:lnSpc>
            </a:pPr>
            <a:r>
              <a:rPr lang="en-US" sz="2400"/>
              <a:t>Sidereal and Solar days</a:t>
            </a:r>
          </a:p>
          <a:p>
            <a:pPr>
              <a:lnSpc>
                <a:spcPct val="80000"/>
              </a:lnSpc>
            </a:pPr>
            <a:r>
              <a:rPr lang="en-US" sz="2800"/>
              <a:t>Solstices</a:t>
            </a:r>
          </a:p>
          <a:p>
            <a:pPr>
              <a:lnSpc>
                <a:spcPct val="80000"/>
              </a:lnSpc>
            </a:pPr>
            <a:r>
              <a:rPr lang="en-US" sz="2800"/>
              <a:t>Amateur Astronomy</a:t>
            </a:r>
          </a:p>
          <a:p>
            <a:pPr lvl="1">
              <a:lnSpc>
                <a:spcPct val="80000"/>
              </a:lnSpc>
            </a:pPr>
            <a:r>
              <a:rPr lang="en-US" sz="2400"/>
              <a:t>Binoculars</a:t>
            </a:r>
          </a:p>
          <a:p>
            <a:pPr lvl="1">
              <a:lnSpc>
                <a:spcPct val="80000"/>
              </a:lnSpc>
            </a:pPr>
            <a:r>
              <a:rPr lang="en-US" sz="2400"/>
              <a:t>Telescopes</a:t>
            </a:r>
          </a:p>
          <a:p>
            <a:pPr>
              <a:lnSpc>
                <a:spcPct val="80000"/>
              </a:lnSpc>
            </a:pPr>
            <a:r>
              <a:rPr lang="en-US" sz="2800"/>
              <a:t>Hubble Space Telescope</a:t>
            </a:r>
          </a:p>
        </p:txBody>
      </p:sp>
      <p:pic>
        <p:nvPicPr>
          <p:cNvPr id="117765" name="Picture 5" descr="Mars"/>
          <p:cNvPicPr>
            <a:picLocks noChangeAspect="1" noChangeArrowheads="1"/>
          </p:cNvPicPr>
          <p:nvPr/>
        </p:nvPicPr>
        <p:blipFill>
          <a:blip r:embed="rId3" cstate="print"/>
          <a:srcRect/>
          <a:stretch>
            <a:fillRect/>
          </a:stretch>
        </p:blipFill>
        <p:spPr bwMode="auto">
          <a:xfrm>
            <a:off x="7086600" y="0"/>
            <a:ext cx="1795463" cy="1828800"/>
          </a:xfrm>
          <a:prstGeom prst="rect">
            <a:avLst/>
          </a:prstGeom>
          <a:noFill/>
        </p:spPr>
      </p:pic>
      <p:pic>
        <p:nvPicPr>
          <p:cNvPr id="117768" name="Picture 8" descr="moon"/>
          <p:cNvPicPr>
            <a:picLocks noChangeAspect="1" noChangeArrowheads="1"/>
          </p:cNvPicPr>
          <p:nvPr/>
        </p:nvPicPr>
        <p:blipFill>
          <a:blip r:embed="rId4"/>
          <a:srcRect/>
          <a:stretch>
            <a:fillRect/>
          </a:stretch>
        </p:blipFill>
        <p:spPr bwMode="auto">
          <a:xfrm>
            <a:off x="609600" y="304800"/>
            <a:ext cx="1303338" cy="12573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title"/>
          </p:nvPr>
        </p:nvSpPr>
        <p:spPr/>
        <p:txBody>
          <a:bodyPr/>
          <a:lstStyle/>
          <a:p>
            <a:r>
              <a:rPr lang="en-US" sz="4000" b="1">
                <a:solidFill>
                  <a:srgbClr val="0099FF"/>
                </a:solidFill>
              </a:rPr>
              <a:t>What do we need to know to find something in the sky?</a:t>
            </a:r>
          </a:p>
        </p:txBody>
      </p:sp>
      <p:sp>
        <p:nvSpPr>
          <p:cNvPr id="214019" name="Rectangle 3"/>
          <p:cNvSpPr>
            <a:spLocks noGrp="1" noChangeArrowheads="1"/>
          </p:cNvSpPr>
          <p:nvPr>
            <p:ph type="body" idx="1"/>
          </p:nvPr>
        </p:nvSpPr>
        <p:spPr/>
        <p:txBody>
          <a:bodyPr/>
          <a:lstStyle/>
          <a:p>
            <a:pPr>
              <a:lnSpc>
                <a:spcPct val="90000"/>
              </a:lnSpc>
            </a:pPr>
            <a:r>
              <a:rPr lang="en-US"/>
              <a:t>Latitude</a:t>
            </a:r>
          </a:p>
          <a:p>
            <a:pPr>
              <a:lnSpc>
                <a:spcPct val="90000"/>
              </a:lnSpc>
            </a:pPr>
            <a:r>
              <a:rPr lang="en-US"/>
              <a:t>Longitude</a:t>
            </a:r>
          </a:p>
          <a:p>
            <a:pPr>
              <a:lnSpc>
                <a:spcPct val="90000"/>
              </a:lnSpc>
            </a:pPr>
            <a:r>
              <a:rPr lang="en-US"/>
              <a:t>Right Ascension</a:t>
            </a:r>
          </a:p>
          <a:p>
            <a:pPr>
              <a:lnSpc>
                <a:spcPct val="90000"/>
              </a:lnSpc>
            </a:pPr>
            <a:r>
              <a:rPr lang="en-US"/>
              <a:t>Declination</a:t>
            </a:r>
          </a:p>
          <a:p>
            <a:pPr>
              <a:lnSpc>
                <a:spcPct val="90000"/>
              </a:lnSpc>
            </a:pPr>
            <a:r>
              <a:rPr lang="en-US"/>
              <a:t>Date</a:t>
            </a:r>
          </a:p>
          <a:p>
            <a:pPr>
              <a:lnSpc>
                <a:spcPct val="90000"/>
              </a:lnSpc>
            </a:pPr>
            <a:r>
              <a:rPr lang="en-US"/>
              <a:t>Time</a:t>
            </a:r>
          </a:p>
          <a:p>
            <a:pPr>
              <a:lnSpc>
                <a:spcPct val="90000"/>
              </a:lnSpc>
            </a:pPr>
            <a:r>
              <a:rPr lang="en-US"/>
              <a:t>We also need to know something called the Ephemeris datum.</a:t>
            </a:r>
          </a:p>
        </p:txBody>
      </p:sp>
    </p:spTree>
  </p:cSld>
  <p:clrMapOvr>
    <a:masterClrMapping/>
  </p:clrMapOvr>
  <p:transition advTm="5000">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Picture 2" descr="l02s004"/>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l02s005"/>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l02s006"/>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l02s007"/>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Picture 2" descr="l02s008"/>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l02s009"/>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descr="l02s010"/>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818" name="Picture 2" descr="l02s011"/>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l02s012"/>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l02s013"/>
          <p:cNvPicPr>
            <a:picLocks noChangeAspect="1" noChangeArrowheads="1"/>
          </p:cNvPicPr>
          <p:nvPr/>
        </p:nvPicPr>
        <p:blipFill>
          <a:blip r:embed="rId2"/>
          <a:srcRect/>
          <a:stretch>
            <a:fillRect/>
          </a:stretch>
        </p:blipFill>
        <p:spPr bwMode="auto">
          <a:xfrm>
            <a:off x="0" y="0"/>
            <a:ext cx="9144000" cy="6851650"/>
          </a:xfrm>
          <a:prstGeom prst="rect">
            <a:avLst/>
          </a:prstGeom>
          <a:noFill/>
        </p:spPr>
      </p:pic>
      <p:pic>
        <p:nvPicPr>
          <p:cNvPr id="164870" name="Picture 6" descr="mgwr016"/>
          <p:cNvPicPr>
            <a:picLocks noChangeAspect="1" noChangeArrowheads="1"/>
          </p:cNvPicPr>
          <p:nvPr/>
        </p:nvPicPr>
        <p:blipFill>
          <a:blip r:embed="rId3"/>
          <a:srcRect/>
          <a:stretch>
            <a:fillRect/>
          </a:stretch>
        </p:blipFill>
        <p:spPr bwMode="auto">
          <a:xfrm>
            <a:off x="685800" y="1447800"/>
            <a:ext cx="7848600" cy="52324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xfrm>
            <a:off x="457200" y="274638"/>
            <a:ext cx="8229600" cy="1020762"/>
          </a:xfrm>
        </p:spPr>
        <p:txBody>
          <a:bodyPr/>
          <a:lstStyle/>
          <a:p>
            <a:r>
              <a:rPr lang="en-US"/>
              <a:t>Where are we?</a:t>
            </a:r>
            <a:br>
              <a:rPr lang="en-US"/>
            </a:br>
            <a:r>
              <a:rPr lang="en-US" sz="3600"/>
              <a:t>35</a:t>
            </a:r>
            <a:r>
              <a:rPr lang="en-US" sz="3600" baseline="40000"/>
              <a:t>o</a:t>
            </a:r>
            <a:r>
              <a:rPr lang="en-US" sz="3600"/>
              <a:t> 50” 50” N / 076</a:t>
            </a:r>
            <a:r>
              <a:rPr lang="en-US" sz="3600" baseline="40000"/>
              <a:t>o</a:t>
            </a:r>
            <a:r>
              <a:rPr lang="en-US" sz="3600"/>
              <a:t> 16’ 35” W</a:t>
            </a:r>
          </a:p>
        </p:txBody>
      </p:sp>
      <p:pic>
        <p:nvPicPr>
          <p:cNvPr id="215044" name="Picture 4"/>
          <p:cNvPicPr>
            <a:picLocks noChangeAspect="1" noChangeArrowheads="1"/>
          </p:cNvPicPr>
          <p:nvPr/>
        </p:nvPicPr>
        <p:blipFill>
          <a:blip r:embed="rId2"/>
          <a:srcRect l="1875" t="12000" r="626" b="5000"/>
          <a:stretch>
            <a:fillRect/>
          </a:stretch>
        </p:blipFill>
        <p:spPr bwMode="auto">
          <a:xfrm>
            <a:off x="0" y="1524000"/>
            <a:ext cx="9144000" cy="5334000"/>
          </a:xfrm>
          <a:prstGeom prst="rect">
            <a:avLst/>
          </a:prstGeom>
          <a:noFill/>
          <a:ln w="9525">
            <a:noFill/>
            <a:miter lim="800000"/>
            <a:headEnd/>
            <a:tailEnd/>
          </a:ln>
          <a:effectLst/>
        </p:spPr>
      </p:pic>
    </p:spTree>
  </p:cSld>
  <p:clrMapOvr>
    <a:masterClrMapping/>
  </p:clrMapOvr>
  <p:transition advTm="5000">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l02s014"/>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sz="4000"/>
              <a:t>Declination and Right Ascension</a:t>
            </a:r>
          </a:p>
        </p:txBody>
      </p:sp>
      <p:sp>
        <p:nvSpPr>
          <p:cNvPr id="209924" name="Text Box 4"/>
          <p:cNvSpPr txBox="1">
            <a:spLocks noChangeArrowheads="1"/>
          </p:cNvSpPr>
          <p:nvPr/>
        </p:nvSpPr>
        <p:spPr bwMode="auto">
          <a:xfrm>
            <a:off x="381000" y="1371600"/>
            <a:ext cx="8458200" cy="2647950"/>
          </a:xfrm>
          <a:prstGeom prst="rect">
            <a:avLst/>
          </a:prstGeom>
          <a:noFill/>
          <a:ln w="9525">
            <a:noFill/>
            <a:miter lim="800000"/>
            <a:headEnd/>
            <a:tailEnd/>
          </a:ln>
          <a:effectLst/>
        </p:spPr>
        <p:txBody>
          <a:bodyPr>
            <a:spAutoFit/>
          </a:bodyPr>
          <a:lstStyle/>
          <a:p>
            <a:pPr>
              <a:spcBef>
                <a:spcPct val="50000"/>
              </a:spcBef>
            </a:pPr>
            <a:r>
              <a:rPr lang="en-US" sz="2400"/>
              <a:t>The coordinates of stars and other objects on the celestial sphere are called right ascension and declination.  These coordinates are similar to those used on Earth:  longitude and latitude.  Right ascension is measured in hours, declination is measured in degrees.  You will notice that 24 hours of right ascension corresponds to 360 degrees, or simply that 1 hour of right ascension is 15 degrees.</a:t>
            </a:r>
          </a:p>
        </p:txBody>
      </p:sp>
      <p:sp>
        <p:nvSpPr>
          <p:cNvPr id="209925" name="Text Box 5"/>
          <p:cNvSpPr txBox="1">
            <a:spLocks noChangeArrowheads="1"/>
          </p:cNvSpPr>
          <p:nvPr/>
        </p:nvSpPr>
        <p:spPr bwMode="auto">
          <a:xfrm>
            <a:off x="381000" y="4419600"/>
            <a:ext cx="8458200" cy="1311275"/>
          </a:xfrm>
          <a:prstGeom prst="rect">
            <a:avLst/>
          </a:prstGeom>
          <a:noFill/>
          <a:ln w="9525">
            <a:noFill/>
            <a:miter lim="800000"/>
            <a:headEnd/>
            <a:tailEnd/>
          </a:ln>
          <a:effectLst/>
        </p:spPr>
        <p:txBody>
          <a:bodyPr>
            <a:spAutoFit/>
          </a:bodyPr>
          <a:lstStyle/>
          <a:p>
            <a:pPr>
              <a:spcBef>
                <a:spcPct val="50000"/>
              </a:spcBef>
            </a:pPr>
            <a:r>
              <a:rPr lang="en-US" sz="2000"/>
              <a:t>RA can be used to determine a star's location and to determine how long it will take for a star to reach a certain point in the sky.  For example, if a star with RA = 01:30:00 is at your meridian, then a star with RA = 20:00:00 will be in the meridian 18.5 sidereal hours later.</a:t>
            </a:r>
          </a:p>
        </p:txBody>
      </p:sp>
    </p:spTree>
  </p:cSld>
  <p:clrMapOvr>
    <a:masterClrMapping/>
  </p:clrMapOvr>
  <p:transition advTm="5000">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4" name="Picture 2" descr="l02s015"/>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Picture 2" descr="l02s016"/>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descr="l02s017"/>
          <p:cNvPicPr>
            <a:picLocks noChangeAspect="1" noChangeArrowheads="1"/>
          </p:cNvPicPr>
          <p:nvPr/>
        </p:nvPicPr>
        <p:blipFill>
          <a:blip r:embed="rId2"/>
          <a:srcRect/>
          <a:stretch>
            <a:fillRect/>
          </a:stretch>
        </p:blipFill>
        <p:spPr bwMode="auto">
          <a:xfrm>
            <a:off x="0" y="635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descr="l02s018"/>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descr="l02s019"/>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l02s020"/>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descr="l02s021"/>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l02s022"/>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l02s023"/>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l02s024"/>
          <p:cNvPicPr>
            <a:picLocks noChangeAspect="1" noChangeArrowheads="1"/>
          </p:cNvPicPr>
          <p:nvPr/>
        </p:nvPicPr>
        <p:blipFill>
          <a:blip r:embed="rId2"/>
          <a:srcRect/>
          <a:stretch>
            <a:fillRect/>
          </a:stretch>
        </p:blipFill>
        <p:spPr bwMode="auto">
          <a:xfrm>
            <a:off x="0" y="0"/>
            <a:ext cx="9144000" cy="6851650"/>
          </a:xfrm>
          <a:prstGeom prst="rect">
            <a:avLst/>
          </a:prstGeom>
          <a:noFill/>
        </p:spPr>
      </p:pic>
      <p:sp>
        <p:nvSpPr>
          <p:cNvPr id="176131" name="Text Box 3"/>
          <p:cNvSpPr txBox="1">
            <a:spLocks noChangeArrowheads="1"/>
          </p:cNvSpPr>
          <p:nvPr/>
        </p:nvSpPr>
        <p:spPr bwMode="auto">
          <a:xfrm>
            <a:off x="6400800" y="1752600"/>
            <a:ext cx="1371600" cy="823913"/>
          </a:xfrm>
          <a:prstGeom prst="rect">
            <a:avLst/>
          </a:prstGeom>
          <a:solidFill>
            <a:schemeClr val="tx1"/>
          </a:solidFill>
          <a:ln w="9525">
            <a:noFill/>
            <a:miter lim="800000"/>
            <a:headEnd/>
            <a:tailEnd/>
          </a:ln>
          <a:effectLst/>
        </p:spPr>
        <p:txBody>
          <a:bodyPr>
            <a:spAutoFit/>
          </a:bodyPr>
          <a:lstStyle/>
          <a:p>
            <a:pPr algn="ctr">
              <a:spcBef>
                <a:spcPct val="50000"/>
              </a:spcBef>
            </a:pPr>
            <a:r>
              <a:rPr lang="en-US" sz="1200" b="1">
                <a:solidFill>
                  <a:schemeClr val="bg1"/>
                </a:solidFill>
              </a:rPr>
              <a:t>Every day,</a:t>
            </a:r>
          </a:p>
          <a:p>
            <a:pPr algn="ctr">
              <a:spcBef>
                <a:spcPct val="50000"/>
              </a:spcBef>
            </a:pPr>
            <a:r>
              <a:rPr lang="en-US" sz="1200" b="1">
                <a:solidFill>
                  <a:schemeClr val="bg1"/>
                </a:solidFill>
              </a:rPr>
              <a:t>the same</a:t>
            </a:r>
          </a:p>
          <a:p>
            <a:pPr algn="ctr">
              <a:spcBef>
                <a:spcPct val="50000"/>
              </a:spcBef>
            </a:pPr>
            <a:r>
              <a:rPr lang="en-US" sz="1200" b="1">
                <a:solidFill>
                  <a:schemeClr val="bg1"/>
                </a:solidFill>
              </a:rPr>
              <a:t>thing…</a:t>
            </a:r>
          </a:p>
        </p:txBody>
      </p:sp>
    </p:spTree>
  </p:cSld>
  <p:clrMapOvr>
    <a:masterClrMapping/>
  </p:clrMapOvr>
  <p:transition advTm="5000">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l02s026"/>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l02s029"/>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l02s028"/>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l02s030"/>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l02s031"/>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Picture 2" descr="l02s032"/>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6" name="Picture 2" descr="l02s033"/>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Picture 2" descr="l02s034"/>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394" name="Picture 2" descr="l02s035"/>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Picture 2" descr="l02s036"/>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a:t>Sidereal and Solar days</a:t>
            </a:r>
          </a:p>
        </p:txBody>
      </p:sp>
      <p:pic>
        <p:nvPicPr>
          <p:cNvPr id="207877" name="Picture 5" descr="Sidereal_day_%28prograde%29"/>
          <p:cNvPicPr>
            <a:picLocks noChangeAspect="1" noChangeArrowheads="1"/>
          </p:cNvPicPr>
          <p:nvPr/>
        </p:nvPicPr>
        <p:blipFill>
          <a:blip r:embed="rId2"/>
          <a:srcRect/>
          <a:stretch>
            <a:fillRect/>
          </a:stretch>
        </p:blipFill>
        <p:spPr bwMode="auto">
          <a:xfrm>
            <a:off x="838200" y="1219200"/>
            <a:ext cx="7467600" cy="5572125"/>
          </a:xfrm>
          <a:prstGeom prst="rect">
            <a:avLst/>
          </a:prstGeom>
          <a:solidFill>
            <a:schemeClr val="tx1"/>
          </a:solidFill>
        </p:spPr>
      </p:pic>
    </p:spTree>
  </p:cSld>
  <p:clrMapOvr>
    <a:masterClrMapping/>
  </p:clrMapOvr>
  <p:transition advTm="5000">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2" name="Picture 2" descr="l02s037"/>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Picture 2" descr="l02s038"/>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490" name="Picture 2" descr="l02s039"/>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Picture 2" descr="l02s040"/>
          <p:cNvPicPr>
            <a:picLocks noChangeAspect="1" noChangeArrowheads="1"/>
          </p:cNvPicPr>
          <p:nvPr/>
        </p:nvPicPr>
        <p:blipFill>
          <a:blip r:embed="rId2"/>
          <a:srcRect l="1666" t="2225"/>
          <a:stretch>
            <a:fillRect/>
          </a:stretch>
        </p:blipFill>
        <p:spPr bwMode="auto">
          <a:xfrm>
            <a:off x="0" y="0"/>
            <a:ext cx="9144000" cy="68135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3538" name="Picture 2" descr="l02s041"/>
          <p:cNvPicPr>
            <a:picLocks noChangeAspect="1" noChangeArrowheads="1"/>
          </p:cNvPicPr>
          <p:nvPr/>
        </p:nvPicPr>
        <p:blipFill>
          <a:blip r:embed="rId2"/>
          <a:srcRect/>
          <a:stretch>
            <a:fillRect/>
          </a:stretch>
        </p:blipFill>
        <p:spPr bwMode="auto">
          <a:xfrm>
            <a:off x="0" y="0"/>
            <a:ext cx="9144000" cy="6851650"/>
          </a:xfrm>
          <a:prstGeom prst="rect">
            <a:avLst/>
          </a:prstGeom>
          <a:noFill/>
        </p:spPr>
      </p:pic>
      <p:sp>
        <p:nvSpPr>
          <p:cNvPr id="193539" name="Text Box 3"/>
          <p:cNvSpPr txBox="1">
            <a:spLocks noChangeArrowheads="1"/>
          </p:cNvSpPr>
          <p:nvPr/>
        </p:nvSpPr>
        <p:spPr bwMode="auto">
          <a:xfrm>
            <a:off x="5181600" y="3657600"/>
            <a:ext cx="3581400" cy="396875"/>
          </a:xfrm>
          <a:prstGeom prst="rect">
            <a:avLst/>
          </a:prstGeom>
          <a:noFill/>
          <a:ln w="9525">
            <a:noFill/>
            <a:miter lim="800000"/>
            <a:headEnd/>
            <a:tailEnd/>
          </a:ln>
          <a:effectLst/>
        </p:spPr>
        <p:txBody>
          <a:bodyPr>
            <a:spAutoFit/>
          </a:bodyPr>
          <a:lstStyle/>
          <a:p>
            <a:pPr>
              <a:spcBef>
                <a:spcPct val="50000"/>
              </a:spcBef>
            </a:pPr>
            <a:r>
              <a:rPr lang="en-US" sz="2000">
                <a:solidFill>
                  <a:schemeClr val="bg1"/>
                </a:solidFill>
              </a:rPr>
              <a:t>Longest Day (Shortest Night)</a:t>
            </a:r>
          </a:p>
        </p:txBody>
      </p:sp>
      <p:sp>
        <p:nvSpPr>
          <p:cNvPr id="193540" name="Text Box 4"/>
          <p:cNvSpPr txBox="1">
            <a:spLocks noChangeArrowheads="1"/>
          </p:cNvSpPr>
          <p:nvPr/>
        </p:nvSpPr>
        <p:spPr bwMode="auto">
          <a:xfrm>
            <a:off x="5181600" y="4191000"/>
            <a:ext cx="3505200" cy="396875"/>
          </a:xfrm>
          <a:prstGeom prst="rect">
            <a:avLst/>
          </a:prstGeom>
          <a:noFill/>
          <a:ln w="9525">
            <a:noFill/>
            <a:miter lim="800000"/>
            <a:headEnd/>
            <a:tailEnd/>
          </a:ln>
          <a:effectLst/>
        </p:spPr>
        <p:txBody>
          <a:bodyPr>
            <a:spAutoFit/>
          </a:bodyPr>
          <a:lstStyle/>
          <a:p>
            <a:pPr>
              <a:spcBef>
                <a:spcPct val="50000"/>
              </a:spcBef>
            </a:pPr>
            <a:r>
              <a:rPr lang="en-US" sz="2000">
                <a:solidFill>
                  <a:schemeClr val="bg1"/>
                </a:solidFill>
              </a:rPr>
              <a:t>Shortest Day (Longest Night)</a:t>
            </a:r>
          </a:p>
        </p:txBody>
      </p:sp>
      <p:sp>
        <p:nvSpPr>
          <p:cNvPr id="193541" name="Text Box 5"/>
          <p:cNvSpPr txBox="1">
            <a:spLocks noChangeArrowheads="1"/>
          </p:cNvSpPr>
          <p:nvPr/>
        </p:nvSpPr>
        <p:spPr bwMode="auto">
          <a:xfrm>
            <a:off x="5257800" y="4724400"/>
            <a:ext cx="2057400" cy="701675"/>
          </a:xfrm>
          <a:prstGeom prst="rect">
            <a:avLst/>
          </a:prstGeom>
          <a:noFill/>
          <a:ln w="9525">
            <a:noFill/>
            <a:miter lim="800000"/>
            <a:headEnd/>
            <a:tailEnd/>
          </a:ln>
          <a:effectLst/>
        </p:spPr>
        <p:txBody>
          <a:bodyPr>
            <a:spAutoFit/>
          </a:bodyPr>
          <a:lstStyle/>
          <a:p>
            <a:pPr>
              <a:spcBef>
                <a:spcPct val="50000"/>
              </a:spcBef>
            </a:pPr>
            <a:r>
              <a:rPr lang="en-US" sz="2000">
                <a:solidFill>
                  <a:schemeClr val="bg1"/>
                </a:solidFill>
              </a:rPr>
              <a:t>Day and Night same length</a:t>
            </a:r>
          </a:p>
        </p:txBody>
      </p:sp>
    </p:spTree>
  </p:cSld>
  <p:clrMapOvr>
    <a:masterClrMapping/>
  </p:clrMapOvr>
  <p:transition advTm="5000">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Picture 2" descr="l02s042"/>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6" name="Picture 2" descr="l02s043"/>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6610" name="Picture 2" descr="l02s044"/>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descr="l02s045"/>
          <p:cNvPicPr>
            <a:picLocks noChangeAspect="1" noChangeArrowheads="1"/>
          </p:cNvPicPr>
          <p:nvPr/>
        </p:nvPicPr>
        <p:blipFill>
          <a:blip r:embed="rId2"/>
          <a:srcRect/>
          <a:stretch>
            <a:fillRect/>
          </a:stretch>
        </p:blipFill>
        <p:spPr bwMode="auto">
          <a:xfrm>
            <a:off x="0" y="0"/>
            <a:ext cx="9144000" cy="685165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8658" name="Picture 2" descr="l02s046"/>
          <p:cNvPicPr>
            <a:picLocks noChangeAspect="1" noChangeArrowheads="1"/>
          </p:cNvPicPr>
          <p:nvPr/>
        </p:nvPicPr>
        <p:blipFill>
          <a:blip r:embed="rId2"/>
          <a:srcRect t="2225" r="1666"/>
          <a:stretch>
            <a:fillRect/>
          </a:stretch>
        </p:blipFill>
        <p:spPr bwMode="auto">
          <a:xfrm>
            <a:off x="0" y="0"/>
            <a:ext cx="9144000" cy="68580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050"/>
          <p:cNvSpPr>
            <a:spLocks noGrp="1" noChangeArrowheads="1"/>
          </p:cNvSpPr>
          <p:nvPr>
            <p:ph type="title"/>
          </p:nvPr>
        </p:nvSpPr>
        <p:spPr/>
        <p:txBody>
          <a:bodyPr/>
          <a:lstStyle/>
          <a:p>
            <a:r>
              <a:rPr lang="en-US"/>
              <a:t>Binoculars</a:t>
            </a:r>
          </a:p>
        </p:txBody>
      </p:sp>
      <p:sp>
        <p:nvSpPr>
          <p:cNvPr id="115715" name="Rectangle 2051"/>
          <p:cNvSpPr>
            <a:spLocks noGrp="1" noChangeArrowheads="1"/>
          </p:cNvSpPr>
          <p:nvPr>
            <p:ph type="body" idx="1"/>
          </p:nvPr>
        </p:nvSpPr>
        <p:spPr>
          <a:xfrm>
            <a:off x="457200" y="2133600"/>
            <a:ext cx="8229600" cy="3048000"/>
          </a:xfrm>
        </p:spPr>
        <p:txBody>
          <a:bodyPr/>
          <a:lstStyle/>
          <a:p>
            <a:r>
              <a:rPr lang="en-US" i="1"/>
              <a:t>Bi</a:t>
            </a:r>
            <a:r>
              <a:rPr lang="en-US"/>
              <a:t> – both, or two</a:t>
            </a:r>
          </a:p>
          <a:p>
            <a:endParaRPr lang="en-US"/>
          </a:p>
          <a:p>
            <a:r>
              <a:rPr lang="en-US" i="1"/>
              <a:t>Ocular</a:t>
            </a:r>
            <a:r>
              <a:rPr lang="en-US"/>
              <a:t> – eyes, relating to the eye</a:t>
            </a:r>
          </a:p>
          <a:p>
            <a:endParaRPr lang="en-US"/>
          </a:p>
          <a:p>
            <a:r>
              <a:rPr lang="en-US"/>
              <a:t>“Seeing with two (or both) eyes”</a:t>
            </a:r>
          </a:p>
        </p:txBody>
      </p:sp>
    </p:spTree>
  </p:cSld>
  <p:clrMapOvr>
    <a:masterClrMapping/>
  </p:clrMapOvr>
  <p:transition advTm="5000">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t>Binoculars</a:t>
            </a:r>
          </a:p>
        </p:txBody>
      </p:sp>
      <p:sp>
        <p:nvSpPr>
          <p:cNvPr id="98307" name="Rectangle 3"/>
          <p:cNvSpPr>
            <a:spLocks noGrp="1" noChangeArrowheads="1"/>
          </p:cNvSpPr>
          <p:nvPr>
            <p:ph type="body" idx="1"/>
          </p:nvPr>
        </p:nvSpPr>
        <p:spPr/>
        <p:txBody>
          <a:bodyPr/>
          <a:lstStyle/>
          <a:p>
            <a:r>
              <a:rPr lang="en-US"/>
              <a:t>A great way to see the stars . . .</a:t>
            </a:r>
          </a:p>
          <a:p>
            <a:r>
              <a:rPr lang="en-US"/>
              <a:t>And learn the constellations</a:t>
            </a:r>
          </a:p>
          <a:p>
            <a:pPr>
              <a:buFontTx/>
              <a:buNone/>
            </a:pPr>
            <a:endParaRPr lang="en-US"/>
          </a:p>
          <a:p>
            <a:r>
              <a:rPr lang="en-US"/>
              <a:t>“A cheap pair of binoculars is better than a cheap telescope any day!”</a:t>
            </a:r>
          </a:p>
          <a:p>
            <a:endParaRPr lang="en-US"/>
          </a:p>
          <a:p>
            <a:endParaRPr lang="en-US"/>
          </a:p>
        </p:txBody>
      </p:sp>
      <p:pic>
        <p:nvPicPr>
          <p:cNvPr id="98308" name="Picture 4" descr="11x56 porro prisms"/>
          <p:cNvPicPr>
            <a:picLocks noChangeAspect="1" noChangeArrowheads="1"/>
          </p:cNvPicPr>
          <p:nvPr/>
        </p:nvPicPr>
        <p:blipFill>
          <a:blip r:embed="rId2"/>
          <a:srcRect/>
          <a:stretch>
            <a:fillRect/>
          </a:stretch>
        </p:blipFill>
        <p:spPr bwMode="auto">
          <a:xfrm>
            <a:off x="762000" y="4495800"/>
            <a:ext cx="2819400" cy="2232025"/>
          </a:xfrm>
          <a:prstGeom prst="rect">
            <a:avLst/>
          </a:prstGeom>
          <a:noFill/>
        </p:spPr>
      </p:pic>
      <p:pic>
        <p:nvPicPr>
          <p:cNvPr id="98309" name="Picture 5" descr="8x42 roof prism"/>
          <p:cNvPicPr>
            <a:picLocks noChangeAspect="1" noChangeArrowheads="1"/>
          </p:cNvPicPr>
          <p:nvPr/>
        </p:nvPicPr>
        <p:blipFill>
          <a:blip r:embed="rId3"/>
          <a:srcRect/>
          <a:stretch>
            <a:fillRect/>
          </a:stretch>
        </p:blipFill>
        <p:spPr bwMode="auto">
          <a:xfrm>
            <a:off x="6934200" y="4343400"/>
            <a:ext cx="1890713" cy="23622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228600"/>
            <a:ext cx="7772400" cy="1470025"/>
          </a:xfrm>
        </p:spPr>
        <p:txBody>
          <a:bodyPr/>
          <a:lstStyle/>
          <a:p>
            <a:r>
              <a:rPr lang="en-US" b="1"/>
              <a:t>Different Types of Telescopes?</a:t>
            </a:r>
            <a:r>
              <a:rPr lang="en-US"/>
              <a:t> </a:t>
            </a:r>
          </a:p>
        </p:txBody>
      </p:sp>
      <p:sp>
        <p:nvSpPr>
          <p:cNvPr id="2051" name="Rectangle 3"/>
          <p:cNvSpPr>
            <a:spLocks noGrp="1" noChangeArrowheads="1"/>
          </p:cNvSpPr>
          <p:nvPr>
            <p:ph type="subTitle" idx="1"/>
          </p:nvPr>
        </p:nvSpPr>
        <p:spPr>
          <a:xfrm>
            <a:off x="228600" y="1676400"/>
            <a:ext cx="8686800" cy="4800600"/>
          </a:xfrm>
        </p:spPr>
        <p:txBody>
          <a:bodyPr/>
          <a:lstStyle/>
          <a:p>
            <a:pPr>
              <a:lnSpc>
                <a:spcPct val="90000"/>
              </a:lnSpc>
            </a:pPr>
            <a:r>
              <a:rPr lang="en-US" b="1"/>
              <a:t>There are three basic types of telescopes.</a:t>
            </a:r>
            <a:r>
              <a:rPr lang="en-US"/>
              <a:t> </a:t>
            </a:r>
          </a:p>
          <a:p>
            <a:pPr>
              <a:lnSpc>
                <a:spcPct val="90000"/>
              </a:lnSpc>
            </a:pPr>
            <a:endParaRPr lang="en-US"/>
          </a:p>
          <a:p>
            <a:pPr algn="l">
              <a:lnSpc>
                <a:spcPct val="90000"/>
              </a:lnSpc>
            </a:pPr>
            <a:r>
              <a:rPr lang="en-US" b="1" u="sng"/>
              <a:t>Refractors</a:t>
            </a:r>
            <a:r>
              <a:rPr lang="en-US" b="1"/>
              <a:t> u</a:t>
            </a:r>
            <a:r>
              <a:rPr lang="en-US"/>
              <a:t>se lenses to focus light</a:t>
            </a:r>
            <a:br>
              <a:rPr lang="en-US"/>
            </a:br>
            <a:r>
              <a:rPr lang="en-US"/>
              <a:t>(when light passes through glass, it refracts). </a:t>
            </a:r>
          </a:p>
          <a:p>
            <a:pPr algn="l">
              <a:lnSpc>
                <a:spcPct val="90000"/>
              </a:lnSpc>
            </a:pPr>
            <a:r>
              <a:rPr lang="en-US" b="1" u="sng"/>
              <a:t>Reflectors</a:t>
            </a:r>
            <a:r>
              <a:rPr lang="en-US"/>
              <a:t> use mirrors to focus light</a:t>
            </a:r>
            <a:br>
              <a:rPr lang="en-US"/>
            </a:br>
            <a:r>
              <a:rPr lang="en-US"/>
              <a:t>(light reflects off of mirrors). </a:t>
            </a:r>
          </a:p>
          <a:p>
            <a:pPr algn="l">
              <a:lnSpc>
                <a:spcPct val="90000"/>
              </a:lnSpc>
            </a:pPr>
            <a:r>
              <a:rPr lang="en-US" b="1" u="sng"/>
              <a:t>Catadioptric</a:t>
            </a:r>
            <a:r>
              <a:rPr lang="en-US"/>
              <a:t> telescopes use some combination of lenses as well as mirrors (folds the light path).</a:t>
            </a:r>
          </a:p>
        </p:txBody>
      </p:sp>
    </p:spTree>
  </p:cSld>
  <p:clrMapOvr>
    <a:masterClrMapping/>
  </p:clrMapOvr>
  <p:transition advTm="5000">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Refractors </a:t>
            </a:r>
          </a:p>
        </p:txBody>
      </p:sp>
      <p:sp>
        <p:nvSpPr>
          <p:cNvPr id="3075" name="Rectangle 3"/>
          <p:cNvSpPr>
            <a:spLocks noGrp="1" noChangeArrowheads="1"/>
          </p:cNvSpPr>
          <p:nvPr>
            <p:ph type="body" sz="half" idx="1"/>
          </p:nvPr>
        </p:nvSpPr>
        <p:spPr>
          <a:xfrm>
            <a:off x="152400" y="3429000"/>
            <a:ext cx="8839200" cy="2697163"/>
          </a:xfrm>
        </p:spPr>
        <p:txBody>
          <a:bodyPr/>
          <a:lstStyle/>
          <a:p>
            <a:pPr>
              <a:lnSpc>
                <a:spcPct val="90000"/>
              </a:lnSpc>
              <a:buFontTx/>
              <a:buNone/>
            </a:pPr>
            <a:r>
              <a:rPr lang="en-US" sz="2800"/>
              <a:t> </a:t>
            </a:r>
          </a:p>
          <a:p>
            <a:pPr>
              <a:lnSpc>
                <a:spcPct val="90000"/>
              </a:lnSpc>
              <a:buFontTx/>
              <a:buNone/>
            </a:pPr>
            <a:r>
              <a:rPr lang="en-US" sz="2800"/>
              <a:t>	A refractor in its simplest form is simply a large convex lens as the objective, and a smaller convex lens as the eyepiece. This form of the refractor telescope was first proposed in 1611 by Johann Kepler. </a:t>
            </a:r>
          </a:p>
        </p:txBody>
      </p:sp>
      <p:pic>
        <p:nvPicPr>
          <p:cNvPr id="3076" name="Picture 4" descr="refractor"/>
          <p:cNvPicPr>
            <a:picLocks noChangeAspect="1" noChangeArrowheads="1"/>
          </p:cNvPicPr>
          <p:nvPr>
            <p:ph sz="half" idx="2"/>
          </p:nvPr>
        </p:nvPicPr>
        <p:blipFill>
          <a:blip r:embed="rId2"/>
          <a:srcRect/>
          <a:stretch>
            <a:fillRect/>
          </a:stretch>
        </p:blipFill>
        <p:spPr>
          <a:xfrm>
            <a:off x="2743200" y="1371600"/>
            <a:ext cx="4038600" cy="1625600"/>
          </a:xfrm>
          <a:noFill/>
          <a:ln/>
        </p:spPr>
      </p:pic>
    </p:spTree>
  </p:cSld>
  <p:clrMapOvr>
    <a:masterClrMapping/>
  </p:clrMapOvr>
  <p:transition advTm="5000">
    <p:fade thruBlk="1"/>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9" name="Rectangle 5"/>
          <p:cNvSpPr>
            <a:spLocks noGrp="1" noChangeArrowheads="1"/>
          </p:cNvSpPr>
          <p:nvPr>
            <p:ph type="title"/>
          </p:nvPr>
        </p:nvSpPr>
        <p:spPr/>
        <p:txBody>
          <a:bodyPr/>
          <a:lstStyle/>
          <a:p>
            <a:r>
              <a:rPr lang="en-US"/>
              <a:t>Refractor</a:t>
            </a:r>
          </a:p>
        </p:txBody>
      </p:sp>
      <p:pic>
        <p:nvPicPr>
          <p:cNvPr id="11268" name="Picture 4" descr="FS-78EN"/>
          <p:cNvPicPr>
            <a:picLocks noChangeAspect="1" noChangeArrowheads="1"/>
          </p:cNvPicPr>
          <p:nvPr>
            <p:ph idx="1"/>
          </p:nvPr>
        </p:nvPicPr>
        <p:blipFill>
          <a:blip r:embed="rId2"/>
          <a:srcRect/>
          <a:stretch>
            <a:fillRect/>
          </a:stretch>
        </p:blipFill>
        <p:spPr>
          <a:xfrm>
            <a:off x="685800" y="1447800"/>
            <a:ext cx="2960688" cy="4953000"/>
          </a:xfrm>
          <a:noFill/>
          <a:ln/>
        </p:spPr>
      </p:pic>
      <p:pic>
        <p:nvPicPr>
          <p:cNvPr id="11271" name="Picture 7" descr="60mm AltAz refractor"/>
          <p:cNvPicPr>
            <a:picLocks noChangeAspect="1" noChangeArrowheads="1"/>
          </p:cNvPicPr>
          <p:nvPr/>
        </p:nvPicPr>
        <p:blipFill>
          <a:blip r:embed="rId3"/>
          <a:srcRect/>
          <a:stretch>
            <a:fillRect/>
          </a:stretch>
        </p:blipFill>
        <p:spPr bwMode="auto">
          <a:xfrm>
            <a:off x="5029200" y="1905000"/>
            <a:ext cx="3810000" cy="3786188"/>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t>Reflectors </a:t>
            </a:r>
          </a:p>
        </p:txBody>
      </p:sp>
      <p:pic>
        <p:nvPicPr>
          <p:cNvPr id="5124" name="Picture 4" descr="newtonian"/>
          <p:cNvPicPr>
            <a:picLocks noChangeAspect="1" noChangeArrowheads="1"/>
          </p:cNvPicPr>
          <p:nvPr>
            <p:ph sz="half" idx="1"/>
          </p:nvPr>
        </p:nvPicPr>
        <p:blipFill>
          <a:blip r:embed="rId2"/>
          <a:srcRect/>
          <a:stretch>
            <a:fillRect/>
          </a:stretch>
        </p:blipFill>
        <p:spPr>
          <a:xfrm>
            <a:off x="457200" y="1676400"/>
            <a:ext cx="4038600" cy="1625600"/>
          </a:xfrm>
          <a:noFill/>
          <a:ln/>
        </p:spPr>
      </p:pic>
      <p:sp>
        <p:nvSpPr>
          <p:cNvPr id="5127" name="Text Box 7"/>
          <p:cNvSpPr txBox="1">
            <a:spLocks noChangeArrowheads="1"/>
          </p:cNvSpPr>
          <p:nvPr/>
        </p:nvSpPr>
        <p:spPr bwMode="auto">
          <a:xfrm>
            <a:off x="1676400" y="1295400"/>
            <a:ext cx="1327150" cy="366713"/>
          </a:xfrm>
          <a:prstGeom prst="rect">
            <a:avLst/>
          </a:prstGeom>
          <a:noFill/>
          <a:ln w="9525">
            <a:noFill/>
            <a:miter lim="800000"/>
            <a:headEnd/>
            <a:tailEnd/>
          </a:ln>
          <a:effectLst/>
        </p:spPr>
        <p:txBody>
          <a:bodyPr wrap="none">
            <a:spAutoFit/>
          </a:bodyPr>
          <a:lstStyle/>
          <a:p>
            <a:r>
              <a:rPr lang="en-US"/>
              <a:t>Newtonian </a:t>
            </a:r>
          </a:p>
        </p:txBody>
      </p:sp>
      <p:pic>
        <p:nvPicPr>
          <p:cNvPr id="5128" name="Picture 8" descr="cassegrain"/>
          <p:cNvPicPr>
            <a:picLocks noChangeAspect="1" noChangeArrowheads="1"/>
          </p:cNvPicPr>
          <p:nvPr>
            <p:ph sz="half" idx="2"/>
          </p:nvPr>
        </p:nvPicPr>
        <p:blipFill>
          <a:blip r:embed="rId3"/>
          <a:srcRect/>
          <a:stretch>
            <a:fillRect/>
          </a:stretch>
        </p:blipFill>
        <p:spPr>
          <a:xfrm>
            <a:off x="4648200" y="1676400"/>
            <a:ext cx="4038600" cy="1625600"/>
          </a:xfrm>
          <a:noFill/>
          <a:ln/>
        </p:spPr>
      </p:pic>
      <p:sp>
        <p:nvSpPr>
          <p:cNvPr id="5130" name="Text Box 10"/>
          <p:cNvSpPr txBox="1">
            <a:spLocks noChangeArrowheads="1"/>
          </p:cNvSpPr>
          <p:nvPr/>
        </p:nvSpPr>
        <p:spPr bwMode="auto">
          <a:xfrm>
            <a:off x="6019800" y="1293813"/>
            <a:ext cx="1403350" cy="366712"/>
          </a:xfrm>
          <a:prstGeom prst="rect">
            <a:avLst/>
          </a:prstGeom>
          <a:noFill/>
          <a:ln w="9525">
            <a:noFill/>
            <a:miter lim="800000"/>
            <a:headEnd/>
            <a:tailEnd/>
          </a:ln>
          <a:effectLst/>
        </p:spPr>
        <p:txBody>
          <a:bodyPr wrap="none">
            <a:spAutoFit/>
          </a:bodyPr>
          <a:lstStyle/>
          <a:p>
            <a:r>
              <a:rPr lang="en-US"/>
              <a:t>Cassegrain </a:t>
            </a:r>
          </a:p>
        </p:txBody>
      </p:sp>
      <p:sp>
        <p:nvSpPr>
          <p:cNvPr id="5131" name="Text Box 11"/>
          <p:cNvSpPr txBox="1">
            <a:spLocks noChangeArrowheads="1"/>
          </p:cNvSpPr>
          <p:nvPr/>
        </p:nvSpPr>
        <p:spPr bwMode="auto">
          <a:xfrm>
            <a:off x="61913" y="3770313"/>
            <a:ext cx="9082087" cy="1917700"/>
          </a:xfrm>
          <a:prstGeom prst="rect">
            <a:avLst/>
          </a:prstGeom>
          <a:noFill/>
          <a:ln w="9525">
            <a:noFill/>
            <a:miter lim="800000"/>
            <a:headEnd/>
            <a:tailEnd/>
          </a:ln>
          <a:effectLst/>
        </p:spPr>
        <p:txBody>
          <a:bodyPr>
            <a:spAutoFit/>
          </a:bodyPr>
          <a:lstStyle/>
          <a:p>
            <a:r>
              <a:rPr lang="en-US" sz="2400"/>
              <a:t>There are several different types of reflecting telescopes, but all of them use mirrors to focus light. All of the really large telescopes in the world are reflectors, as are the vast majority of amateur telescopes. Invented by Isaac Newton about 1670, the Newtonian was the first successful reflecting type telescope ever built.</a:t>
            </a:r>
            <a:r>
              <a:rPr lang="en-US"/>
              <a:t> </a:t>
            </a:r>
          </a:p>
        </p:txBody>
      </p:sp>
    </p:spTree>
  </p:cSld>
  <p:clrMapOvr>
    <a:masterClrMapping/>
  </p:clrMapOvr>
  <p:transition advTm="5000">
    <p:fade thruBlk="1"/>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t>Reflector</a:t>
            </a:r>
          </a:p>
        </p:txBody>
      </p:sp>
      <p:pic>
        <p:nvPicPr>
          <p:cNvPr id="13320" name="Picture 8" descr="C10NonCG5_L"/>
          <p:cNvPicPr>
            <a:picLocks noChangeAspect="1" noChangeArrowheads="1"/>
          </p:cNvPicPr>
          <p:nvPr>
            <p:ph sz="half" idx="2"/>
          </p:nvPr>
        </p:nvPicPr>
        <p:blipFill>
          <a:blip r:embed="rId2"/>
          <a:srcRect/>
          <a:stretch>
            <a:fillRect/>
          </a:stretch>
        </p:blipFill>
        <p:spPr>
          <a:xfrm>
            <a:off x="5905500" y="1981200"/>
            <a:ext cx="3238500" cy="3238500"/>
          </a:xfrm>
          <a:noFill/>
          <a:ln/>
        </p:spPr>
      </p:pic>
      <p:pic>
        <p:nvPicPr>
          <p:cNvPr id="13323" name="Picture 11" descr="XT10 Dob Intelliscope"/>
          <p:cNvPicPr>
            <a:picLocks noChangeAspect="1" noChangeArrowheads="1"/>
          </p:cNvPicPr>
          <p:nvPr/>
        </p:nvPicPr>
        <p:blipFill>
          <a:blip r:embed="rId3"/>
          <a:srcRect/>
          <a:stretch>
            <a:fillRect/>
          </a:stretch>
        </p:blipFill>
        <p:spPr bwMode="auto">
          <a:xfrm>
            <a:off x="152400" y="1447800"/>
            <a:ext cx="3181350" cy="3257550"/>
          </a:xfrm>
          <a:prstGeom prst="rect">
            <a:avLst/>
          </a:prstGeom>
          <a:noFill/>
        </p:spPr>
      </p:pic>
      <p:pic>
        <p:nvPicPr>
          <p:cNvPr id="13324" name="Picture 12" descr="Starstructure 20-in Dob"/>
          <p:cNvPicPr>
            <a:picLocks noChangeAspect="1" noChangeArrowheads="1"/>
          </p:cNvPicPr>
          <p:nvPr/>
        </p:nvPicPr>
        <p:blipFill>
          <a:blip r:embed="rId4"/>
          <a:srcRect/>
          <a:stretch>
            <a:fillRect/>
          </a:stretch>
        </p:blipFill>
        <p:spPr bwMode="auto">
          <a:xfrm>
            <a:off x="2819400" y="2362200"/>
            <a:ext cx="3408363" cy="43180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03" name="Rectangle 11"/>
          <p:cNvSpPr>
            <a:spLocks noGrp="1" noChangeArrowheads="1"/>
          </p:cNvSpPr>
          <p:nvPr>
            <p:ph type="title"/>
          </p:nvPr>
        </p:nvSpPr>
        <p:spPr/>
        <p:txBody>
          <a:bodyPr/>
          <a:lstStyle/>
          <a:p>
            <a:r>
              <a:rPr lang="en-US"/>
              <a:t>Catadioptric </a:t>
            </a:r>
          </a:p>
        </p:txBody>
      </p:sp>
      <p:sp>
        <p:nvSpPr>
          <p:cNvPr id="8205" name="Text Box 13"/>
          <p:cNvSpPr txBox="1">
            <a:spLocks noChangeArrowheads="1"/>
          </p:cNvSpPr>
          <p:nvPr/>
        </p:nvSpPr>
        <p:spPr bwMode="auto">
          <a:xfrm>
            <a:off x="0" y="4648200"/>
            <a:ext cx="9144000" cy="1800225"/>
          </a:xfrm>
          <a:prstGeom prst="rect">
            <a:avLst/>
          </a:prstGeom>
          <a:noFill/>
          <a:ln w="9525">
            <a:noFill/>
            <a:miter lim="800000"/>
            <a:headEnd/>
            <a:tailEnd/>
          </a:ln>
          <a:effectLst/>
        </p:spPr>
        <p:txBody>
          <a:bodyPr>
            <a:spAutoFit/>
          </a:bodyPr>
          <a:lstStyle/>
          <a:p>
            <a:pPr algn="ctr"/>
            <a:r>
              <a:rPr lang="en-US" sz="2800"/>
              <a:t>Any of a number of combined telescope designs, using both a lens and mirrors. Examples are the Schmidt-Cassegrain and Maksutov-Cassegrain. Because the light path is folded twice, the telescope is very compact .</a:t>
            </a:r>
          </a:p>
        </p:txBody>
      </p:sp>
      <p:pic>
        <p:nvPicPr>
          <p:cNvPr id="45064" name="Picture 1032" descr="schtel"/>
          <p:cNvPicPr>
            <a:picLocks noChangeAspect="1" noChangeArrowheads="1"/>
          </p:cNvPicPr>
          <p:nvPr/>
        </p:nvPicPr>
        <p:blipFill>
          <a:blip r:embed="rId2"/>
          <a:srcRect r="22641"/>
          <a:stretch>
            <a:fillRect/>
          </a:stretch>
        </p:blipFill>
        <p:spPr bwMode="auto">
          <a:xfrm>
            <a:off x="685800" y="1371600"/>
            <a:ext cx="3733800" cy="3133725"/>
          </a:xfrm>
          <a:prstGeom prst="rect">
            <a:avLst/>
          </a:prstGeom>
          <a:solidFill>
            <a:schemeClr val="accent1"/>
          </a:solidFill>
        </p:spPr>
      </p:pic>
      <p:pic>
        <p:nvPicPr>
          <p:cNvPr id="45066" name="Picture 1034" descr="casmat"/>
          <p:cNvPicPr>
            <a:picLocks noChangeAspect="1" noChangeArrowheads="1"/>
          </p:cNvPicPr>
          <p:nvPr/>
        </p:nvPicPr>
        <p:blipFill>
          <a:blip r:embed="rId3"/>
          <a:srcRect r="22641"/>
          <a:stretch>
            <a:fillRect/>
          </a:stretch>
        </p:blipFill>
        <p:spPr bwMode="auto">
          <a:xfrm>
            <a:off x="4724400" y="1371600"/>
            <a:ext cx="3733800" cy="3133725"/>
          </a:xfrm>
          <a:prstGeom prst="rect">
            <a:avLst/>
          </a:prstGeom>
          <a:solidFill>
            <a:schemeClr val="accent1"/>
          </a:solidFill>
        </p:spPr>
      </p:pic>
    </p:spTree>
  </p:cSld>
  <p:clrMapOvr>
    <a:masterClrMapping/>
  </p:clrMapOvr>
  <p:transition advTm="5000">
    <p:fade thruBlk="1"/>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5"/>
          <p:cNvSpPr>
            <a:spLocks noGrp="1" noChangeArrowheads="1"/>
          </p:cNvSpPr>
          <p:nvPr>
            <p:ph type="title"/>
          </p:nvPr>
        </p:nvSpPr>
        <p:spPr/>
        <p:txBody>
          <a:bodyPr/>
          <a:lstStyle/>
          <a:p>
            <a:r>
              <a:rPr lang="en-US"/>
              <a:t>Catadioptric</a:t>
            </a:r>
          </a:p>
        </p:txBody>
      </p:sp>
      <p:pic>
        <p:nvPicPr>
          <p:cNvPr id="16388" name="Picture 4" descr="10LX200"/>
          <p:cNvPicPr>
            <a:picLocks noChangeAspect="1" noChangeArrowheads="1"/>
          </p:cNvPicPr>
          <p:nvPr>
            <p:ph idx="1"/>
          </p:nvPr>
        </p:nvPicPr>
        <p:blipFill>
          <a:blip r:embed="rId2"/>
          <a:srcRect/>
          <a:stretch>
            <a:fillRect/>
          </a:stretch>
        </p:blipFill>
        <p:spPr>
          <a:xfrm>
            <a:off x="4572000" y="1219200"/>
            <a:ext cx="3028950" cy="5410200"/>
          </a:xfrm>
          <a:noFill/>
          <a:ln/>
        </p:spPr>
      </p:pic>
      <p:pic>
        <p:nvPicPr>
          <p:cNvPr id="16391" name="Picture 7" descr="Orion StarMax 127 Mak-Cass"/>
          <p:cNvPicPr>
            <a:picLocks noChangeAspect="1" noChangeArrowheads="1"/>
          </p:cNvPicPr>
          <p:nvPr/>
        </p:nvPicPr>
        <p:blipFill>
          <a:blip r:embed="rId3"/>
          <a:srcRect/>
          <a:stretch>
            <a:fillRect/>
          </a:stretch>
        </p:blipFill>
        <p:spPr bwMode="auto">
          <a:xfrm>
            <a:off x="685800" y="1905000"/>
            <a:ext cx="3771900" cy="37719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lstStyle/>
          <a:p>
            <a:r>
              <a:rPr lang="en-US" sz="4000"/>
              <a:t>Yerkes Observatory</a:t>
            </a:r>
            <a:br>
              <a:rPr lang="en-US" sz="4000"/>
            </a:br>
            <a:r>
              <a:rPr lang="en-US" sz="4000"/>
              <a:t>Antique Refractor with on a GEM</a:t>
            </a:r>
          </a:p>
        </p:txBody>
      </p:sp>
      <p:pic>
        <p:nvPicPr>
          <p:cNvPr id="210949" name="Picture 5" descr="40inch"/>
          <p:cNvPicPr>
            <a:picLocks noChangeAspect="1" noChangeArrowheads="1"/>
          </p:cNvPicPr>
          <p:nvPr/>
        </p:nvPicPr>
        <p:blipFill>
          <a:blip r:embed="rId2">
            <a:lum bright="12000" contrast="12000"/>
          </a:blip>
          <a:srcRect/>
          <a:stretch>
            <a:fillRect/>
          </a:stretch>
        </p:blipFill>
        <p:spPr bwMode="auto">
          <a:xfrm>
            <a:off x="838200" y="1524000"/>
            <a:ext cx="7620000" cy="5191125"/>
          </a:xfrm>
          <a:prstGeom prst="rect">
            <a:avLst/>
          </a:prstGeom>
          <a:noFill/>
        </p:spPr>
      </p:pic>
    </p:spTree>
  </p:cSld>
  <p:clrMapOvr>
    <a:masterClrMapping/>
  </p:clrMapOvr>
  <p:transition advTm="5000">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lstStyle/>
          <a:p>
            <a:r>
              <a:rPr lang="en-US"/>
              <a:t>200-inch Hale Telescope</a:t>
            </a:r>
          </a:p>
        </p:txBody>
      </p:sp>
      <p:pic>
        <p:nvPicPr>
          <p:cNvPr id="211973" name="Picture 5" descr="palomar_big_eye"/>
          <p:cNvPicPr>
            <a:picLocks noChangeAspect="1" noChangeArrowheads="1"/>
          </p:cNvPicPr>
          <p:nvPr/>
        </p:nvPicPr>
        <p:blipFill>
          <a:blip r:embed="rId2"/>
          <a:srcRect/>
          <a:stretch>
            <a:fillRect/>
          </a:stretch>
        </p:blipFill>
        <p:spPr bwMode="auto">
          <a:xfrm>
            <a:off x="1600200" y="1619250"/>
            <a:ext cx="5562600" cy="5238750"/>
          </a:xfrm>
          <a:prstGeom prst="rect">
            <a:avLst/>
          </a:prstGeom>
          <a:noFill/>
        </p:spPr>
      </p:pic>
    </p:spTree>
  </p:cSld>
  <p:clrMapOvr>
    <a:masterClrMapping/>
  </p:clrMapOvr>
  <p:transition advTm="5000">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lstStyle/>
          <a:p>
            <a:r>
              <a:rPr lang="en-US"/>
              <a:t>Sir </a:t>
            </a:r>
            <a:r>
              <a:rPr lang="en-US" b="1"/>
              <a:t>Isaac Newton</a:t>
            </a:r>
            <a:r>
              <a:rPr lang="en-US"/>
              <a:t> Telescope</a:t>
            </a:r>
          </a:p>
        </p:txBody>
      </p:sp>
      <p:pic>
        <p:nvPicPr>
          <p:cNvPr id="212996" name="Picture 4" descr="689px-NewtonsTelescopeReplica">
            <a:hlinkClick r:id="rId2"/>
          </p:cNvPr>
          <p:cNvPicPr>
            <a:picLocks noChangeAspect="1" noChangeArrowheads="1"/>
          </p:cNvPicPr>
          <p:nvPr/>
        </p:nvPicPr>
        <p:blipFill>
          <a:blip r:embed="rId3"/>
          <a:srcRect/>
          <a:stretch>
            <a:fillRect/>
          </a:stretch>
        </p:blipFill>
        <p:spPr bwMode="auto">
          <a:xfrm>
            <a:off x="1371600" y="1295400"/>
            <a:ext cx="6248400" cy="5441950"/>
          </a:xfrm>
          <a:prstGeom prst="rect">
            <a:avLst/>
          </a:prstGeom>
          <a:noFill/>
        </p:spPr>
      </p:pic>
    </p:spTree>
  </p:cSld>
  <p:clrMapOvr>
    <a:masterClrMapping/>
  </p:clrMapOvr>
  <p:transition advTm="5000">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sz="4000"/>
              <a:t>What you can see with a Telescope</a:t>
            </a:r>
          </a:p>
        </p:txBody>
      </p:sp>
      <p:sp>
        <p:nvSpPr>
          <p:cNvPr id="18435" name="Rectangle 3"/>
          <p:cNvSpPr>
            <a:spLocks noGrp="1" noChangeArrowheads="1"/>
          </p:cNvSpPr>
          <p:nvPr>
            <p:ph type="body" idx="1"/>
          </p:nvPr>
        </p:nvSpPr>
        <p:spPr>
          <a:xfrm>
            <a:off x="457200" y="1676400"/>
            <a:ext cx="8229600" cy="1447800"/>
          </a:xfrm>
        </p:spPr>
        <p:txBody>
          <a:bodyPr/>
          <a:lstStyle/>
          <a:p>
            <a:pPr algn="ctr">
              <a:lnSpc>
                <a:spcPct val="90000"/>
              </a:lnSpc>
            </a:pPr>
            <a:r>
              <a:rPr lang="en-US" sz="5400" b="1"/>
              <a:t>The Planets</a:t>
            </a:r>
            <a:r>
              <a:rPr lang="en-US" sz="2800"/>
              <a:t> </a:t>
            </a:r>
          </a:p>
          <a:p>
            <a:pPr algn="ctr">
              <a:lnSpc>
                <a:spcPct val="90000"/>
              </a:lnSpc>
            </a:pPr>
            <a:endParaRPr lang="en-US" sz="2800"/>
          </a:p>
          <a:p>
            <a:pPr algn="ctr">
              <a:lnSpc>
                <a:spcPct val="90000"/>
              </a:lnSpc>
            </a:pPr>
            <a:r>
              <a:rPr lang="en-US" sz="3600"/>
              <a:t>Mars</a:t>
            </a:r>
          </a:p>
          <a:p>
            <a:pPr algn="ctr">
              <a:lnSpc>
                <a:spcPct val="90000"/>
              </a:lnSpc>
            </a:pPr>
            <a:r>
              <a:rPr lang="en-US" sz="3600"/>
              <a:t>Venus</a:t>
            </a:r>
          </a:p>
          <a:p>
            <a:pPr algn="ctr">
              <a:lnSpc>
                <a:spcPct val="90000"/>
              </a:lnSpc>
            </a:pPr>
            <a:r>
              <a:rPr lang="en-US" sz="3600"/>
              <a:t>Jupiter</a:t>
            </a:r>
          </a:p>
          <a:p>
            <a:pPr algn="ctr">
              <a:lnSpc>
                <a:spcPct val="90000"/>
              </a:lnSpc>
            </a:pPr>
            <a:r>
              <a:rPr lang="en-US" sz="3600"/>
              <a:t>Saturn</a:t>
            </a:r>
          </a:p>
          <a:p>
            <a:pPr algn="ctr">
              <a:lnSpc>
                <a:spcPct val="90000"/>
              </a:lnSpc>
            </a:pPr>
            <a:r>
              <a:rPr lang="en-US" sz="3600"/>
              <a:t>Uranus</a:t>
            </a:r>
          </a:p>
          <a:p>
            <a:pPr algn="ctr">
              <a:lnSpc>
                <a:spcPct val="90000"/>
              </a:lnSpc>
            </a:pPr>
            <a:r>
              <a:rPr lang="en-US" sz="3600"/>
              <a:t>Neptune</a:t>
            </a:r>
          </a:p>
        </p:txBody>
      </p:sp>
    </p:spTree>
  </p:cSld>
  <p:clrMapOvr>
    <a:masterClrMapping/>
  </p:clrMapOvr>
  <p:transition advTm="5000">
    <p:fade thruBlk="1"/>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61" name="Rectangle 5"/>
          <p:cNvSpPr>
            <a:spLocks noGrp="1" noChangeArrowheads="1"/>
          </p:cNvSpPr>
          <p:nvPr>
            <p:ph type="title"/>
          </p:nvPr>
        </p:nvSpPr>
        <p:spPr/>
        <p:txBody>
          <a:bodyPr/>
          <a:lstStyle/>
          <a:p>
            <a:r>
              <a:rPr lang="en-US"/>
              <a:t>MARS</a:t>
            </a:r>
          </a:p>
        </p:txBody>
      </p:sp>
      <p:pic>
        <p:nvPicPr>
          <p:cNvPr id="19460" name="Picture 4" descr="mars4"/>
          <p:cNvPicPr>
            <a:picLocks noChangeAspect="1" noChangeArrowheads="1"/>
          </p:cNvPicPr>
          <p:nvPr>
            <p:ph idx="1"/>
          </p:nvPr>
        </p:nvPicPr>
        <p:blipFill>
          <a:blip r:embed="rId2"/>
          <a:srcRect/>
          <a:stretch>
            <a:fillRect/>
          </a:stretch>
        </p:blipFill>
        <p:spPr>
          <a:xfrm>
            <a:off x="2743200" y="2286000"/>
            <a:ext cx="3459163" cy="2692400"/>
          </a:xfrm>
          <a:noFill/>
          <a:ln/>
        </p:spPr>
      </p:pic>
    </p:spTree>
  </p:cSld>
  <p:clrMapOvr>
    <a:masterClrMapping/>
  </p:clrMapOvr>
  <p:transition advTm="5000">
    <p:fade thruBlk="1"/>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5"/>
          <p:cNvSpPr>
            <a:spLocks noGrp="1" noChangeArrowheads="1"/>
          </p:cNvSpPr>
          <p:nvPr>
            <p:ph type="title"/>
          </p:nvPr>
        </p:nvSpPr>
        <p:spPr/>
        <p:txBody>
          <a:bodyPr/>
          <a:lstStyle/>
          <a:p>
            <a:r>
              <a:rPr lang="en-US"/>
              <a:t>JUPITER</a:t>
            </a:r>
          </a:p>
        </p:txBody>
      </p:sp>
      <p:pic>
        <p:nvPicPr>
          <p:cNvPr id="21512" name="Picture 8" descr="Crossing"/>
          <p:cNvPicPr>
            <a:picLocks noChangeAspect="1" noChangeArrowheads="1"/>
          </p:cNvPicPr>
          <p:nvPr/>
        </p:nvPicPr>
        <p:blipFill>
          <a:blip r:embed="rId3"/>
          <a:srcRect/>
          <a:stretch>
            <a:fillRect/>
          </a:stretch>
        </p:blipFill>
        <p:spPr bwMode="auto">
          <a:xfrm>
            <a:off x="990600" y="1219200"/>
            <a:ext cx="7670800" cy="5318125"/>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7" name="Rectangle 5"/>
          <p:cNvSpPr>
            <a:spLocks noGrp="1" noChangeArrowheads="1"/>
          </p:cNvSpPr>
          <p:nvPr>
            <p:ph type="title"/>
          </p:nvPr>
        </p:nvSpPr>
        <p:spPr/>
        <p:txBody>
          <a:bodyPr/>
          <a:lstStyle/>
          <a:p>
            <a:r>
              <a:rPr lang="en-US"/>
              <a:t>SATURN</a:t>
            </a:r>
          </a:p>
        </p:txBody>
      </p:sp>
      <p:pic>
        <p:nvPicPr>
          <p:cNvPr id="23560" name="Picture 8" descr="Saturn"/>
          <p:cNvPicPr>
            <a:picLocks noChangeAspect="1" noChangeArrowheads="1"/>
          </p:cNvPicPr>
          <p:nvPr/>
        </p:nvPicPr>
        <p:blipFill>
          <a:blip r:embed="rId2"/>
          <a:srcRect/>
          <a:stretch>
            <a:fillRect/>
          </a:stretch>
        </p:blipFill>
        <p:spPr bwMode="auto">
          <a:xfrm>
            <a:off x="2743200" y="2209800"/>
            <a:ext cx="3352800" cy="2565400"/>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Deep Sky  (The Orion Nebula)</a:t>
            </a:r>
          </a:p>
        </p:txBody>
      </p:sp>
      <p:pic>
        <p:nvPicPr>
          <p:cNvPr id="25604" name="Picture 4" descr="m42-vs-eye"/>
          <p:cNvPicPr>
            <a:picLocks noChangeAspect="1" noChangeArrowheads="1"/>
          </p:cNvPicPr>
          <p:nvPr>
            <p:ph idx="1"/>
          </p:nvPr>
        </p:nvPicPr>
        <p:blipFill>
          <a:blip r:embed="rId2"/>
          <a:srcRect/>
          <a:stretch>
            <a:fillRect/>
          </a:stretch>
        </p:blipFill>
        <p:spPr>
          <a:xfrm>
            <a:off x="1371600" y="1676400"/>
            <a:ext cx="6324600" cy="3530600"/>
          </a:xfrm>
          <a:noFill/>
          <a:ln/>
        </p:spPr>
      </p:pic>
    </p:spTree>
  </p:cSld>
  <p:clrMapOvr>
    <a:masterClrMapping/>
  </p:clrMapOvr>
  <p:transition advTm="5000">
    <p:fade thruBlk="1"/>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dumbbell"/>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69635" name="Rectangle 3"/>
          <p:cNvSpPr>
            <a:spLocks noGrp="1" noChangeArrowheads="1"/>
          </p:cNvSpPr>
          <p:nvPr>
            <p:ph type="title" idx="4294967295"/>
          </p:nvPr>
        </p:nvSpPr>
        <p:spPr>
          <a:xfrm>
            <a:off x="457200" y="152400"/>
            <a:ext cx="8229600" cy="685800"/>
          </a:xfrm>
        </p:spPr>
        <p:txBody>
          <a:bodyPr/>
          <a:lstStyle/>
          <a:p>
            <a:r>
              <a:rPr lang="en-US"/>
              <a:t>M27 – The Dumbbell Nebula</a:t>
            </a:r>
            <a:endParaRPr lang="en-US" sz="3600"/>
          </a:p>
        </p:txBody>
      </p:sp>
    </p:spTree>
  </p:cSld>
  <p:clrMapOvr>
    <a:masterClrMapping/>
  </p:clrMapOvr>
  <p:transition advTm="5000">
    <p:fade thruBlk="1"/>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b="1" i="1"/>
              <a:t>Hubble Space Telescope</a:t>
            </a:r>
          </a:p>
        </p:txBody>
      </p:sp>
      <p:pic>
        <p:nvPicPr>
          <p:cNvPr id="32775" name="Picture 7" descr="9_rel_e03"/>
          <p:cNvPicPr>
            <a:picLocks noChangeAspect="1" noChangeArrowheads="1"/>
          </p:cNvPicPr>
          <p:nvPr>
            <p:ph idx="1"/>
          </p:nvPr>
        </p:nvPicPr>
        <p:blipFill>
          <a:blip r:embed="rId2"/>
          <a:srcRect/>
          <a:stretch>
            <a:fillRect/>
          </a:stretch>
        </p:blipFill>
        <p:spPr>
          <a:xfrm>
            <a:off x="1249363" y="1600200"/>
            <a:ext cx="6648450" cy="4525963"/>
          </a:xfrm>
          <a:noFill/>
          <a:ln/>
        </p:spPr>
      </p:pic>
      <p:sp>
        <p:nvSpPr>
          <p:cNvPr id="32777" name="Rectangle 9"/>
          <p:cNvSpPr>
            <a:spLocks noChangeArrowheads="1"/>
          </p:cNvSpPr>
          <p:nvPr/>
        </p:nvSpPr>
        <p:spPr bwMode="auto">
          <a:xfrm>
            <a:off x="990600" y="5867400"/>
            <a:ext cx="7239000" cy="457200"/>
          </a:xfrm>
          <a:prstGeom prst="rect">
            <a:avLst/>
          </a:prstGeom>
          <a:solidFill>
            <a:schemeClr val="bg1"/>
          </a:solidFill>
          <a:ln w="9525">
            <a:solidFill>
              <a:schemeClr val="bg1"/>
            </a:solidFill>
            <a:miter lim="800000"/>
            <a:headEnd/>
            <a:tailEnd/>
          </a:ln>
          <a:effectLst/>
        </p:spPr>
        <p:txBody>
          <a:bodyPr wrap="none" anchor="ctr"/>
          <a:lstStyle/>
          <a:p>
            <a:endParaRPr lang="en-US"/>
          </a:p>
        </p:txBody>
      </p:sp>
      <p:sp>
        <p:nvSpPr>
          <p:cNvPr id="32778" name="Rectangle 10"/>
          <p:cNvSpPr>
            <a:spLocks noChangeArrowheads="1"/>
          </p:cNvSpPr>
          <p:nvPr/>
        </p:nvSpPr>
        <p:spPr bwMode="auto">
          <a:xfrm>
            <a:off x="2590800" y="1981200"/>
            <a:ext cx="1143000" cy="3124200"/>
          </a:xfrm>
          <a:prstGeom prst="rect">
            <a:avLst/>
          </a:prstGeom>
          <a:solidFill>
            <a:schemeClr val="bg1"/>
          </a:solidFill>
          <a:ln w="9525">
            <a:solidFill>
              <a:schemeClr val="bg1"/>
            </a:solidFill>
            <a:miter lim="800000"/>
            <a:headEnd/>
            <a:tailEnd/>
          </a:ln>
          <a:effectLst/>
        </p:spPr>
        <p:txBody>
          <a:bodyPr wrap="none" anchor="ctr"/>
          <a:lstStyle/>
          <a:p>
            <a:endParaRPr lang="en-US"/>
          </a:p>
        </p:txBody>
      </p:sp>
    </p:spTree>
  </p:cSld>
  <p:clrMapOvr>
    <a:masterClrMapping/>
  </p:clrMapOvr>
  <p:transition advTm="5000">
    <p:fade thruBlk="1"/>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3796" name="Picture 4" descr="M17"/>
          <p:cNvPicPr>
            <a:picLocks noChangeAspect="1" noChangeArrowheads="1"/>
          </p:cNvPicPr>
          <p:nvPr>
            <p:ph idx="1"/>
          </p:nvPr>
        </p:nvPicPr>
        <p:blipFill>
          <a:blip r:embed="rId2"/>
          <a:srcRect/>
          <a:stretch>
            <a:fillRect/>
          </a:stretch>
        </p:blipFill>
        <p:spPr>
          <a:xfrm>
            <a:off x="0" y="0"/>
            <a:ext cx="9144000" cy="6858000"/>
          </a:xfrm>
          <a:noFill/>
          <a:ln/>
        </p:spPr>
      </p:pic>
      <p:sp>
        <p:nvSpPr>
          <p:cNvPr id="33797" name="Rectangle 5"/>
          <p:cNvSpPr>
            <a:spLocks noGrp="1" noChangeArrowheads="1"/>
          </p:cNvSpPr>
          <p:nvPr>
            <p:ph type="title"/>
          </p:nvPr>
        </p:nvSpPr>
        <p:spPr>
          <a:xfrm>
            <a:off x="457200" y="0"/>
            <a:ext cx="8229600" cy="1143000"/>
          </a:xfrm>
        </p:spPr>
        <p:txBody>
          <a:bodyPr/>
          <a:lstStyle/>
          <a:p>
            <a:r>
              <a:rPr lang="en-US">
                <a:solidFill>
                  <a:schemeClr val="bg1"/>
                </a:solidFill>
                <a:effectLst>
                  <a:outerShdw blurRad="38100" dist="38100" dir="2700000" algn="tl">
                    <a:srgbClr val="FFFFFF"/>
                  </a:outerShdw>
                </a:effectLst>
              </a:rPr>
              <a:t>M17 – The Eagle Nebula</a:t>
            </a:r>
          </a:p>
        </p:txBody>
      </p:sp>
    </p:spTree>
  </p:cSld>
  <p:clrMapOvr>
    <a:masterClrMapping/>
  </p:clrMapOvr>
  <p:transition advTm="5000">
    <p:fade thruBlk="1"/>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2" name="Picture 4" descr="M51"/>
          <p:cNvPicPr>
            <a:picLocks noChangeAspect="1" noChangeArrowheads="1"/>
          </p:cNvPicPr>
          <p:nvPr>
            <p:ph idx="1"/>
          </p:nvPr>
        </p:nvPicPr>
        <p:blipFill>
          <a:blip r:embed="rId2"/>
          <a:srcRect/>
          <a:stretch>
            <a:fillRect/>
          </a:stretch>
        </p:blipFill>
        <p:spPr>
          <a:xfrm>
            <a:off x="0" y="14288"/>
            <a:ext cx="9144000" cy="6843712"/>
          </a:xfrm>
          <a:noFill/>
          <a:ln/>
        </p:spPr>
      </p:pic>
      <p:sp>
        <p:nvSpPr>
          <p:cNvPr id="43013" name="Rectangle 5"/>
          <p:cNvSpPr>
            <a:spLocks noGrp="1" noChangeArrowheads="1"/>
          </p:cNvSpPr>
          <p:nvPr>
            <p:ph type="title"/>
          </p:nvPr>
        </p:nvSpPr>
        <p:spPr>
          <a:xfrm>
            <a:off x="457200" y="228600"/>
            <a:ext cx="8229600" cy="609600"/>
          </a:xfrm>
        </p:spPr>
        <p:txBody>
          <a:bodyPr/>
          <a:lstStyle/>
          <a:p>
            <a:r>
              <a:rPr lang="en-US"/>
              <a:t>M51 – The Whirlpool  Galaxy</a:t>
            </a:r>
          </a:p>
        </p:txBody>
      </p:sp>
    </p:spTree>
  </p:cSld>
  <p:clrMapOvr>
    <a:masterClrMapping/>
  </p:clrMapOvr>
  <p:transition advTm="5000">
    <p:fade thruBlk="1"/>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4036" name="Picture 4" descr="2003-28-a-web"/>
          <p:cNvPicPr>
            <a:picLocks noChangeAspect="1" noChangeArrowheads="1"/>
          </p:cNvPicPr>
          <p:nvPr>
            <p:ph idx="1"/>
          </p:nvPr>
        </p:nvPicPr>
        <p:blipFill>
          <a:blip r:embed="rId2"/>
          <a:srcRect/>
          <a:stretch>
            <a:fillRect/>
          </a:stretch>
        </p:blipFill>
        <p:spPr>
          <a:xfrm>
            <a:off x="0" y="0"/>
            <a:ext cx="9144000" cy="6423025"/>
          </a:xfrm>
          <a:noFill/>
          <a:ln/>
        </p:spPr>
      </p:pic>
      <p:sp>
        <p:nvSpPr>
          <p:cNvPr id="44037" name="Rectangle 5"/>
          <p:cNvSpPr>
            <a:spLocks noGrp="1" noChangeArrowheads="1"/>
          </p:cNvSpPr>
          <p:nvPr>
            <p:ph type="title"/>
          </p:nvPr>
        </p:nvSpPr>
        <p:spPr>
          <a:xfrm>
            <a:off x="533400" y="0"/>
            <a:ext cx="8229600" cy="715963"/>
          </a:xfrm>
        </p:spPr>
        <p:txBody>
          <a:bodyPr/>
          <a:lstStyle/>
          <a:p>
            <a:r>
              <a:rPr lang="en-US" sz="4000"/>
              <a:t>M104 Sombrero Galaxy</a:t>
            </a:r>
          </a:p>
        </p:txBody>
      </p:sp>
    </p:spTree>
  </p:cSld>
  <p:clrMapOvr>
    <a:masterClrMapping/>
  </p:clrMapOvr>
  <p:transition advTm="5000">
    <p:fade thruBlk="1"/>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5060" name="Picture 4" descr="ast_tadpole"/>
          <p:cNvPicPr>
            <a:picLocks noChangeAspect="1" noChangeArrowheads="1"/>
          </p:cNvPicPr>
          <p:nvPr>
            <p:ph idx="1"/>
          </p:nvPr>
        </p:nvPicPr>
        <p:blipFill>
          <a:blip r:embed="rId2"/>
          <a:srcRect/>
          <a:stretch>
            <a:fillRect/>
          </a:stretch>
        </p:blipFill>
        <p:spPr>
          <a:xfrm>
            <a:off x="0" y="0"/>
            <a:ext cx="9144000" cy="6858000"/>
          </a:xfrm>
          <a:noFill/>
          <a:ln/>
        </p:spPr>
      </p:pic>
      <p:sp>
        <p:nvSpPr>
          <p:cNvPr id="45061" name="Rectangle 5"/>
          <p:cNvSpPr>
            <a:spLocks noGrp="1" noChangeArrowheads="1"/>
          </p:cNvSpPr>
          <p:nvPr>
            <p:ph type="title"/>
          </p:nvPr>
        </p:nvSpPr>
        <p:spPr>
          <a:xfrm>
            <a:off x="533400" y="0"/>
            <a:ext cx="8229600" cy="1143000"/>
          </a:xfrm>
        </p:spPr>
        <p:txBody>
          <a:bodyPr/>
          <a:lstStyle/>
          <a:p>
            <a:r>
              <a:rPr lang="en-US"/>
              <a:t>Tadpole Galaxy</a:t>
            </a:r>
          </a:p>
        </p:txBody>
      </p:sp>
    </p:spTree>
  </p:cSld>
  <p:clrMapOvr>
    <a:masterClrMapping/>
  </p:clrMapOvr>
  <p:transition advTm="5000">
    <p:fade thruBlk="1"/>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7" name="Picture 11" descr="See Explanation.  Clicking on the picture will download &#10; the highest resolution version available.">
            <a:hlinkClick r:id="rId2"/>
          </p:cNvPr>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50181" name="Rectangle 5"/>
          <p:cNvSpPr>
            <a:spLocks noGrp="1" noChangeArrowheads="1"/>
          </p:cNvSpPr>
          <p:nvPr>
            <p:ph type="title"/>
          </p:nvPr>
        </p:nvSpPr>
        <p:spPr>
          <a:xfrm>
            <a:off x="457200" y="152400"/>
            <a:ext cx="8229600" cy="762000"/>
          </a:xfrm>
        </p:spPr>
        <p:txBody>
          <a:bodyPr/>
          <a:lstStyle/>
          <a:p>
            <a:r>
              <a:rPr lang="en-US" b="1"/>
              <a:t>The Horsehead Nebula</a:t>
            </a:r>
          </a:p>
        </p:txBody>
      </p:sp>
    </p:spTree>
  </p:cSld>
  <p:clrMapOvr>
    <a:masterClrMapping/>
  </p:clrMapOvr>
  <p:transition advTm="5000">
    <p:fade thruBlk="1"/>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idx="4294967295"/>
          </p:nvPr>
        </p:nvSpPr>
        <p:spPr>
          <a:xfrm>
            <a:off x="533400" y="1143000"/>
            <a:ext cx="8305800" cy="3840163"/>
          </a:xfrm>
        </p:spPr>
        <p:txBody>
          <a:bodyPr/>
          <a:lstStyle/>
          <a:p>
            <a:r>
              <a:rPr lang="en-US"/>
              <a:t>Comparison of Hubble Space Telescope (HST) images with those seen through smaller, ground-based telescopes:</a:t>
            </a:r>
          </a:p>
        </p:txBody>
      </p:sp>
    </p:spTree>
  </p:cSld>
  <p:clrMapOvr>
    <a:masterClrMapping/>
  </p:clrMapOvr>
  <p:transition advTm="5000">
    <p:fade thruBlk="1"/>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533400" y="0"/>
            <a:ext cx="8229600" cy="1143000"/>
          </a:xfrm>
        </p:spPr>
        <p:txBody>
          <a:bodyPr/>
          <a:lstStyle/>
          <a:p>
            <a:r>
              <a:rPr lang="en-US"/>
              <a:t>M27 – The Dumbbell Nebula</a:t>
            </a:r>
          </a:p>
        </p:txBody>
      </p:sp>
      <p:pic>
        <p:nvPicPr>
          <p:cNvPr id="73731" name="Picture 3" descr="m27_lrgb"/>
          <p:cNvPicPr>
            <a:picLocks noChangeAspect="1" noChangeArrowheads="1"/>
          </p:cNvPicPr>
          <p:nvPr>
            <p:ph idx="1"/>
          </p:nvPr>
        </p:nvPicPr>
        <p:blipFill>
          <a:blip r:embed="rId2"/>
          <a:srcRect/>
          <a:stretch>
            <a:fillRect/>
          </a:stretch>
        </p:blipFill>
        <p:spPr>
          <a:xfrm>
            <a:off x="838200" y="1600200"/>
            <a:ext cx="4038600" cy="2724150"/>
          </a:xfrm>
          <a:noFill/>
          <a:ln/>
        </p:spPr>
      </p:pic>
      <p:pic>
        <p:nvPicPr>
          <p:cNvPr id="73733" name="Picture 5" descr="dumbbell"/>
          <p:cNvPicPr>
            <a:picLocks noChangeAspect="1" noChangeArrowheads="1"/>
          </p:cNvPicPr>
          <p:nvPr/>
        </p:nvPicPr>
        <p:blipFill>
          <a:blip r:embed="rId3"/>
          <a:srcRect/>
          <a:stretch>
            <a:fillRect/>
          </a:stretch>
        </p:blipFill>
        <p:spPr bwMode="auto">
          <a:xfrm>
            <a:off x="5257800" y="1600200"/>
            <a:ext cx="3048000" cy="2833688"/>
          </a:xfrm>
          <a:prstGeom prst="rect">
            <a:avLst/>
          </a:prstGeom>
          <a:noFill/>
        </p:spPr>
      </p:pic>
      <p:sp>
        <p:nvSpPr>
          <p:cNvPr id="73734" name="Text Box 6"/>
          <p:cNvSpPr txBox="1">
            <a:spLocks noChangeArrowheads="1"/>
          </p:cNvSpPr>
          <p:nvPr/>
        </p:nvSpPr>
        <p:spPr bwMode="auto">
          <a:xfrm>
            <a:off x="990600" y="4953000"/>
            <a:ext cx="3657600" cy="579438"/>
          </a:xfrm>
          <a:prstGeom prst="rect">
            <a:avLst/>
          </a:prstGeom>
          <a:noFill/>
          <a:ln w="9525">
            <a:noFill/>
            <a:miter lim="800000"/>
            <a:headEnd/>
            <a:tailEnd/>
          </a:ln>
          <a:effectLst/>
        </p:spPr>
        <p:txBody>
          <a:bodyPr>
            <a:spAutoFit/>
          </a:bodyPr>
          <a:lstStyle/>
          <a:p>
            <a:pPr algn="ctr">
              <a:spcBef>
                <a:spcPct val="50000"/>
              </a:spcBef>
            </a:pPr>
            <a:r>
              <a:rPr lang="en-US" sz="3200"/>
              <a:t>HST</a:t>
            </a:r>
          </a:p>
        </p:txBody>
      </p:sp>
      <p:sp>
        <p:nvSpPr>
          <p:cNvPr id="73735" name="Text Box 7"/>
          <p:cNvSpPr txBox="1">
            <a:spLocks noChangeArrowheads="1"/>
          </p:cNvSpPr>
          <p:nvPr/>
        </p:nvSpPr>
        <p:spPr bwMode="auto">
          <a:xfrm>
            <a:off x="5181600" y="4953000"/>
            <a:ext cx="2971800" cy="579438"/>
          </a:xfrm>
          <a:prstGeom prst="rect">
            <a:avLst/>
          </a:prstGeom>
          <a:noFill/>
          <a:ln w="9525">
            <a:noFill/>
            <a:miter lim="800000"/>
            <a:headEnd/>
            <a:tailEnd/>
          </a:ln>
          <a:effectLst/>
        </p:spPr>
        <p:txBody>
          <a:bodyPr>
            <a:spAutoFit/>
          </a:bodyPr>
          <a:lstStyle/>
          <a:p>
            <a:pPr algn="ctr">
              <a:spcBef>
                <a:spcPct val="50000"/>
              </a:spcBef>
            </a:pPr>
            <a:r>
              <a:rPr lang="en-US" sz="3200"/>
              <a:t>Earth</a:t>
            </a:r>
            <a:r>
              <a:rPr lang="en-US"/>
              <a:t> </a:t>
            </a:r>
            <a:r>
              <a:rPr lang="en-US" sz="3200"/>
              <a:t>based</a:t>
            </a:r>
          </a:p>
        </p:txBody>
      </p:sp>
    </p:spTree>
  </p:cSld>
  <p:clrMapOvr>
    <a:masterClrMapping/>
  </p:clrMapOvr>
  <p:transition advTm="5000">
    <p:fade thruBlk="1"/>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9874" name="Picture 2" descr="2003-28-a-web"/>
          <p:cNvPicPr>
            <a:picLocks noChangeAspect="1" noChangeArrowheads="1"/>
          </p:cNvPicPr>
          <p:nvPr>
            <p:ph idx="1"/>
          </p:nvPr>
        </p:nvPicPr>
        <p:blipFill>
          <a:blip r:embed="rId2"/>
          <a:srcRect/>
          <a:stretch>
            <a:fillRect/>
          </a:stretch>
        </p:blipFill>
        <p:spPr>
          <a:xfrm>
            <a:off x="228600" y="1828800"/>
            <a:ext cx="3886200" cy="2730500"/>
          </a:xfrm>
          <a:noFill/>
          <a:ln/>
        </p:spPr>
      </p:pic>
      <p:sp>
        <p:nvSpPr>
          <p:cNvPr id="79875" name="Rectangle 3"/>
          <p:cNvSpPr>
            <a:spLocks noGrp="1" noChangeArrowheads="1"/>
          </p:cNvSpPr>
          <p:nvPr>
            <p:ph type="title"/>
          </p:nvPr>
        </p:nvSpPr>
        <p:spPr>
          <a:xfrm>
            <a:off x="533400" y="0"/>
            <a:ext cx="8229600" cy="715963"/>
          </a:xfrm>
        </p:spPr>
        <p:txBody>
          <a:bodyPr/>
          <a:lstStyle/>
          <a:p>
            <a:r>
              <a:rPr lang="en-US" sz="4000"/>
              <a:t>M104 Sombrero Galaxy</a:t>
            </a:r>
          </a:p>
        </p:txBody>
      </p:sp>
      <p:pic>
        <p:nvPicPr>
          <p:cNvPr id="79876" name="Picture 4" descr="M104deconv"/>
          <p:cNvPicPr>
            <a:picLocks noChangeAspect="1" noChangeArrowheads="1"/>
          </p:cNvPicPr>
          <p:nvPr/>
        </p:nvPicPr>
        <p:blipFill>
          <a:blip r:embed="rId3"/>
          <a:srcRect/>
          <a:stretch>
            <a:fillRect/>
          </a:stretch>
        </p:blipFill>
        <p:spPr bwMode="auto">
          <a:xfrm>
            <a:off x="4800600" y="2133600"/>
            <a:ext cx="3733800" cy="2492375"/>
          </a:xfrm>
          <a:prstGeom prst="rect">
            <a:avLst/>
          </a:prstGeom>
          <a:noFill/>
          <a:ln w="9525">
            <a:noFill/>
            <a:miter lim="800000"/>
            <a:headEnd/>
            <a:tailEnd/>
          </a:ln>
        </p:spPr>
      </p:pic>
      <p:sp>
        <p:nvSpPr>
          <p:cNvPr id="79877" name="Text Box 5"/>
          <p:cNvSpPr txBox="1">
            <a:spLocks noChangeArrowheads="1"/>
          </p:cNvSpPr>
          <p:nvPr/>
        </p:nvSpPr>
        <p:spPr bwMode="auto">
          <a:xfrm>
            <a:off x="990600" y="4953000"/>
            <a:ext cx="2743200" cy="579438"/>
          </a:xfrm>
          <a:prstGeom prst="rect">
            <a:avLst/>
          </a:prstGeom>
          <a:noFill/>
          <a:ln w="9525">
            <a:noFill/>
            <a:miter lim="800000"/>
            <a:headEnd/>
            <a:tailEnd/>
          </a:ln>
          <a:effectLst/>
        </p:spPr>
        <p:txBody>
          <a:bodyPr>
            <a:spAutoFit/>
          </a:bodyPr>
          <a:lstStyle/>
          <a:p>
            <a:pPr algn="ctr">
              <a:spcBef>
                <a:spcPct val="50000"/>
              </a:spcBef>
            </a:pPr>
            <a:r>
              <a:rPr lang="en-US" sz="3200"/>
              <a:t>HST</a:t>
            </a:r>
          </a:p>
        </p:txBody>
      </p:sp>
      <p:sp>
        <p:nvSpPr>
          <p:cNvPr id="79878" name="Text Box 6"/>
          <p:cNvSpPr txBox="1">
            <a:spLocks noChangeArrowheads="1"/>
          </p:cNvSpPr>
          <p:nvPr/>
        </p:nvSpPr>
        <p:spPr bwMode="auto">
          <a:xfrm>
            <a:off x="5029200" y="4953000"/>
            <a:ext cx="2971800" cy="579438"/>
          </a:xfrm>
          <a:prstGeom prst="rect">
            <a:avLst/>
          </a:prstGeom>
          <a:noFill/>
          <a:ln w="9525">
            <a:noFill/>
            <a:miter lim="800000"/>
            <a:headEnd/>
            <a:tailEnd/>
          </a:ln>
          <a:effectLst/>
        </p:spPr>
        <p:txBody>
          <a:bodyPr>
            <a:spAutoFit/>
          </a:bodyPr>
          <a:lstStyle/>
          <a:p>
            <a:pPr algn="ctr">
              <a:spcBef>
                <a:spcPct val="50000"/>
              </a:spcBef>
            </a:pPr>
            <a:r>
              <a:rPr lang="en-US" sz="3200"/>
              <a:t>Earth</a:t>
            </a:r>
            <a:r>
              <a:rPr lang="en-US"/>
              <a:t> </a:t>
            </a:r>
            <a:r>
              <a:rPr lang="en-US" sz="3200"/>
              <a:t>based</a:t>
            </a:r>
          </a:p>
        </p:txBody>
      </p:sp>
    </p:spTree>
  </p:cSld>
  <p:clrMapOvr>
    <a:masterClrMapping/>
  </p:clrMapOvr>
  <p:transition advTm="5000">
    <p:fade thruBlk="1"/>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lstStyle/>
          <a:p>
            <a:r>
              <a:rPr lang="en-US" sz="5400"/>
              <a:t>“KEEP LOOKING UP”</a:t>
            </a:r>
          </a:p>
        </p:txBody>
      </p:sp>
      <p:sp>
        <p:nvSpPr>
          <p:cNvPr id="109571" name="Rectangle 3"/>
          <p:cNvSpPr>
            <a:spLocks noGrp="1" noChangeArrowheads="1"/>
          </p:cNvSpPr>
          <p:nvPr>
            <p:ph type="body" idx="1"/>
          </p:nvPr>
        </p:nvSpPr>
        <p:spPr>
          <a:xfrm>
            <a:off x="457200" y="2133600"/>
            <a:ext cx="8229600" cy="4525963"/>
          </a:xfrm>
        </p:spPr>
        <p:txBody>
          <a:bodyPr/>
          <a:lstStyle/>
          <a:p>
            <a:r>
              <a:rPr lang="en-US"/>
              <a:t>Learn the planets, stars and constellations</a:t>
            </a:r>
          </a:p>
          <a:p>
            <a:pPr lvl="1"/>
            <a:r>
              <a:rPr lang="en-US"/>
              <a:t>Your own unaided eyes</a:t>
            </a:r>
          </a:p>
          <a:p>
            <a:r>
              <a:rPr lang="en-US"/>
              <a:t>Binoculars and a Planisphere</a:t>
            </a:r>
          </a:p>
          <a:p>
            <a:r>
              <a:rPr lang="en-US"/>
              <a:t>Telescopes</a:t>
            </a:r>
          </a:p>
          <a:p>
            <a:r>
              <a:rPr lang="en-US"/>
              <a:t>Watch for news of Space Exploration </a:t>
            </a:r>
          </a:p>
          <a:p>
            <a:endParaRPr lang="en-US"/>
          </a:p>
          <a:p>
            <a:r>
              <a:rPr lang="en-US"/>
              <a:t>We live in </a:t>
            </a:r>
            <a:r>
              <a:rPr lang="en-US" i="1"/>
              <a:t>EXCITING</a:t>
            </a:r>
            <a:r>
              <a:rPr lang="en-US"/>
              <a:t> times!</a:t>
            </a:r>
          </a:p>
        </p:txBody>
      </p:sp>
      <p:pic>
        <p:nvPicPr>
          <p:cNvPr id="109572" name="Picture 4" descr="DD01352_"/>
          <p:cNvPicPr>
            <a:picLocks noChangeAspect="1" noChangeArrowheads="1"/>
          </p:cNvPicPr>
          <p:nvPr/>
        </p:nvPicPr>
        <p:blipFill>
          <a:blip r:embed="rId2"/>
          <a:srcRect/>
          <a:stretch>
            <a:fillRect/>
          </a:stretch>
        </p:blipFill>
        <p:spPr bwMode="auto">
          <a:xfrm>
            <a:off x="4038600" y="1371600"/>
            <a:ext cx="515938" cy="496888"/>
          </a:xfrm>
          <a:prstGeom prst="rect">
            <a:avLst/>
          </a:prstGeom>
          <a:noFill/>
        </p:spPr>
      </p:pic>
      <p:pic>
        <p:nvPicPr>
          <p:cNvPr id="109573" name="Picture 5" descr="DD01352_"/>
          <p:cNvPicPr>
            <a:picLocks noChangeAspect="1" noChangeArrowheads="1"/>
          </p:cNvPicPr>
          <p:nvPr/>
        </p:nvPicPr>
        <p:blipFill>
          <a:blip r:embed="rId2"/>
          <a:srcRect/>
          <a:stretch>
            <a:fillRect/>
          </a:stretch>
        </p:blipFill>
        <p:spPr bwMode="auto">
          <a:xfrm>
            <a:off x="3200400" y="1143000"/>
            <a:ext cx="515938" cy="496888"/>
          </a:xfrm>
          <a:prstGeom prst="rect">
            <a:avLst/>
          </a:prstGeom>
          <a:noFill/>
        </p:spPr>
      </p:pic>
      <p:pic>
        <p:nvPicPr>
          <p:cNvPr id="109574" name="Picture 6" descr="DD01352_"/>
          <p:cNvPicPr>
            <a:picLocks noChangeAspect="1" noChangeArrowheads="1"/>
          </p:cNvPicPr>
          <p:nvPr/>
        </p:nvPicPr>
        <p:blipFill>
          <a:blip r:embed="rId2"/>
          <a:srcRect/>
          <a:stretch>
            <a:fillRect/>
          </a:stretch>
        </p:blipFill>
        <p:spPr bwMode="auto">
          <a:xfrm>
            <a:off x="4800600" y="1600200"/>
            <a:ext cx="515938" cy="496888"/>
          </a:xfrm>
          <a:prstGeom prst="rect">
            <a:avLst/>
          </a:prstGeom>
          <a:noFill/>
        </p:spPr>
      </p:pic>
      <p:pic>
        <p:nvPicPr>
          <p:cNvPr id="109575" name="Picture 7" descr="DD01352_"/>
          <p:cNvPicPr>
            <a:picLocks noChangeAspect="1" noChangeArrowheads="1"/>
          </p:cNvPicPr>
          <p:nvPr/>
        </p:nvPicPr>
        <p:blipFill>
          <a:blip r:embed="rId2"/>
          <a:srcRect/>
          <a:stretch>
            <a:fillRect/>
          </a:stretch>
        </p:blipFill>
        <p:spPr bwMode="auto">
          <a:xfrm>
            <a:off x="5562600" y="1295400"/>
            <a:ext cx="515938" cy="496888"/>
          </a:xfrm>
          <a:prstGeom prst="rect">
            <a:avLst/>
          </a:prstGeom>
          <a:noFill/>
        </p:spPr>
      </p:pic>
      <p:pic>
        <p:nvPicPr>
          <p:cNvPr id="109576" name="Picture 8" descr="DD01352_"/>
          <p:cNvPicPr>
            <a:picLocks noChangeAspect="1" noChangeArrowheads="1"/>
          </p:cNvPicPr>
          <p:nvPr/>
        </p:nvPicPr>
        <p:blipFill>
          <a:blip r:embed="rId2"/>
          <a:srcRect/>
          <a:stretch>
            <a:fillRect/>
          </a:stretch>
        </p:blipFill>
        <p:spPr bwMode="auto">
          <a:xfrm>
            <a:off x="6553200" y="1447800"/>
            <a:ext cx="515938" cy="496888"/>
          </a:xfrm>
          <a:prstGeom prst="rect">
            <a:avLst/>
          </a:prstGeom>
          <a:noFill/>
        </p:spPr>
      </p:pic>
      <p:pic>
        <p:nvPicPr>
          <p:cNvPr id="109577" name="Picture 9" descr="DD01352_"/>
          <p:cNvPicPr>
            <a:picLocks noChangeAspect="1" noChangeArrowheads="1"/>
          </p:cNvPicPr>
          <p:nvPr/>
        </p:nvPicPr>
        <p:blipFill>
          <a:blip r:embed="rId2"/>
          <a:srcRect/>
          <a:stretch>
            <a:fillRect/>
          </a:stretch>
        </p:blipFill>
        <p:spPr bwMode="auto">
          <a:xfrm>
            <a:off x="1752600" y="1371600"/>
            <a:ext cx="515938" cy="496888"/>
          </a:xfrm>
          <a:prstGeom prst="rect">
            <a:avLst/>
          </a:prstGeom>
          <a:noFill/>
        </p:spPr>
      </p:pic>
      <p:pic>
        <p:nvPicPr>
          <p:cNvPr id="109578" name="Picture 10" descr="DD01352_"/>
          <p:cNvPicPr>
            <a:picLocks noChangeAspect="1" noChangeArrowheads="1"/>
          </p:cNvPicPr>
          <p:nvPr/>
        </p:nvPicPr>
        <p:blipFill>
          <a:blip r:embed="rId2"/>
          <a:srcRect/>
          <a:stretch>
            <a:fillRect/>
          </a:stretch>
        </p:blipFill>
        <p:spPr bwMode="auto">
          <a:xfrm>
            <a:off x="2590800" y="1524000"/>
            <a:ext cx="515938" cy="496888"/>
          </a:xfrm>
          <a:prstGeom prst="rect">
            <a:avLst/>
          </a:prstGeom>
          <a:noFill/>
        </p:spPr>
      </p:pic>
      <p:pic>
        <p:nvPicPr>
          <p:cNvPr id="109579" name="Picture 11" descr="DD01352_"/>
          <p:cNvPicPr>
            <a:picLocks noChangeAspect="1" noChangeArrowheads="1"/>
          </p:cNvPicPr>
          <p:nvPr/>
        </p:nvPicPr>
        <p:blipFill>
          <a:blip r:embed="rId2"/>
          <a:srcRect/>
          <a:stretch>
            <a:fillRect/>
          </a:stretch>
        </p:blipFill>
        <p:spPr bwMode="auto">
          <a:xfrm>
            <a:off x="7391400" y="2743200"/>
            <a:ext cx="515938" cy="496888"/>
          </a:xfrm>
          <a:prstGeom prst="rect">
            <a:avLst/>
          </a:prstGeom>
          <a:noFill/>
        </p:spPr>
      </p:pic>
      <p:pic>
        <p:nvPicPr>
          <p:cNvPr id="109580" name="Picture 12" descr="DD01352_"/>
          <p:cNvPicPr>
            <a:picLocks noChangeAspect="1" noChangeArrowheads="1"/>
          </p:cNvPicPr>
          <p:nvPr/>
        </p:nvPicPr>
        <p:blipFill>
          <a:blip r:embed="rId2"/>
          <a:srcRect/>
          <a:stretch>
            <a:fillRect/>
          </a:stretch>
        </p:blipFill>
        <p:spPr bwMode="auto">
          <a:xfrm>
            <a:off x="6781800" y="3581400"/>
            <a:ext cx="515938" cy="496888"/>
          </a:xfrm>
          <a:prstGeom prst="rect">
            <a:avLst/>
          </a:prstGeom>
          <a:noFill/>
        </p:spPr>
      </p:pic>
      <p:pic>
        <p:nvPicPr>
          <p:cNvPr id="109581" name="Picture 13" descr="DD01352_"/>
          <p:cNvPicPr>
            <a:picLocks noChangeAspect="1" noChangeArrowheads="1"/>
          </p:cNvPicPr>
          <p:nvPr/>
        </p:nvPicPr>
        <p:blipFill>
          <a:blip r:embed="rId2"/>
          <a:srcRect/>
          <a:stretch>
            <a:fillRect/>
          </a:stretch>
        </p:blipFill>
        <p:spPr bwMode="auto">
          <a:xfrm>
            <a:off x="6934200" y="5181600"/>
            <a:ext cx="515938" cy="496888"/>
          </a:xfrm>
          <a:prstGeom prst="rect">
            <a:avLst/>
          </a:prstGeom>
          <a:noFill/>
        </p:spPr>
      </p:pic>
      <p:pic>
        <p:nvPicPr>
          <p:cNvPr id="109582" name="Picture 14" descr="DD01352_"/>
          <p:cNvPicPr>
            <a:picLocks noChangeAspect="1" noChangeArrowheads="1"/>
          </p:cNvPicPr>
          <p:nvPr/>
        </p:nvPicPr>
        <p:blipFill>
          <a:blip r:embed="rId2"/>
          <a:srcRect/>
          <a:stretch>
            <a:fillRect/>
          </a:stretch>
        </p:blipFill>
        <p:spPr bwMode="auto">
          <a:xfrm>
            <a:off x="8382000" y="457200"/>
            <a:ext cx="515938" cy="496888"/>
          </a:xfrm>
          <a:prstGeom prst="rect">
            <a:avLst/>
          </a:prstGeom>
          <a:noFill/>
        </p:spPr>
      </p:pic>
      <p:pic>
        <p:nvPicPr>
          <p:cNvPr id="109583" name="Picture 15" descr="DD01352_"/>
          <p:cNvPicPr>
            <a:picLocks noChangeAspect="1" noChangeArrowheads="1"/>
          </p:cNvPicPr>
          <p:nvPr/>
        </p:nvPicPr>
        <p:blipFill>
          <a:blip r:embed="rId2"/>
          <a:srcRect/>
          <a:stretch>
            <a:fillRect/>
          </a:stretch>
        </p:blipFill>
        <p:spPr bwMode="auto">
          <a:xfrm>
            <a:off x="457200" y="685800"/>
            <a:ext cx="515938" cy="496888"/>
          </a:xfrm>
          <a:prstGeom prst="rect">
            <a:avLst/>
          </a:prstGeom>
          <a:noFill/>
        </p:spPr>
      </p:pic>
      <p:pic>
        <p:nvPicPr>
          <p:cNvPr id="109584" name="Picture 16" descr="DD01352_"/>
          <p:cNvPicPr>
            <a:picLocks noChangeAspect="1" noChangeArrowheads="1"/>
          </p:cNvPicPr>
          <p:nvPr/>
        </p:nvPicPr>
        <p:blipFill>
          <a:blip r:embed="rId2"/>
          <a:srcRect/>
          <a:stretch>
            <a:fillRect/>
          </a:stretch>
        </p:blipFill>
        <p:spPr bwMode="auto">
          <a:xfrm>
            <a:off x="685800" y="1447800"/>
            <a:ext cx="515938" cy="496888"/>
          </a:xfrm>
          <a:prstGeom prst="rect">
            <a:avLst/>
          </a:prstGeom>
          <a:noFill/>
        </p:spPr>
      </p:pic>
      <p:pic>
        <p:nvPicPr>
          <p:cNvPr id="109585" name="Picture 17" descr="DD01352_"/>
          <p:cNvPicPr>
            <a:picLocks noChangeAspect="1" noChangeArrowheads="1"/>
          </p:cNvPicPr>
          <p:nvPr/>
        </p:nvPicPr>
        <p:blipFill>
          <a:blip r:embed="rId2"/>
          <a:srcRect/>
          <a:stretch>
            <a:fillRect/>
          </a:stretch>
        </p:blipFill>
        <p:spPr bwMode="auto">
          <a:xfrm>
            <a:off x="4495800" y="3733800"/>
            <a:ext cx="515938" cy="496888"/>
          </a:xfrm>
          <a:prstGeom prst="rect">
            <a:avLst/>
          </a:prstGeom>
          <a:noFill/>
        </p:spPr>
      </p:pic>
      <p:pic>
        <p:nvPicPr>
          <p:cNvPr id="109586" name="Picture 18" descr="DD01352_"/>
          <p:cNvPicPr>
            <a:picLocks noChangeAspect="1" noChangeArrowheads="1"/>
          </p:cNvPicPr>
          <p:nvPr/>
        </p:nvPicPr>
        <p:blipFill>
          <a:blip r:embed="rId2"/>
          <a:srcRect/>
          <a:stretch>
            <a:fillRect/>
          </a:stretch>
        </p:blipFill>
        <p:spPr bwMode="auto">
          <a:xfrm>
            <a:off x="1219200" y="4953000"/>
            <a:ext cx="515938" cy="496888"/>
          </a:xfrm>
          <a:prstGeom prst="rect">
            <a:avLst/>
          </a:prstGeom>
          <a:noFill/>
        </p:spPr>
      </p:pic>
      <p:pic>
        <p:nvPicPr>
          <p:cNvPr id="109587" name="Picture 19" descr="DD01352_"/>
          <p:cNvPicPr>
            <a:picLocks noChangeAspect="1" noChangeArrowheads="1"/>
          </p:cNvPicPr>
          <p:nvPr/>
        </p:nvPicPr>
        <p:blipFill>
          <a:blip r:embed="rId2"/>
          <a:srcRect/>
          <a:stretch>
            <a:fillRect/>
          </a:stretch>
        </p:blipFill>
        <p:spPr bwMode="auto">
          <a:xfrm>
            <a:off x="3657600" y="6096000"/>
            <a:ext cx="515938" cy="533400"/>
          </a:xfrm>
          <a:prstGeom prst="rect">
            <a:avLst/>
          </a:prstGeom>
          <a:noFill/>
        </p:spPr>
      </p:pic>
      <p:pic>
        <p:nvPicPr>
          <p:cNvPr id="109588" name="Picture 20" descr="DD01352_"/>
          <p:cNvPicPr>
            <a:picLocks noChangeAspect="1" noChangeArrowheads="1"/>
          </p:cNvPicPr>
          <p:nvPr/>
        </p:nvPicPr>
        <p:blipFill>
          <a:blip r:embed="rId2"/>
          <a:srcRect/>
          <a:stretch>
            <a:fillRect/>
          </a:stretch>
        </p:blipFill>
        <p:spPr bwMode="auto">
          <a:xfrm>
            <a:off x="6400800" y="6172200"/>
            <a:ext cx="515938" cy="496888"/>
          </a:xfrm>
          <a:prstGeom prst="rect">
            <a:avLst/>
          </a:prstGeom>
          <a:noFill/>
        </p:spPr>
      </p:pic>
      <p:pic>
        <p:nvPicPr>
          <p:cNvPr id="109589" name="Picture 21" descr="DD01352_"/>
          <p:cNvPicPr>
            <a:picLocks noChangeAspect="1" noChangeArrowheads="1"/>
          </p:cNvPicPr>
          <p:nvPr/>
        </p:nvPicPr>
        <p:blipFill>
          <a:blip r:embed="rId2"/>
          <a:srcRect/>
          <a:stretch>
            <a:fillRect/>
          </a:stretch>
        </p:blipFill>
        <p:spPr bwMode="auto">
          <a:xfrm>
            <a:off x="3886200" y="5029200"/>
            <a:ext cx="515938" cy="496888"/>
          </a:xfrm>
          <a:prstGeom prst="rect">
            <a:avLst/>
          </a:prstGeom>
          <a:noFill/>
        </p:spPr>
      </p:pic>
      <p:pic>
        <p:nvPicPr>
          <p:cNvPr id="109590" name="Picture 22" descr="DD01352_"/>
          <p:cNvPicPr>
            <a:picLocks noChangeAspect="1" noChangeArrowheads="1"/>
          </p:cNvPicPr>
          <p:nvPr/>
        </p:nvPicPr>
        <p:blipFill>
          <a:blip r:embed="rId2"/>
          <a:srcRect/>
          <a:stretch>
            <a:fillRect/>
          </a:stretch>
        </p:blipFill>
        <p:spPr bwMode="auto">
          <a:xfrm>
            <a:off x="7924800" y="1219200"/>
            <a:ext cx="515938" cy="496888"/>
          </a:xfrm>
          <a:prstGeom prst="rect">
            <a:avLst/>
          </a:prstGeom>
          <a:noFill/>
        </p:spPr>
      </p:pic>
      <p:pic>
        <p:nvPicPr>
          <p:cNvPr id="109591" name="Picture 23" descr="DD01352_"/>
          <p:cNvPicPr>
            <a:picLocks noChangeAspect="1" noChangeArrowheads="1"/>
          </p:cNvPicPr>
          <p:nvPr/>
        </p:nvPicPr>
        <p:blipFill>
          <a:blip r:embed="rId2"/>
          <a:srcRect/>
          <a:stretch>
            <a:fillRect/>
          </a:stretch>
        </p:blipFill>
        <p:spPr bwMode="auto">
          <a:xfrm>
            <a:off x="8077200" y="5334000"/>
            <a:ext cx="515938" cy="496888"/>
          </a:xfrm>
          <a:prstGeom prst="rect">
            <a:avLst/>
          </a:prstGeom>
          <a:noFill/>
        </p:spPr>
      </p:pic>
      <p:pic>
        <p:nvPicPr>
          <p:cNvPr id="109592" name="Picture 24" descr="DD01352_"/>
          <p:cNvPicPr>
            <a:picLocks noChangeAspect="1" noChangeArrowheads="1"/>
          </p:cNvPicPr>
          <p:nvPr/>
        </p:nvPicPr>
        <p:blipFill>
          <a:blip r:embed="rId2"/>
          <a:srcRect/>
          <a:stretch>
            <a:fillRect/>
          </a:stretch>
        </p:blipFill>
        <p:spPr bwMode="auto">
          <a:xfrm>
            <a:off x="7924800" y="3886200"/>
            <a:ext cx="515938" cy="496888"/>
          </a:xfrm>
          <a:prstGeom prst="rect">
            <a:avLst/>
          </a:prstGeom>
          <a:noFill/>
        </p:spPr>
      </p:pic>
      <p:pic>
        <p:nvPicPr>
          <p:cNvPr id="109593" name="Picture 25" descr="DD01352_"/>
          <p:cNvPicPr>
            <a:picLocks noChangeAspect="1" noChangeArrowheads="1"/>
          </p:cNvPicPr>
          <p:nvPr/>
        </p:nvPicPr>
        <p:blipFill>
          <a:blip r:embed="rId2"/>
          <a:srcRect/>
          <a:stretch>
            <a:fillRect/>
          </a:stretch>
        </p:blipFill>
        <p:spPr bwMode="auto">
          <a:xfrm>
            <a:off x="3048000" y="0"/>
            <a:ext cx="515938" cy="496888"/>
          </a:xfrm>
          <a:prstGeom prst="rect">
            <a:avLst/>
          </a:prstGeom>
          <a:noFill/>
        </p:spPr>
      </p:pic>
      <p:pic>
        <p:nvPicPr>
          <p:cNvPr id="109594" name="Picture 26" descr="DD01352_"/>
          <p:cNvPicPr>
            <a:picLocks noChangeAspect="1" noChangeArrowheads="1"/>
          </p:cNvPicPr>
          <p:nvPr/>
        </p:nvPicPr>
        <p:blipFill>
          <a:blip r:embed="rId2"/>
          <a:srcRect/>
          <a:stretch>
            <a:fillRect/>
          </a:stretch>
        </p:blipFill>
        <p:spPr bwMode="auto">
          <a:xfrm>
            <a:off x="5181600" y="0"/>
            <a:ext cx="515938" cy="496888"/>
          </a:xfrm>
          <a:prstGeom prst="rect">
            <a:avLst/>
          </a:prstGeom>
          <a:noFill/>
        </p:spPr>
      </p:pic>
      <p:pic>
        <p:nvPicPr>
          <p:cNvPr id="109595" name="Picture 27" descr="DD01352_"/>
          <p:cNvPicPr>
            <a:picLocks noChangeAspect="1" noChangeArrowheads="1"/>
          </p:cNvPicPr>
          <p:nvPr/>
        </p:nvPicPr>
        <p:blipFill>
          <a:blip r:embed="rId2"/>
          <a:srcRect/>
          <a:stretch>
            <a:fillRect/>
          </a:stretch>
        </p:blipFill>
        <p:spPr bwMode="auto">
          <a:xfrm>
            <a:off x="228600" y="6096000"/>
            <a:ext cx="515938" cy="496888"/>
          </a:xfrm>
          <a:prstGeom prst="rect">
            <a:avLst/>
          </a:prstGeom>
          <a:noFill/>
        </p:spPr>
      </p:pic>
    </p:spTree>
  </p:cSld>
  <p:clrMapOvr>
    <a:masterClrMapping/>
  </p:clrMapOvr>
  <p:transition advTm="5000">
    <p:fade thruBlk="1"/>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sz="5400">
                <a:solidFill>
                  <a:srgbClr val="FF0000"/>
                </a:solidFill>
              </a:rPr>
              <a:t>BBAA</a:t>
            </a:r>
          </a:p>
        </p:txBody>
      </p:sp>
      <p:sp>
        <p:nvSpPr>
          <p:cNvPr id="120835" name="Rectangle 3"/>
          <p:cNvSpPr>
            <a:spLocks noGrp="1" noChangeArrowheads="1"/>
          </p:cNvSpPr>
          <p:nvPr>
            <p:ph type="body" idx="1"/>
          </p:nvPr>
        </p:nvSpPr>
        <p:spPr/>
        <p:txBody>
          <a:bodyPr/>
          <a:lstStyle/>
          <a:p>
            <a:r>
              <a:rPr lang="en-US"/>
              <a:t>Back Bay Amateur Astronomers invite you to come out to a free public sky watch.</a:t>
            </a:r>
          </a:p>
          <a:p>
            <a:r>
              <a:rPr lang="en-US"/>
              <a:t>Check our web site for the schedule</a:t>
            </a:r>
          </a:p>
          <a:p>
            <a:r>
              <a:rPr lang="en-US" i="1" u="sng">
                <a:solidFill>
                  <a:schemeClr val="hlink"/>
                </a:solidFill>
              </a:rPr>
              <a:t>http://www.backbayastro.org</a:t>
            </a:r>
          </a:p>
          <a:p>
            <a:r>
              <a:rPr lang="en-US"/>
              <a:t>Northwest River Park</a:t>
            </a:r>
          </a:p>
          <a:p>
            <a:r>
              <a:rPr lang="en-US"/>
              <a:t>Use our scopes…</a:t>
            </a:r>
          </a:p>
          <a:p>
            <a:r>
              <a:rPr lang="en-US">
                <a:solidFill>
                  <a:schemeClr val="folHlink"/>
                </a:solidFill>
              </a:rPr>
              <a:t>Beware of department store telescopes.</a:t>
            </a:r>
          </a:p>
          <a:p>
            <a:endParaRPr lang="en-US">
              <a:solidFill>
                <a:schemeClr val="folHlink"/>
              </a:solidFill>
            </a:endParaRPr>
          </a:p>
        </p:txBody>
      </p:sp>
    </p:spTree>
  </p:cSld>
  <p:clrMapOvr>
    <a:masterClrMapping/>
  </p:clrMapOvr>
  <p:transition advTm="5000">
    <p:fade thruBlk="1"/>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2512</TotalTime>
  <Words>906</Words>
  <Application>Microsoft PowerPoint</Application>
  <PresentationFormat>On-screen Show (4:3)</PresentationFormat>
  <Paragraphs>131</Paragraphs>
  <Slides>80</Slides>
  <Notes>3</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80</vt:i4>
      </vt:variant>
    </vt:vector>
  </HeadingPairs>
  <TitlesOfParts>
    <vt:vector size="82" baseType="lpstr">
      <vt:lpstr>Arial</vt:lpstr>
      <vt:lpstr>Default Design</vt:lpstr>
      <vt:lpstr>Slide 1</vt:lpstr>
      <vt:lpstr>Seeing Into Space</vt:lpstr>
      <vt:lpstr>The Back Bay Amateur Astronomers </vt:lpstr>
      <vt:lpstr>The BBAA has been “bringing astronomy to the people” for 28 years.</vt:lpstr>
      <vt:lpstr>Presented by BBAA members…</vt:lpstr>
      <vt:lpstr>Seeing Into Space</vt:lpstr>
      <vt:lpstr>What do we need to know to find something in the sky?</vt:lpstr>
      <vt:lpstr>Slide 8</vt:lpstr>
      <vt:lpstr>Slide 9</vt:lpstr>
      <vt:lpstr>Slide 10</vt:lpstr>
      <vt:lpstr>Slide 11</vt:lpstr>
      <vt:lpstr>Slide 12</vt:lpstr>
      <vt:lpstr>Slide 13</vt:lpstr>
      <vt:lpstr>Slide 14</vt:lpstr>
      <vt:lpstr>Slide 15</vt:lpstr>
      <vt:lpstr>Slide 16</vt:lpstr>
      <vt:lpstr>Slide 17</vt:lpstr>
      <vt:lpstr>Where are we? 35o 50” 50” N / 076o 16’ 35” W</vt:lpstr>
      <vt:lpstr>Slide 19</vt:lpstr>
      <vt:lpstr>Declination and Right Ascension</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Sidereal and Solar days</vt:lpstr>
      <vt:lpstr>Slide 42</vt:lpstr>
      <vt:lpstr>Slide 43</vt:lpstr>
      <vt:lpstr>Slide 44</vt:lpstr>
      <vt:lpstr>Slide 45</vt:lpstr>
      <vt:lpstr>Slide 46</vt:lpstr>
      <vt:lpstr>Slide 47</vt:lpstr>
      <vt:lpstr>Slide 48</vt:lpstr>
      <vt:lpstr>Slide 49</vt:lpstr>
      <vt:lpstr>Slide 50</vt:lpstr>
      <vt:lpstr>Slide 51</vt:lpstr>
      <vt:lpstr>Binoculars</vt:lpstr>
      <vt:lpstr>Binoculars</vt:lpstr>
      <vt:lpstr>Different Types of Telescopes? </vt:lpstr>
      <vt:lpstr>Refractors </vt:lpstr>
      <vt:lpstr>Refractor</vt:lpstr>
      <vt:lpstr>Reflectors </vt:lpstr>
      <vt:lpstr>Reflector</vt:lpstr>
      <vt:lpstr>Catadioptric </vt:lpstr>
      <vt:lpstr>Catadioptric</vt:lpstr>
      <vt:lpstr>Yerkes Observatory Antique Refractor with on a GEM</vt:lpstr>
      <vt:lpstr>200-inch Hale Telescope</vt:lpstr>
      <vt:lpstr>Sir Isaac Newton Telescope</vt:lpstr>
      <vt:lpstr>What you can see with a Telescope</vt:lpstr>
      <vt:lpstr>MARS</vt:lpstr>
      <vt:lpstr>JUPITER</vt:lpstr>
      <vt:lpstr>SATURN</vt:lpstr>
      <vt:lpstr>Deep Sky  (The Orion Nebula)</vt:lpstr>
      <vt:lpstr>M27 – The Dumbbell Nebula</vt:lpstr>
      <vt:lpstr>Hubble Space Telescope</vt:lpstr>
      <vt:lpstr>M17 – The Eagle Nebula</vt:lpstr>
      <vt:lpstr>M51 – The Whirlpool  Galaxy</vt:lpstr>
      <vt:lpstr>M104 Sombrero Galaxy</vt:lpstr>
      <vt:lpstr>Tadpole Galaxy</vt:lpstr>
      <vt:lpstr>The Horsehead Nebula</vt:lpstr>
      <vt:lpstr>Comparison of Hubble Space Telescope (HST) images with those seen through smaller, ground-based telescopes:</vt:lpstr>
      <vt:lpstr>M27 – The Dumbbell Nebula</vt:lpstr>
      <vt:lpstr>M104 Sombrero Galaxy</vt:lpstr>
      <vt:lpstr>“KEEP LOOKING UP”</vt:lpstr>
      <vt:lpstr>BBAA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Different Types of Telescopes?</dc:title>
  <dc:creator>Kevin Weiner</dc:creator>
  <cp:lastModifiedBy>Kevin Weiner</cp:lastModifiedBy>
  <cp:revision>130</cp:revision>
  <dcterms:created xsi:type="dcterms:W3CDTF">2003-10-15T00:43:16Z</dcterms:created>
  <dcterms:modified xsi:type="dcterms:W3CDTF">2008-09-30T02:49:44Z</dcterms:modified>
</cp:coreProperties>
</file>