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23" r:id="rId2"/>
    <p:sldId id="307" r:id="rId3"/>
    <p:sldId id="281" r:id="rId4"/>
    <p:sldId id="305" r:id="rId5"/>
    <p:sldId id="308" r:id="rId6"/>
    <p:sldId id="318" r:id="rId7"/>
    <p:sldId id="320" r:id="rId8"/>
    <p:sldId id="319" r:id="rId9"/>
    <p:sldId id="309" r:id="rId10"/>
    <p:sldId id="256" r:id="rId11"/>
    <p:sldId id="257" r:id="rId12"/>
    <p:sldId id="260" r:id="rId13"/>
    <p:sldId id="258" r:id="rId14"/>
    <p:sldId id="261" r:id="rId15"/>
    <p:sldId id="311" r:id="rId16"/>
    <p:sldId id="259" r:id="rId17"/>
    <p:sldId id="262" r:id="rId18"/>
    <p:sldId id="263" r:id="rId19"/>
    <p:sldId id="264" r:id="rId20"/>
    <p:sldId id="312" r:id="rId21"/>
    <p:sldId id="265" r:id="rId22"/>
    <p:sldId id="266" r:id="rId23"/>
    <p:sldId id="267" r:id="rId24"/>
    <p:sldId id="268" r:id="rId25"/>
    <p:sldId id="269" r:id="rId26"/>
    <p:sldId id="271" r:id="rId27"/>
    <p:sldId id="272" r:id="rId28"/>
    <p:sldId id="291" r:id="rId29"/>
    <p:sldId id="273" r:id="rId30"/>
    <p:sldId id="274" r:id="rId31"/>
    <p:sldId id="275" r:id="rId32"/>
    <p:sldId id="276" r:id="rId33"/>
    <p:sldId id="277" r:id="rId34"/>
    <p:sldId id="278" r:id="rId35"/>
    <p:sldId id="279" r:id="rId36"/>
    <p:sldId id="289" r:id="rId37"/>
    <p:sldId id="295" r:id="rId38"/>
    <p:sldId id="294" r:id="rId39"/>
    <p:sldId id="298" r:id="rId40"/>
    <p:sldId id="299" r:id="rId41"/>
    <p:sldId id="300" r:id="rId42"/>
    <p:sldId id="302" r:id="rId43"/>
    <p:sldId id="303" r:id="rId44"/>
    <p:sldId id="304" r:id="rId45"/>
    <p:sldId id="314" r:id="rId46"/>
    <p:sldId id="315" r:id="rId47"/>
    <p:sldId id="282" r:id="rId48"/>
    <p:sldId id="283" r:id="rId49"/>
    <p:sldId id="285" r:id="rId50"/>
    <p:sldId id="286" r:id="rId51"/>
    <p:sldId id="287" r:id="rId52"/>
    <p:sldId id="317" r:id="rId53"/>
    <p:sldId id="321" r:id="rId54"/>
    <p:sldId id="322" r:id="rId55"/>
  </p:sldIdLst>
  <p:sldSz cx="9144000" cy="6858000" type="screen4x3"/>
  <p:notesSz cx="6934200" cy="9232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0000"/>
    <a:srgbClr val="CC3300"/>
    <a:srgbClr val="FFF527"/>
    <a:srgbClr val="0099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4061" autoAdjust="0"/>
    <p:restoredTop sz="94660"/>
  </p:normalViewPr>
  <p:slideViewPr>
    <p:cSldViewPr>
      <p:cViewPr varScale="1">
        <p:scale>
          <a:sx n="70" d="100"/>
          <a:sy n="70" d="100"/>
        </p:scale>
        <p:origin x="-1195" y="-67"/>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664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41.xml"/><Relationship Id="rId7" Type="http://schemas.openxmlformats.org/officeDocument/2006/relationships/slide" Target="slides/slide48.xml"/><Relationship Id="rId2" Type="http://schemas.openxmlformats.org/officeDocument/2006/relationships/slide" Target="slides/slide6.xml"/><Relationship Id="rId1" Type="http://schemas.openxmlformats.org/officeDocument/2006/relationships/slide" Target="slides/slide1.xml"/><Relationship Id="rId6" Type="http://schemas.openxmlformats.org/officeDocument/2006/relationships/slide" Target="slides/slide47.xml"/><Relationship Id="rId5" Type="http://schemas.openxmlformats.org/officeDocument/2006/relationships/slide" Target="slides/slide43.xml"/><Relationship Id="rId4" Type="http://schemas.openxmlformats.org/officeDocument/2006/relationships/slide" Target="slides/slide4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93187" name="Rectangle 3"/>
          <p:cNvSpPr>
            <a:spLocks noGrp="1" noChangeArrowheads="1"/>
          </p:cNvSpPr>
          <p:nvPr>
            <p:ph type="dt" sz="quarter"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93188" name="Rectangle 4"/>
          <p:cNvSpPr>
            <a:spLocks noGrp="1" noChangeArrowheads="1"/>
          </p:cNvSpPr>
          <p:nvPr>
            <p:ph type="ftr" sz="quarter" idx="2"/>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93189" name="Rectangle 5"/>
          <p:cNvSpPr>
            <a:spLocks noGrp="1" noChangeArrowheads="1"/>
          </p:cNvSpPr>
          <p:nvPr>
            <p:ph type="sldNum" sz="quarter" idx="3"/>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5C723F91-2AB2-4F9D-AFF8-DC52C16A957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050"/>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112643" name="Rectangle 2051"/>
          <p:cNvSpPr>
            <a:spLocks noGrp="1" noChangeArrowheads="1"/>
          </p:cNvSpPr>
          <p:nvPr>
            <p:ph type="dt"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12644" name="Rectangle 2052"/>
          <p:cNvSpPr>
            <a:spLocks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a:effectLst/>
        </p:spPr>
      </p:sp>
      <p:sp>
        <p:nvSpPr>
          <p:cNvPr id="112645" name="Rectangle 2053"/>
          <p:cNvSpPr>
            <a:spLocks noGrp="1" noChangeArrowheads="1"/>
          </p:cNvSpPr>
          <p:nvPr>
            <p:ph type="body" sz="quarter" idx="3"/>
          </p:nvPr>
        </p:nvSpPr>
        <p:spPr bwMode="auto">
          <a:xfrm>
            <a:off x="923925" y="4386263"/>
            <a:ext cx="5086350" cy="4154487"/>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46" name="Rectangle 2054"/>
          <p:cNvSpPr>
            <a:spLocks noGrp="1" noChangeArrowheads="1"/>
          </p:cNvSpPr>
          <p:nvPr>
            <p:ph type="ftr" sz="quarter" idx="4"/>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112647" name="Rectangle 2055"/>
          <p:cNvSpPr>
            <a:spLocks noGrp="1" noChangeArrowheads="1"/>
          </p:cNvSpPr>
          <p:nvPr>
            <p:ph type="sldNum" sz="quarter" idx="5"/>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ADB22219-6653-4A5B-8BCD-027CB445A6F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E0955732-0325-4F3E-A359-0D40267072B6}" type="slidenum">
              <a:rPr lang="en-US"/>
              <a:pPr/>
              <a:t>2</a:t>
            </a:fld>
            <a:endParaRPr lang="en-US"/>
          </a:p>
        </p:txBody>
      </p:sp>
      <p:sp>
        <p:nvSpPr>
          <p:cNvPr id="113666" name="Rectangle 1026"/>
          <p:cNvSpPr>
            <a:spLocks noChangeArrowheads="1" noTextEdit="1"/>
          </p:cNvSpPr>
          <p:nvPr>
            <p:ph type="sldImg"/>
          </p:nvPr>
        </p:nvSpPr>
        <p:spPr>
          <a:ln/>
        </p:spPr>
      </p:sp>
      <p:sp>
        <p:nvSpPr>
          <p:cNvPr id="113667" name="Rectangle 1027"/>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79117AC9-04AF-48C7-9AAB-56A97329A325}" type="slidenum">
              <a:rPr lang="en-US"/>
              <a:pPr/>
              <a:t>7</a:t>
            </a:fld>
            <a:endParaRPr lang="en-US"/>
          </a:p>
        </p:txBody>
      </p:sp>
      <p:sp>
        <p:nvSpPr>
          <p:cNvPr id="118786" name="Rectangle 2"/>
          <p:cNvSpPr>
            <a:spLocks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4077ABCB-F0DE-4059-A88C-F05D78CB09D1}" type="slidenum">
              <a:rPr lang="en-US"/>
              <a:pPr/>
              <a:t>21</a:t>
            </a:fld>
            <a:endParaRPr lang="en-US"/>
          </a:p>
        </p:txBody>
      </p:sp>
      <p:sp>
        <p:nvSpPr>
          <p:cNvPr id="119810" name="Rectangle 1026"/>
          <p:cNvSpPr>
            <a:spLocks noChangeArrowheads="1" noTextEdit="1"/>
          </p:cNvSpPr>
          <p:nvPr>
            <p:ph type="sldImg"/>
          </p:nvPr>
        </p:nvSpPr>
        <p:spPr>
          <a:ln/>
        </p:spPr>
      </p:sp>
      <p:sp>
        <p:nvSpPr>
          <p:cNvPr id="119811" name="Rectangle 1027"/>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7CBD3F-C83C-4986-A589-BEA038A4D337}" type="slidenum">
              <a:rPr lang="en-US"/>
              <a:pPr/>
              <a:t>‹#›</a:t>
            </a:fld>
            <a:endParaRPr lang="en-US"/>
          </a:p>
        </p:txBody>
      </p:sp>
    </p:spTree>
  </p:cSld>
  <p:clrMapOvr>
    <a:masterClrMapping/>
  </p:clrMapOvr>
  <p:transition advTm="5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D52019-0438-495B-BD65-FF080604D6D3}" type="slidenum">
              <a:rPr lang="en-US"/>
              <a:pPr/>
              <a:t>‹#›</a:t>
            </a:fld>
            <a:endParaRPr lang="en-US"/>
          </a:p>
        </p:txBody>
      </p:sp>
    </p:spTree>
  </p:cSld>
  <p:clrMapOvr>
    <a:masterClrMapping/>
  </p:clrMapOvr>
  <p:transition advTm="5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6BD0FE9-C9E6-4D37-84A1-F7E7CFA77541}" type="slidenum">
              <a:rPr lang="en-US"/>
              <a:pPr/>
              <a:t>‹#›</a:t>
            </a:fld>
            <a:endParaRPr lang="en-US"/>
          </a:p>
        </p:txBody>
      </p:sp>
    </p:spTree>
  </p:cSld>
  <p:clrMapOvr>
    <a:masterClrMapping/>
  </p:clrMapOvr>
  <p:transition advTm="5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38CD922-7BFA-4035-90E0-6E0DEE83B791}" type="slidenum">
              <a:rPr lang="en-US"/>
              <a:pPr/>
              <a:t>‹#›</a:t>
            </a:fld>
            <a:endParaRPr lang="en-US"/>
          </a:p>
        </p:txBody>
      </p:sp>
    </p:spTree>
  </p:cSld>
  <p:clrMapOvr>
    <a:masterClrMapping/>
  </p:clrMapOvr>
  <p:transition advTm="5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933568D-742A-4B83-AD36-FBA0DEF03A60}" type="slidenum">
              <a:rPr lang="en-US"/>
              <a:pPr/>
              <a:t>‹#›</a:t>
            </a:fld>
            <a:endParaRPr lang="en-US"/>
          </a:p>
        </p:txBody>
      </p:sp>
    </p:spTree>
  </p:cSld>
  <p:clrMapOvr>
    <a:masterClrMapping/>
  </p:clrMapOvr>
  <p:transition advTm="5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079AB26-38D5-45F6-AB2E-466AF2471385}" type="slidenum">
              <a:rPr lang="en-US"/>
              <a:pPr/>
              <a:t>‹#›</a:t>
            </a:fld>
            <a:endParaRPr lang="en-US"/>
          </a:p>
        </p:txBody>
      </p:sp>
    </p:spTree>
  </p:cSld>
  <p:clrMapOvr>
    <a:masterClrMapping/>
  </p:clrMapOvr>
  <p:transition advTm="5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C42DB61-3B0A-4579-B0D9-522149F4BE32}" type="slidenum">
              <a:rPr lang="en-US"/>
              <a:pPr/>
              <a:t>‹#›</a:t>
            </a:fld>
            <a:endParaRPr lang="en-US"/>
          </a:p>
        </p:txBody>
      </p:sp>
    </p:spTree>
  </p:cSld>
  <p:clrMapOvr>
    <a:masterClrMapping/>
  </p:clrMapOvr>
  <p:transition advTm="5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AC72AF5-3037-44FE-BDB0-AF1E8007F022}" type="slidenum">
              <a:rPr lang="en-US"/>
              <a:pPr/>
              <a:t>‹#›</a:t>
            </a:fld>
            <a:endParaRPr lang="en-US"/>
          </a:p>
        </p:txBody>
      </p:sp>
    </p:spTree>
  </p:cSld>
  <p:clrMapOvr>
    <a:masterClrMapping/>
  </p:clrMapOvr>
  <p:transition advTm="5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A8065B5-2EA4-4C49-9857-23AEC8C25A97}" type="slidenum">
              <a:rPr lang="en-US"/>
              <a:pPr/>
              <a:t>‹#›</a:t>
            </a:fld>
            <a:endParaRPr lang="en-US"/>
          </a:p>
        </p:txBody>
      </p:sp>
    </p:spTree>
  </p:cSld>
  <p:clrMapOvr>
    <a:masterClrMapping/>
  </p:clrMapOvr>
  <p:transition advTm="5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898177-7A9D-4C8C-9E9E-B2266BA454C5}" type="slidenum">
              <a:rPr lang="en-US"/>
              <a:pPr/>
              <a:t>‹#›</a:t>
            </a:fld>
            <a:endParaRPr lang="en-US"/>
          </a:p>
        </p:txBody>
      </p:sp>
    </p:spTree>
  </p:cSld>
  <p:clrMapOvr>
    <a:masterClrMapping/>
  </p:clrMapOvr>
  <p:transition advTm="5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F9FE2-24E6-4B83-AD94-3A25B51AE4B3}" type="slidenum">
              <a:rPr lang="en-US"/>
              <a:pPr/>
              <a:t>‹#›</a:t>
            </a:fld>
            <a:endParaRPr lang="en-US"/>
          </a:p>
        </p:txBody>
      </p:sp>
    </p:spTree>
  </p:cSld>
  <p:clrMapOvr>
    <a:masterClrMapping/>
  </p:clrMapOvr>
  <p:transition advTm="5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9BF6C4F5-A726-44CC-B381-497798061C24}" type="slidenum">
              <a:rPr lang="en-US"/>
              <a:pPr/>
              <a:t>‹#›</a:t>
            </a:fld>
            <a:endParaRPr lang="en-US"/>
          </a:p>
        </p:txBody>
      </p:sp>
    </p:spTree>
  </p:cSld>
  <p:clrMapOvr>
    <a:masterClrMapping/>
  </p:clrMapOvr>
  <p:transition advTm="5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DC83E5-A90F-431A-B237-65DF4566B04D}"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Tm="5000">
    <p:fade thruBlk="1"/>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antwrp.gsfc.nasa.gov/apod/image/9905/horsehead_noao_big.jp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8" Type="http://schemas.openxmlformats.org/officeDocument/2006/relationships/hyperlink" Target="http://www.hq.nasa.gov/office/pao/History/ap11ann/kippsphotos/39525.jpg" TargetMode="External"/><Relationship Id="rId13" Type="http://schemas.openxmlformats.org/officeDocument/2006/relationships/image" Target="../media/image49.jpeg"/><Relationship Id="rId3" Type="http://schemas.openxmlformats.org/officeDocument/2006/relationships/image" Target="../media/image43.jpeg"/><Relationship Id="rId7" Type="http://schemas.openxmlformats.org/officeDocument/2006/relationships/image" Target="../media/image46.jpeg"/><Relationship Id="rId12" Type="http://schemas.openxmlformats.org/officeDocument/2006/relationships/hyperlink" Target="http://www.hq.nasa.gov/office/pao/History/ap11ann/kippsphotos/5886.jpg" TargetMode="External"/><Relationship Id="rId2" Type="http://schemas.openxmlformats.org/officeDocument/2006/relationships/hyperlink" Target="http://www.nauts.com/vehicles/Images/sputnik.jpg;20031211050201317" TargetMode="External"/><Relationship Id="rId16"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hyperlink" Target="http://www.hq.nasa.gov/office/pao/History/ap11ann/kippsphotos/38660.jpg" TargetMode="External"/><Relationship Id="rId11" Type="http://schemas.openxmlformats.org/officeDocument/2006/relationships/image" Target="../media/image48.jpeg"/><Relationship Id="rId5" Type="http://schemas.openxmlformats.org/officeDocument/2006/relationships/image" Target="../media/image45.png"/><Relationship Id="rId15" Type="http://schemas.openxmlformats.org/officeDocument/2006/relationships/image" Target="../media/image50.png"/><Relationship Id="rId10" Type="http://schemas.openxmlformats.org/officeDocument/2006/relationships/hyperlink" Target="http://www.hq.nasa.gov/office/pao/History/ap11ann/kippsphotos/6598.jpg" TargetMode="External"/><Relationship Id="rId4" Type="http://schemas.openxmlformats.org/officeDocument/2006/relationships/image" Target="../media/image44.png"/><Relationship Id="rId9" Type="http://schemas.openxmlformats.org/officeDocument/2006/relationships/image" Target="../media/image47.jpeg"/><Relationship Id="rId14" Type="http://schemas.openxmlformats.org/officeDocument/2006/relationships/hyperlink" Target="http://nssdc.gsfc.nasa.gov/image/spacecraft/viking_lander_model.jpg"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galileo.jpl.nasa.gov/images/sepo_graphics/deploy.gif" TargetMode="External"/><Relationship Id="rId13" Type="http://schemas.openxmlformats.org/officeDocument/2006/relationships/image" Target="../media/image57.jpeg"/><Relationship Id="rId3" Type="http://schemas.openxmlformats.org/officeDocument/2006/relationships/hyperlink" Target="http://science.ksc.nasa.gov/images/lc39a.gif" TargetMode="External"/><Relationship Id="rId7" Type="http://schemas.openxmlformats.org/officeDocument/2006/relationships/oleObject" Target="../embeddings/oleObject1.bin"/><Relationship Id="rId12" Type="http://schemas.openxmlformats.org/officeDocument/2006/relationships/hyperlink" Target="http://saturn.jpl.nasa.gov/spacecraft/images/sc-components-litho.jp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4.png"/><Relationship Id="rId11" Type="http://schemas.openxmlformats.org/officeDocument/2006/relationships/image" Target="../media/image56.png"/><Relationship Id="rId5" Type="http://schemas.openxmlformats.org/officeDocument/2006/relationships/hyperlink" Target="http://www.chron.com/content/interactive/special/challenger/docs/portrait.html" TargetMode="External"/><Relationship Id="rId10" Type="http://schemas.openxmlformats.org/officeDocument/2006/relationships/hyperlink" Target="http://galileo.jpl.nasa.gov/images/artwork/browse/p46382.gif" TargetMode="External"/><Relationship Id="rId4" Type="http://schemas.openxmlformats.org/officeDocument/2006/relationships/image" Target="../media/image53.png"/><Relationship Id="rId9" Type="http://schemas.openxmlformats.org/officeDocument/2006/relationships/image" Target="../media/image55.png"/></Relationships>
</file>

<file path=ppt/slides/_rels/slide43.xml.rels><?xml version="1.0" encoding="UTF-8" standalone="yes"?>
<Relationships xmlns="http://schemas.openxmlformats.org/package/2006/relationships"><Relationship Id="rId8" Type="http://schemas.openxmlformats.org/officeDocument/2006/relationships/hyperlink" Target="http://mars.jpl.nasa.gov/odyssey/gallery/artwork/browse/mars_odyssey_br.jpg" TargetMode="External"/><Relationship Id="rId3" Type="http://schemas.openxmlformats.org/officeDocument/2006/relationships/image" Target="../media/image58.png"/><Relationship Id="rId7" Type="http://schemas.openxmlformats.org/officeDocument/2006/relationships/image" Target="../media/image60.jpeg"/><Relationship Id="rId2" Type="http://schemas.openxmlformats.org/officeDocument/2006/relationships/hyperlink" Target="http://mars.jpl.nasa.gov/MPF/mpf/rover-ops.html" TargetMode="External"/><Relationship Id="rId1" Type="http://schemas.openxmlformats.org/officeDocument/2006/relationships/slideLayout" Target="../slideLayouts/slideLayout2.xml"/><Relationship Id="rId6" Type="http://schemas.openxmlformats.org/officeDocument/2006/relationships/hyperlink" Target="http://stardust.jpl.nasa.gov/photo/launch.html" TargetMode="External"/><Relationship Id="rId5" Type="http://schemas.openxmlformats.org/officeDocument/2006/relationships/image" Target="../media/image59.jpeg"/><Relationship Id="rId10" Type="http://schemas.openxmlformats.org/officeDocument/2006/relationships/image" Target="../media/image62.jpeg"/><Relationship Id="rId4" Type="http://schemas.openxmlformats.org/officeDocument/2006/relationships/hyperlink" Target="http://mars.jpl.nasa.gov/mgs/images/mgs-mons-lg.jpg" TargetMode="External"/><Relationship Id="rId9" Type="http://schemas.openxmlformats.org/officeDocument/2006/relationships/image" Target="../media/image6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12.xml"/><Relationship Id="rId1" Type="http://schemas.openxmlformats.org/officeDocument/2006/relationships/video" Target="file:///C:\Documents%20and%20Settings\kweiner\Desktop\mer_ch_edl_TerrorPt3.mpeg" TargetMode="External"/><Relationship Id="rId4" Type="http://schemas.openxmlformats.org/officeDocument/2006/relationships/image" Target="../media/image66.jpeg"/></Relationships>
</file>

<file path=ppt/slides/_rels/slide5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WordArt 1029"/>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spTree>
  </p:cSld>
  <p:clrMapOvr>
    <a:masterClrMapping/>
  </p:clrMapOvr>
  <p:transition advTm="5000">
    <p:fade thruBlk="1"/>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1026"/>
          <p:cNvSpPr>
            <a:spLocks noGrp="1" noChangeArrowheads="1"/>
          </p:cNvSpPr>
          <p:nvPr>
            <p:ph type="title"/>
          </p:nvPr>
        </p:nvSpPr>
        <p:spPr/>
        <p:txBody>
          <a:bodyPr/>
          <a:lstStyle/>
          <a:p>
            <a:r>
              <a:rPr lang="en-US" b="1" i="1">
                <a:solidFill>
                  <a:schemeClr val="folHlink"/>
                </a:solidFill>
              </a:rPr>
              <a:t>Seeing Into Space</a:t>
            </a:r>
          </a:p>
        </p:txBody>
      </p:sp>
      <p:sp>
        <p:nvSpPr>
          <p:cNvPr id="94211" name="Rectangle 1027"/>
          <p:cNvSpPr>
            <a:spLocks noGrp="1" noChangeArrowheads="1"/>
          </p:cNvSpPr>
          <p:nvPr>
            <p:ph type="body" idx="1"/>
          </p:nvPr>
        </p:nvSpPr>
        <p:spPr>
          <a:xfrm>
            <a:off x="457200" y="1600200"/>
            <a:ext cx="8229600" cy="1981200"/>
          </a:xfrm>
        </p:spPr>
        <p:txBody>
          <a:bodyPr/>
          <a:lstStyle/>
          <a:p>
            <a:pPr algn="ctr">
              <a:buFontTx/>
              <a:buNone/>
            </a:pPr>
            <a:r>
              <a:rPr lang="en-US">
                <a:solidFill>
                  <a:srgbClr val="FF6600"/>
                </a:solidFill>
              </a:rPr>
              <a:t>A Presentation for </a:t>
            </a:r>
          </a:p>
          <a:p>
            <a:pPr algn="ctr">
              <a:buFontTx/>
              <a:buNone/>
            </a:pPr>
            <a:r>
              <a:rPr lang="en-US">
                <a:solidFill>
                  <a:srgbClr val="FF6600"/>
                </a:solidFill>
              </a:rPr>
              <a:t>Greenbrier Middle School</a:t>
            </a:r>
          </a:p>
          <a:p>
            <a:pPr algn="ctr">
              <a:buFontTx/>
              <a:buNone/>
            </a:pPr>
            <a:r>
              <a:rPr lang="en-US">
                <a:solidFill>
                  <a:srgbClr val="FF6600"/>
                </a:solidFill>
              </a:rPr>
              <a:t>December 12, 2003</a:t>
            </a:r>
          </a:p>
          <a:p>
            <a:pPr>
              <a:buFontTx/>
              <a:buNone/>
            </a:pPr>
            <a:endParaRPr lang="en-US">
              <a:solidFill>
                <a:srgbClr val="FF6600"/>
              </a:solidFill>
            </a:endParaRPr>
          </a:p>
          <a:p>
            <a:pPr>
              <a:buFontTx/>
              <a:buNone/>
            </a:pPr>
            <a:endParaRPr lang="en-US"/>
          </a:p>
          <a:p>
            <a:pPr>
              <a:buFontTx/>
              <a:buNone/>
            </a:pPr>
            <a:endParaRPr lang="en-US">
              <a:solidFill>
                <a:srgbClr val="FF0000"/>
              </a:solidFill>
            </a:endParaRPr>
          </a:p>
        </p:txBody>
      </p:sp>
      <p:pic>
        <p:nvPicPr>
          <p:cNvPr id="94213" name="Picture 1029" descr="C:\Documents and Settings\reynolg\My Documents\Documents\My Pictures\Astro\Mars\Mars.jpg"/>
          <p:cNvPicPr>
            <a:picLocks noChangeAspect="1" noChangeArrowheads="1"/>
          </p:cNvPicPr>
          <p:nvPr/>
        </p:nvPicPr>
        <p:blipFill>
          <a:blip r:embed="rId3" cstate="print"/>
          <a:srcRect/>
          <a:stretch>
            <a:fillRect/>
          </a:stretch>
        </p:blipFill>
        <p:spPr bwMode="auto">
          <a:xfrm>
            <a:off x="7086600" y="0"/>
            <a:ext cx="1795463" cy="1828800"/>
          </a:xfrm>
          <a:prstGeom prst="rect">
            <a:avLst/>
          </a:prstGeom>
          <a:noFill/>
        </p:spPr>
      </p:pic>
      <p:sp>
        <p:nvSpPr>
          <p:cNvPr id="94214" name="Text Box 1030"/>
          <p:cNvSpPr txBox="1">
            <a:spLocks noChangeArrowheads="1"/>
          </p:cNvSpPr>
          <p:nvPr/>
        </p:nvSpPr>
        <p:spPr bwMode="auto">
          <a:xfrm>
            <a:off x="609600" y="4648200"/>
            <a:ext cx="7094538" cy="530225"/>
          </a:xfrm>
          <a:prstGeom prst="rect">
            <a:avLst/>
          </a:prstGeom>
          <a:noFill/>
          <a:ln w="9525">
            <a:noFill/>
            <a:miter lim="800000"/>
            <a:headEnd/>
            <a:tailEnd/>
          </a:ln>
          <a:effectLst/>
        </p:spPr>
        <p:txBody>
          <a:bodyPr>
            <a:spAutoFit/>
          </a:bodyPr>
          <a:lstStyle/>
          <a:p>
            <a:pPr>
              <a:lnSpc>
                <a:spcPct val="90000"/>
              </a:lnSpc>
              <a:spcBef>
                <a:spcPct val="20000"/>
              </a:spcBef>
            </a:pPr>
            <a:r>
              <a:rPr lang="en-US" sz="3200">
                <a:solidFill>
                  <a:schemeClr val="hlink"/>
                </a:solidFill>
              </a:rPr>
              <a:t>Amateur Astronomy</a:t>
            </a:r>
          </a:p>
        </p:txBody>
      </p:sp>
      <p:sp>
        <p:nvSpPr>
          <p:cNvPr id="94215" name="Text Box 1031"/>
          <p:cNvSpPr txBox="1">
            <a:spLocks noChangeArrowheads="1"/>
          </p:cNvSpPr>
          <p:nvPr/>
        </p:nvSpPr>
        <p:spPr bwMode="auto">
          <a:xfrm>
            <a:off x="838200" y="5257800"/>
            <a:ext cx="4718050" cy="530225"/>
          </a:xfrm>
          <a:prstGeom prst="rect">
            <a:avLst/>
          </a:prstGeom>
          <a:noFill/>
          <a:ln w="9525">
            <a:noFill/>
            <a:miter lim="800000"/>
            <a:headEnd/>
            <a:tailEnd/>
          </a:ln>
          <a:effectLst/>
        </p:spPr>
        <p:txBody>
          <a:bodyPr wrap="none">
            <a:spAutoFit/>
          </a:bodyPr>
          <a:lstStyle/>
          <a:p>
            <a:pPr>
              <a:lnSpc>
                <a:spcPct val="90000"/>
              </a:lnSpc>
              <a:spcBef>
                <a:spcPct val="20000"/>
              </a:spcBef>
            </a:pPr>
            <a:r>
              <a:rPr lang="en-US" sz="3200">
                <a:solidFill>
                  <a:srgbClr val="FFF527"/>
                </a:solidFill>
              </a:rPr>
              <a:t>Hubble Space Telescope</a:t>
            </a:r>
            <a:endParaRPr lang="en-US" sz="3200">
              <a:solidFill>
                <a:srgbClr val="FF0000"/>
              </a:solidFill>
            </a:endParaRPr>
          </a:p>
        </p:txBody>
      </p:sp>
      <p:sp>
        <p:nvSpPr>
          <p:cNvPr id="94216" name="Text Box 1032"/>
          <p:cNvSpPr txBox="1">
            <a:spLocks noChangeArrowheads="1"/>
          </p:cNvSpPr>
          <p:nvPr/>
        </p:nvSpPr>
        <p:spPr bwMode="auto">
          <a:xfrm>
            <a:off x="1433513" y="5807075"/>
            <a:ext cx="6951662" cy="579438"/>
          </a:xfrm>
          <a:prstGeom prst="rect">
            <a:avLst/>
          </a:prstGeom>
          <a:noFill/>
          <a:ln w="9525">
            <a:noFill/>
            <a:miter lim="800000"/>
            <a:headEnd/>
            <a:tailEnd/>
          </a:ln>
          <a:effectLst/>
        </p:spPr>
        <p:txBody>
          <a:bodyPr wrap="none">
            <a:spAutoFit/>
          </a:bodyPr>
          <a:lstStyle/>
          <a:p>
            <a:r>
              <a:rPr lang="en-US" sz="3200">
                <a:solidFill>
                  <a:srgbClr val="FF0000"/>
                </a:solidFill>
              </a:rPr>
              <a:t>Space Exploration Missions – in 2004</a:t>
            </a:r>
          </a:p>
        </p:txBody>
      </p:sp>
      <p:pic>
        <p:nvPicPr>
          <p:cNvPr id="94219" name="Picture 1035" descr="C:\Documents and Settings\kweiner\Desktop\moon.gif"/>
          <p:cNvPicPr>
            <a:picLocks noChangeAspect="1" noChangeArrowheads="1"/>
          </p:cNvPicPr>
          <p:nvPr/>
        </p:nvPicPr>
        <p:blipFill>
          <a:blip r:embed="rId4"/>
          <a:srcRect/>
          <a:stretch>
            <a:fillRect/>
          </a:stretch>
        </p:blipFill>
        <p:spPr bwMode="auto">
          <a:xfrm>
            <a:off x="609600" y="304800"/>
            <a:ext cx="1303338" cy="12573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1000"/>
                                  </p:stCondLst>
                                  <p:childTnLst>
                                    <p:set>
                                      <p:cBhvr>
                                        <p:cTn id="11" dur="1" fill="hold">
                                          <p:stCondLst>
                                            <p:cond delay="0"/>
                                          </p:stCondLst>
                                        </p:cTn>
                                        <p:tgtEl>
                                          <p:spTgt spid="94211">
                                            <p:txEl>
                                              <p:pRg st="1" end="1"/>
                                            </p:txEl>
                                          </p:spTgt>
                                        </p:tgtEl>
                                        <p:attrNameLst>
                                          <p:attrName>style.visibility</p:attrName>
                                        </p:attrNameLst>
                                      </p:cBhvr>
                                      <p:to>
                                        <p:strVal val="visible"/>
                                      </p:to>
                                    </p:set>
                                    <p:anim calcmode="lin" valueType="num">
                                      <p:cBhvr additive="base">
                                        <p:cTn id="12"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4211">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2" presetClass="entr" presetSubtype="4" fill="hold" grpId="0" nodeType="afterEffect">
                                  <p:stCondLst>
                                    <p:cond delay="1000"/>
                                  </p:stCondLst>
                                  <p:childTnLst>
                                    <p:set>
                                      <p:cBhvr>
                                        <p:cTn id="16" dur="1" fill="hold">
                                          <p:stCondLst>
                                            <p:cond delay="0"/>
                                          </p:stCondLst>
                                        </p:cTn>
                                        <p:tgtEl>
                                          <p:spTgt spid="94211">
                                            <p:txEl>
                                              <p:pRg st="2" end="2"/>
                                            </p:txEl>
                                          </p:spTgt>
                                        </p:tgtEl>
                                        <p:attrNameLst>
                                          <p:attrName>style.visibility</p:attrName>
                                        </p:attrNameLst>
                                      </p:cBhvr>
                                      <p:to>
                                        <p:strVal val="visible"/>
                                      </p:to>
                                    </p:set>
                                    <p:anim calcmode="lin" valueType="num">
                                      <p:cBhvr additive="base">
                                        <p:cTn id="17"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4211">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4500"/>
                            </p:stCondLst>
                            <p:childTnLst>
                              <p:par>
                                <p:cTn id="20" presetID="2" presetClass="entr" presetSubtype="4" fill="hold" grpId="0" nodeType="afterEffect">
                                  <p:stCondLst>
                                    <p:cond delay="1000"/>
                                  </p:stCondLst>
                                  <p:childTnLst>
                                    <p:set>
                                      <p:cBhvr>
                                        <p:cTn id="21" dur="1" fill="hold">
                                          <p:stCondLst>
                                            <p:cond delay="0"/>
                                          </p:stCondLst>
                                        </p:cTn>
                                        <p:tgtEl>
                                          <p:spTgt spid="94214"/>
                                        </p:tgtEl>
                                        <p:attrNameLst>
                                          <p:attrName>style.visibility</p:attrName>
                                        </p:attrNameLst>
                                      </p:cBhvr>
                                      <p:to>
                                        <p:strVal val="visible"/>
                                      </p:to>
                                    </p:set>
                                    <p:anim calcmode="lin" valueType="num">
                                      <p:cBhvr additive="base">
                                        <p:cTn id="22" dur="500" fill="hold"/>
                                        <p:tgtEl>
                                          <p:spTgt spid="94214"/>
                                        </p:tgtEl>
                                        <p:attrNameLst>
                                          <p:attrName>ppt_x</p:attrName>
                                        </p:attrNameLst>
                                      </p:cBhvr>
                                      <p:tavLst>
                                        <p:tav tm="0">
                                          <p:val>
                                            <p:strVal val="#ppt_x"/>
                                          </p:val>
                                        </p:tav>
                                        <p:tav tm="100000">
                                          <p:val>
                                            <p:strVal val="#ppt_x"/>
                                          </p:val>
                                        </p:tav>
                                      </p:tavLst>
                                    </p:anim>
                                    <p:anim calcmode="lin" valueType="num">
                                      <p:cBhvr additive="base">
                                        <p:cTn id="23" dur="500" fill="hold"/>
                                        <p:tgtEl>
                                          <p:spTgt spid="94214"/>
                                        </p:tgtEl>
                                        <p:attrNameLst>
                                          <p:attrName>ppt_y</p:attrName>
                                        </p:attrNameLst>
                                      </p:cBhvr>
                                      <p:tavLst>
                                        <p:tav tm="0">
                                          <p:val>
                                            <p:strVal val="1+#ppt_h/2"/>
                                          </p:val>
                                        </p:tav>
                                        <p:tav tm="100000">
                                          <p:val>
                                            <p:strVal val="#ppt_y"/>
                                          </p:val>
                                        </p:tav>
                                      </p:tavLst>
                                    </p:anim>
                                  </p:childTnLst>
                                </p:cTn>
                              </p:par>
                            </p:childTnLst>
                          </p:cTn>
                        </p:par>
                        <p:par>
                          <p:cTn id="24" fill="hold">
                            <p:stCondLst>
                              <p:cond delay="6000"/>
                            </p:stCondLst>
                            <p:childTnLst>
                              <p:par>
                                <p:cTn id="25" presetID="2" presetClass="entr" presetSubtype="8" fill="hold" grpId="0" nodeType="afterEffect">
                                  <p:stCondLst>
                                    <p:cond delay="1000"/>
                                  </p:stCondLst>
                                  <p:childTnLst>
                                    <p:set>
                                      <p:cBhvr>
                                        <p:cTn id="26" dur="1" fill="hold">
                                          <p:stCondLst>
                                            <p:cond delay="0"/>
                                          </p:stCondLst>
                                        </p:cTn>
                                        <p:tgtEl>
                                          <p:spTgt spid="94215"/>
                                        </p:tgtEl>
                                        <p:attrNameLst>
                                          <p:attrName>style.visibility</p:attrName>
                                        </p:attrNameLst>
                                      </p:cBhvr>
                                      <p:to>
                                        <p:strVal val="visible"/>
                                      </p:to>
                                    </p:set>
                                    <p:anim calcmode="lin" valueType="num">
                                      <p:cBhvr additive="base">
                                        <p:cTn id="27" dur="500" fill="hold"/>
                                        <p:tgtEl>
                                          <p:spTgt spid="94215"/>
                                        </p:tgtEl>
                                        <p:attrNameLst>
                                          <p:attrName>ppt_x</p:attrName>
                                        </p:attrNameLst>
                                      </p:cBhvr>
                                      <p:tavLst>
                                        <p:tav tm="0">
                                          <p:val>
                                            <p:strVal val="0-#ppt_w/2"/>
                                          </p:val>
                                        </p:tav>
                                        <p:tav tm="100000">
                                          <p:val>
                                            <p:strVal val="#ppt_x"/>
                                          </p:val>
                                        </p:tav>
                                      </p:tavLst>
                                    </p:anim>
                                    <p:anim calcmode="lin" valueType="num">
                                      <p:cBhvr additive="base">
                                        <p:cTn id="28" dur="500" fill="hold"/>
                                        <p:tgtEl>
                                          <p:spTgt spid="94215"/>
                                        </p:tgtEl>
                                        <p:attrNameLst>
                                          <p:attrName>ppt_y</p:attrName>
                                        </p:attrNameLst>
                                      </p:cBhvr>
                                      <p:tavLst>
                                        <p:tav tm="0">
                                          <p:val>
                                            <p:strVal val="#ppt_y"/>
                                          </p:val>
                                        </p:tav>
                                        <p:tav tm="100000">
                                          <p:val>
                                            <p:strVal val="#ppt_y"/>
                                          </p:val>
                                        </p:tav>
                                      </p:tavLst>
                                    </p:anim>
                                  </p:childTnLst>
                                </p:cTn>
                              </p:par>
                            </p:childTnLst>
                          </p:cTn>
                        </p:par>
                        <p:par>
                          <p:cTn id="29" fill="hold">
                            <p:stCondLst>
                              <p:cond delay="7500"/>
                            </p:stCondLst>
                            <p:childTnLst>
                              <p:par>
                                <p:cTn id="30" presetID="2" presetClass="entr" presetSubtype="8" fill="hold" grpId="0" nodeType="afterEffect">
                                  <p:stCondLst>
                                    <p:cond delay="1000"/>
                                  </p:stCondLst>
                                  <p:childTnLst>
                                    <p:set>
                                      <p:cBhvr>
                                        <p:cTn id="31" dur="1" fill="hold">
                                          <p:stCondLst>
                                            <p:cond delay="0"/>
                                          </p:stCondLst>
                                        </p:cTn>
                                        <p:tgtEl>
                                          <p:spTgt spid="94216"/>
                                        </p:tgtEl>
                                        <p:attrNameLst>
                                          <p:attrName>style.visibility</p:attrName>
                                        </p:attrNameLst>
                                      </p:cBhvr>
                                      <p:to>
                                        <p:strVal val="visible"/>
                                      </p:to>
                                    </p:set>
                                    <p:anim calcmode="lin" valueType="num">
                                      <p:cBhvr additive="base">
                                        <p:cTn id="32" dur="500" fill="hold"/>
                                        <p:tgtEl>
                                          <p:spTgt spid="94216"/>
                                        </p:tgtEl>
                                        <p:attrNameLst>
                                          <p:attrName>ppt_x</p:attrName>
                                        </p:attrNameLst>
                                      </p:cBhvr>
                                      <p:tavLst>
                                        <p:tav tm="0">
                                          <p:val>
                                            <p:strVal val="0-#ppt_w/2"/>
                                          </p:val>
                                        </p:tav>
                                        <p:tav tm="100000">
                                          <p:val>
                                            <p:strVal val="#ppt_x"/>
                                          </p:val>
                                        </p:tav>
                                      </p:tavLst>
                                    </p:anim>
                                    <p:anim calcmode="lin" valueType="num">
                                      <p:cBhvr additive="base">
                                        <p:cTn id="33" dur="500" fill="hold"/>
                                        <p:tgtEl>
                                          <p:spTgt spid="94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advAuto="1000"/>
      <p:bldP spid="94214" grpId="0" autoUpdateAnimBg="0"/>
      <p:bldP spid="94215" grpId="0" autoUpdateAnimBg="0"/>
      <p:bldP spid="9421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3251" name="Rectangle 3"/>
          <p:cNvSpPr>
            <a:spLocks noGrp="1" noChangeArrowheads="1"/>
          </p:cNvSpPr>
          <p:nvPr>
            <p:ph type="body" sz="half" idx="1"/>
          </p:nvPr>
        </p:nvSpPr>
        <p:spPr>
          <a:xfrm>
            <a:off x="1295400" y="4267200"/>
            <a:ext cx="4800600" cy="2209800"/>
          </a:xfrm>
        </p:spPr>
        <p:txBody>
          <a:bodyPr/>
          <a:lstStyle/>
          <a:p>
            <a:pPr>
              <a:buFontTx/>
              <a:buNone/>
            </a:pPr>
            <a:r>
              <a:rPr lang="en-US" sz="2800"/>
              <a:t>	The Back Bay Amateur Astronomers </a:t>
            </a:r>
            <a:br>
              <a:rPr lang="en-US" sz="2800"/>
            </a:br>
            <a:r>
              <a:rPr lang="en-US" sz="2800"/>
              <a:t>PO Box 9877 </a:t>
            </a:r>
          </a:p>
          <a:p>
            <a:pPr>
              <a:buFontTx/>
              <a:buNone/>
            </a:pPr>
            <a:r>
              <a:rPr lang="en-US" sz="2800"/>
              <a:t>	Virginia Beach, VA 23450</a:t>
            </a:r>
          </a:p>
        </p:txBody>
      </p:sp>
      <p:pic>
        <p:nvPicPr>
          <p:cNvPr id="53252" name="Picture 4" descr="BBAAlogocolor1"/>
          <p:cNvPicPr>
            <a:picLocks noChangeAspect="1" noChangeArrowheads="1"/>
          </p:cNvPicPr>
          <p:nvPr>
            <p:ph sz="half" idx="2"/>
          </p:nvPr>
        </p:nvPicPr>
        <p:blipFill>
          <a:blip r:embed="rId2"/>
          <a:srcRect/>
          <a:stretch>
            <a:fillRect/>
          </a:stretch>
        </p:blipFill>
        <p:spPr>
          <a:xfrm>
            <a:off x="5638800" y="1524000"/>
            <a:ext cx="3395663" cy="3262313"/>
          </a:xfrm>
          <a:noFill/>
          <a:ln/>
        </p:spPr>
      </p:pic>
      <p:sp>
        <p:nvSpPr>
          <p:cNvPr id="53253"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r>
              <a:rPr lang="en-US" sz="2800"/>
              <a:t>Bringing</a:t>
            </a:r>
            <a:r>
              <a:rPr lang="en-US"/>
              <a:t> </a:t>
            </a:r>
            <a:r>
              <a:rPr lang="en-US" sz="2800"/>
              <a:t>Astronomy to the People of Hampton Roads</a:t>
            </a:r>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53252"/>
                                        </p:tgtEl>
                                        <p:attrNameLst>
                                          <p:attrName>style.visibility</p:attrName>
                                        </p:attrNameLst>
                                      </p:cBhvr>
                                      <p:to>
                                        <p:strVal val="visible"/>
                                      </p:to>
                                    </p:set>
                                    <p:anim calcmode="lin" valueType="num">
                                      <p:cBhvr additive="base">
                                        <p:cTn id="7" dur="500" fill="hold"/>
                                        <p:tgtEl>
                                          <p:spTgt spid="53252"/>
                                        </p:tgtEl>
                                        <p:attrNameLst>
                                          <p:attrName>ppt_x</p:attrName>
                                        </p:attrNameLst>
                                      </p:cBhvr>
                                      <p:tavLst>
                                        <p:tav tm="0">
                                          <p:val>
                                            <p:strVal val="0-#ppt_w/2"/>
                                          </p:val>
                                        </p:tav>
                                        <p:tav tm="100000">
                                          <p:val>
                                            <p:strVal val="#ppt_x"/>
                                          </p:val>
                                        </p:tav>
                                      </p:tavLst>
                                    </p:anim>
                                    <p:anim calcmode="lin" valueType="num">
                                      <p:cBhvr additive="base">
                                        <p:cTn id="8" dur="500" fill="hold"/>
                                        <p:tgtEl>
                                          <p:spTgt spid="53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reynolg\My Documents\My Pictures\Space\BBAA Pix\BBAA25.jpg.jpg"/>
          <p:cNvPicPr>
            <a:picLocks noChangeAspect="1" noChangeArrowheads="1"/>
          </p:cNvPicPr>
          <p:nvPr/>
        </p:nvPicPr>
        <p:blipFill>
          <a:blip r:embed="rId2"/>
          <a:srcRect/>
          <a:stretch>
            <a:fillRect/>
          </a:stretch>
        </p:blipFill>
        <p:spPr bwMode="auto">
          <a:xfrm>
            <a:off x="4343400" y="762000"/>
            <a:ext cx="4572000" cy="4541838"/>
          </a:xfrm>
          <a:prstGeom prst="rect">
            <a:avLst/>
          </a:prstGeom>
          <a:noFill/>
        </p:spPr>
      </p:pic>
      <p:sp>
        <p:nvSpPr>
          <p:cNvPr id="90115" name="Rectangle 3"/>
          <p:cNvSpPr>
            <a:spLocks noGrp="1" noChangeArrowheads="1"/>
          </p:cNvSpPr>
          <p:nvPr>
            <p:ph type="title" idx="4294967295"/>
          </p:nvPr>
        </p:nvSpPr>
        <p:spPr>
          <a:xfrm>
            <a:off x="304800" y="2057400"/>
            <a:ext cx="3886200" cy="3581400"/>
          </a:xfrm>
        </p:spPr>
        <p:txBody>
          <a:bodyPr/>
          <a:lstStyle/>
          <a:p>
            <a:pPr algn="l"/>
            <a:r>
              <a:rPr lang="en-US"/>
              <a:t>The BBAA has been “bringing astronomy to the people” for 25 years.</a:t>
            </a:r>
          </a:p>
        </p:txBody>
      </p:sp>
    </p:spTree>
  </p:cSld>
  <p:clrMapOvr>
    <a:masterClrMapping/>
  </p:clrMapOvr>
  <p:transition advTm="5000">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p:cNvSpPr>
            <a:spLocks noGrp="1" noChangeArrowheads="1"/>
          </p:cNvSpPr>
          <p:nvPr>
            <p:ph type="title"/>
          </p:nvPr>
        </p:nvSpPr>
        <p:spPr>
          <a:xfrm>
            <a:off x="457200" y="274638"/>
            <a:ext cx="8686800" cy="1143000"/>
          </a:xfrm>
        </p:spPr>
        <p:txBody>
          <a:bodyPr/>
          <a:lstStyle/>
          <a:p>
            <a:pPr algn="l"/>
            <a:r>
              <a:rPr lang="en-US"/>
              <a:t>Your “Solar System Ambassador”</a:t>
            </a:r>
          </a:p>
        </p:txBody>
      </p:sp>
      <p:sp>
        <p:nvSpPr>
          <p:cNvPr id="95235" name="Rectangle 1027"/>
          <p:cNvSpPr>
            <a:spLocks noGrp="1" noChangeArrowheads="1"/>
          </p:cNvSpPr>
          <p:nvPr>
            <p:ph type="body" idx="1"/>
          </p:nvPr>
        </p:nvSpPr>
        <p:spPr/>
        <p:txBody>
          <a:bodyPr/>
          <a:lstStyle/>
          <a:p>
            <a:pPr>
              <a:buFontTx/>
              <a:buNone/>
            </a:pPr>
            <a:r>
              <a:rPr lang="en-US"/>
              <a:t>George Reynolds</a:t>
            </a:r>
          </a:p>
        </p:txBody>
      </p:sp>
      <p:pic>
        <p:nvPicPr>
          <p:cNvPr id="95237" name="Picture 1029" descr="C:\Documents and Settings\reynolg\My Documents\Documents\Graphics\SSA Logo w blk background .jpg"/>
          <p:cNvPicPr>
            <a:picLocks noChangeAspect="1" noChangeArrowheads="1"/>
          </p:cNvPicPr>
          <p:nvPr/>
        </p:nvPicPr>
        <p:blipFill>
          <a:blip r:embed="rId2"/>
          <a:srcRect/>
          <a:stretch>
            <a:fillRect/>
          </a:stretch>
        </p:blipFill>
        <p:spPr bwMode="auto">
          <a:xfrm>
            <a:off x="4419600" y="1600200"/>
            <a:ext cx="4724400" cy="4724400"/>
          </a:xfrm>
          <a:prstGeom prst="rect">
            <a:avLst/>
          </a:prstGeom>
          <a:noFill/>
        </p:spPr>
      </p:pic>
      <p:pic>
        <p:nvPicPr>
          <p:cNvPr id="95242" name="Picture 1034" descr="C:\Documents and Settings\kweiner\Desktop\George.jpg"/>
          <p:cNvPicPr>
            <a:picLocks noChangeAspect="1" noChangeArrowheads="1"/>
          </p:cNvPicPr>
          <p:nvPr/>
        </p:nvPicPr>
        <p:blipFill>
          <a:blip r:embed="rId3"/>
          <a:srcRect/>
          <a:stretch>
            <a:fillRect/>
          </a:stretch>
        </p:blipFill>
        <p:spPr bwMode="auto">
          <a:xfrm>
            <a:off x="457200" y="2209800"/>
            <a:ext cx="3621088" cy="4495800"/>
          </a:xfrm>
          <a:prstGeom prst="rect">
            <a:avLst/>
          </a:prstGeom>
          <a:noFill/>
        </p:spPr>
      </p:pic>
    </p:spTree>
  </p:cSld>
  <p:clrMapOvr>
    <a:masterClrMapping/>
  </p:clrMapOvr>
  <p:transition advTm="5000">
    <p:fade thruBlk="1"/>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1620" name="Picture 4" descr="BBAAlogocolor1"/>
          <p:cNvPicPr>
            <a:picLocks noChangeAspect="1" noChangeArrowheads="1"/>
          </p:cNvPicPr>
          <p:nvPr>
            <p:ph sz="half" idx="2"/>
          </p:nvPr>
        </p:nvPicPr>
        <p:blipFill>
          <a:blip r:embed="rId2"/>
          <a:srcRect/>
          <a:stretch>
            <a:fillRect/>
          </a:stretch>
        </p:blipFill>
        <p:spPr>
          <a:xfrm>
            <a:off x="5486400" y="2667000"/>
            <a:ext cx="3395663" cy="3262313"/>
          </a:xfrm>
          <a:noFill/>
          <a:ln/>
        </p:spPr>
      </p:pic>
      <p:sp>
        <p:nvSpPr>
          <p:cNvPr id="111621" name="Text Box 5"/>
          <p:cNvSpPr txBox="1">
            <a:spLocks noChangeArrowheads="1"/>
          </p:cNvSpPr>
          <p:nvPr/>
        </p:nvSpPr>
        <p:spPr bwMode="auto">
          <a:xfrm>
            <a:off x="228600" y="3429000"/>
            <a:ext cx="5257800" cy="533400"/>
          </a:xfrm>
          <a:prstGeom prst="rect">
            <a:avLst/>
          </a:prstGeom>
          <a:noFill/>
          <a:ln w="9525">
            <a:noFill/>
            <a:miter lim="800000"/>
            <a:headEnd/>
            <a:tailEnd/>
          </a:ln>
          <a:effectLst/>
        </p:spPr>
        <p:txBody>
          <a:bodyPr>
            <a:spAutoFit/>
          </a:bodyPr>
          <a:lstStyle/>
          <a:p>
            <a:r>
              <a:rPr lang="en-US" sz="2900"/>
              <a:t>Assisted by BBAA members…</a:t>
            </a:r>
          </a:p>
        </p:txBody>
      </p:sp>
      <p:pic>
        <p:nvPicPr>
          <p:cNvPr id="111624" name="Picture 8" descr="C:\Documents and Settings\reynolg\My Documents\Documents\Graphics\SSA Logo w blk background .jpg"/>
          <p:cNvPicPr>
            <a:picLocks noChangeAspect="1" noChangeArrowheads="1"/>
          </p:cNvPicPr>
          <p:nvPr>
            <p:ph type="title"/>
          </p:nvPr>
        </p:nvPicPr>
        <p:blipFill>
          <a:blip r:embed="rId3"/>
          <a:srcRect/>
          <a:stretch>
            <a:fillRect/>
          </a:stretch>
        </p:blipFill>
        <p:spPr>
          <a:xfrm>
            <a:off x="304800" y="304800"/>
            <a:ext cx="2857500" cy="2857500"/>
          </a:xfrm>
          <a:noFill/>
          <a:ln/>
        </p:spPr>
      </p:pic>
      <p:sp>
        <p:nvSpPr>
          <p:cNvPr id="111625" name="Rectangle 9"/>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r>
              <a:rPr lang="en-US" sz="3600">
                <a:solidFill>
                  <a:schemeClr val="tx2"/>
                </a:solidFill>
              </a:rPr>
              <a:t>“Solar System Ambassador”</a:t>
            </a:r>
            <a:br>
              <a:rPr lang="en-US" sz="3600">
                <a:solidFill>
                  <a:schemeClr val="tx2"/>
                </a:solidFill>
              </a:rPr>
            </a:br>
            <a:r>
              <a:rPr lang="en-US" sz="2800">
                <a:solidFill>
                  <a:schemeClr val="tx2"/>
                </a:solidFill>
              </a:rPr>
              <a:t>George Reynolds</a:t>
            </a:r>
          </a:p>
        </p:txBody>
      </p:sp>
      <p:sp>
        <p:nvSpPr>
          <p:cNvPr id="111626" name="Text Box 10"/>
          <p:cNvSpPr txBox="1">
            <a:spLocks noChangeArrowheads="1"/>
          </p:cNvSpPr>
          <p:nvPr/>
        </p:nvSpPr>
        <p:spPr bwMode="auto">
          <a:xfrm>
            <a:off x="914400" y="5638800"/>
            <a:ext cx="3657600" cy="519113"/>
          </a:xfrm>
          <a:prstGeom prst="rect">
            <a:avLst/>
          </a:prstGeom>
          <a:noFill/>
          <a:ln w="9525">
            <a:noFill/>
            <a:miter lim="800000"/>
            <a:headEnd/>
            <a:tailEnd/>
          </a:ln>
          <a:effectLst/>
        </p:spPr>
        <p:txBody>
          <a:bodyPr>
            <a:spAutoFit/>
          </a:bodyPr>
          <a:lstStyle/>
          <a:p>
            <a:pPr algn="ctr">
              <a:spcBef>
                <a:spcPct val="20000"/>
              </a:spcBef>
            </a:pPr>
            <a:r>
              <a:rPr lang="en-US" sz="2800"/>
              <a:t>Kevin Weiner</a:t>
            </a:r>
            <a:endParaRPr lang="en-US"/>
          </a:p>
        </p:txBody>
      </p:sp>
      <p:sp>
        <p:nvSpPr>
          <p:cNvPr id="111627" name="Text Box 11"/>
          <p:cNvSpPr txBox="1">
            <a:spLocks noChangeArrowheads="1"/>
          </p:cNvSpPr>
          <p:nvPr/>
        </p:nvSpPr>
        <p:spPr bwMode="auto">
          <a:xfrm>
            <a:off x="914400" y="4953000"/>
            <a:ext cx="3657600" cy="519113"/>
          </a:xfrm>
          <a:prstGeom prst="rect">
            <a:avLst/>
          </a:prstGeom>
          <a:noFill/>
          <a:ln w="9525">
            <a:noFill/>
            <a:miter lim="800000"/>
            <a:headEnd/>
            <a:tailEnd/>
          </a:ln>
          <a:effectLst/>
        </p:spPr>
        <p:txBody>
          <a:bodyPr>
            <a:spAutoFit/>
          </a:bodyPr>
          <a:lstStyle/>
          <a:p>
            <a:pPr algn="ctr">
              <a:spcBef>
                <a:spcPct val="20000"/>
              </a:spcBef>
            </a:pPr>
            <a:r>
              <a:rPr lang="en-US" sz="2800"/>
              <a:t>Matt McLaughlin</a:t>
            </a:r>
            <a:endParaRPr lang="en-US"/>
          </a:p>
        </p:txBody>
      </p:sp>
      <p:sp>
        <p:nvSpPr>
          <p:cNvPr id="111628" name="Text Box 12"/>
          <p:cNvSpPr txBox="1">
            <a:spLocks noChangeArrowheads="1"/>
          </p:cNvSpPr>
          <p:nvPr/>
        </p:nvSpPr>
        <p:spPr bwMode="auto">
          <a:xfrm>
            <a:off x="911225" y="4267200"/>
            <a:ext cx="3660775" cy="519113"/>
          </a:xfrm>
          <a:prstGeom prst="rect">
            <a:avLst/>
          </a:prstGeom>
          <a:noFill/>
          <a:ln w="9525">
            <a:noFill/>
            <a:miter lim="800000"/>
            <a:headEnd/>
            <a:tailEnd/>
          </a:ln>
          <a:effectLst/>
        </p:spPr>
        <p:txBody>
          <a:bodyPr>
            <a:spAutoFit/>
          </a:bodyPr>
          <a:lstStyle/>
          <a:p>
            <a:pPr algn="ctr">
              <a:spcBef>
                <a:spcPct val="20000"/>
              </a:spcBef>
            </a:pPr>
            <a:r>
              <a:rPr lang="en-US" sz="2800"/>
              <a:t>Steve Hamilton</a:t>
            </a:r>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11628"/>
                                        </p:tgtEl>
                                        <p:attrNameLst>
                                          <p:attrName>style.visibility</p:attrName>
                                        </p:attrNameLst>
                                      </p:cBhvr>
                                      <p:to>
                                        <p:strVal val="visible"/>
                                      </p:to>
                                    </p:set>
                                    <p:anim calcmode="lin" valueType="num">
                                      <p:cBhvr additive="base">
                                        <p:cTn id="7" dur="500" fill="hold"/>
                                        <p:tgtEl>
                                          <p:spTgt spid="111628"/>
                                        </p:tgtEl>
                                        <p:attrNameLst>
                                          <p:attrName>ppt_x</p:attrName>
                                        </p:attrNameLst>
                                      </p:cBhvr>
                                      <p:tavLst>
                                        <p:tav tm="0">
                                          <p:val>
                                            <p:strVal val="0-#ppt_w/2"/>
                                          </p:val>
                                        </p:tav>
                                        <p:tav tm="100000">
                                          <p:val>
                                            <p:strVal val="#ppt_x"/>
                                          </p:val>
                                        </p:tav>
                                      </p:tavLst>
                                    </p:anim>
                                    <p:anim calcmode="lin" valueType="num">
                                      <p:cBhvr additive="base">
                                        <p:cTn id="8" dur="500" fill="hold"/>
                                        <p:tgtEl>
                                          <p:spTgt spid="1116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111627"/>
                                        </p:tgtEl>
                                        <p:attrNameLst>
                                          <p:attrName>style.visibility</p:attrName>
                                        </p:attrNameLst>
                                      </p:cBhvr>
                                      <p:to>
                                        <p:strVal val="visible"/>
                                      </p:to>
                                    </p:set>
                                    <p:anim calcmode="lin" valueType="num">
                                      <p:cBhvr additive="base">
                                        <p:cTn id="13" dur="500" fill="hold"/>
                                        <p:tgtEl>
                                          <p:spTgt spid="111627"/>
                                        </p:tgtEl>
                                        <p:attrNameLst>
                                          <p:attrName>ppt_x</p:attrName>
                                        </p:attrNameLst>
                                      </p:cBhvr>
                                      <p:tavLst>
                                        <p:tav tm="0">
                                          <p:val>
                                            <p:strVal val="0-#ppt_w/2"/>
                                          </p:val>
                                        </p:tav>
                                        <p:tav tm="100000">
                                          <p:val>
                                            <p:strVal val="#ppt_x"/>
                                          </p:val>
                                        </p:tav>
                                      </p:tavLst>
                                    </p:anim>
                                    <p:anim calcmode="lin" valueType="num">
                                      <p:cBhvr additive="base">
                                        <p:cTn id="14" dur="500" fill="hold"/>
                                        <p:tgtEl>
                                          <p:spTgt spid="1116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111626"/>
                                        </p:tgtEl>
                                        <p:attrNameLst>
                                          <p:attrName>style.visibility</p:attrName>
                                        </p:attrNameLst>
                                      </p:cBhvr>
                                      <p:to>
                                        <p:strVal val="visible"/>
                                      </p:to>
                                    </p:set>
                                    <p:anim calcmode="lin" valueType="num">
                                      <p:cBhvr additive="base">
                                        <p:cTn id="19" dur="500" fill="hold"/>
                                        <p:tgtEl>
                                          <p:spTgt spid="111626"/>
                                        </p:tgtEl>
                                        <p:attrNameLst>
                                          <p:attrName>ppt_x</p:attrName>
                                        </p:attrNameLst>
                                      </p:cBhvr>
                                      <p:tavLst>
                                        <p:tav tm="0">
                                          <p:val>
                                            <p:strVal val="0-#ppt_w/2"/>
                                          </p:val>
                                        </p:tav>
                                        <p:tav tm="100000">
                                          <p:val>
                                            <p:strVal val="#ppt_x"/>
                                          </p:val>
                                        </p:tav>
                                      </p:tavLst>
                                    </p:anim>
                                    <p:anim calcmode="lin" valueType="num">
                                      <p:cBhvr additive="base">
                                        <p:cTn id="20" dur="500" fill="hold"/>
                                        <p:tgtEl>
                                          <p:spTgt spid="1116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6" grpId="0" autoUpdateAnimBg="0"/>
      <p:bldP spid="111627" grpId="0" autoUpdateAnimBg="0"/>
      <p:bldP spid="1116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b="1" i="1">
                <a:solidFill>
                  <a:schemeClr val="folHlink"/>
                </a:solidFill>
              </a:rPr>
              <a:t>Seeing Into Space</a:t>
            </a:r>
          </a:p>
        </p:txBody>
      </p:sp>
      <p:sp>
        <p:nvSpPr>
          <p:cNvPr id="117763" name="Rectangle 3"/>
          <p:cNvSpPr>
            <a:spLocks noGrp="1" noChangeArrowheads="1"/>
          </p:cNvSpPr>
          <p:nvPr>
            <p:ph type="body" idx="1"/>
          </p:nvPr>
        </p:nvSpPr>
        <p:spPr/>
        <p:txBody>
          <a:bodyPr/>
          <a:lstStyle/>
          <a:p>
            <a:pPr>
              <a:lnSpc>
                <a:spcPct val="90000"/>
              </a:lnSpc>
            </a:pPr>
            <a:r>
              <a:rPr lang="en-US"/>
              <a:t>Amateur Astronomy</a:t>
            </a:r>
          </a:p>
          <a:p>
            <a:pPr lvl="1">
              <a:lnSpc>
                <a:spcPct val="90000"/>
              </a:lnSpc>
            </a:pPr>
            <a:r>
              <a:rPr lang="en-US"/>
              <a:t>Binoculars</a:t>
            </a:r>
          </a:p>
          <a:p>
            <a:pPr lvl="1">
              <a:lnSpc>
                <a:spcPct val="90000"/>
              </a:lnSpc>
            </a:pPr>
            <a:r>
              <a:rPr lang="en-US"/>
              <a:t>Telescopes</a:t>
            </a:r>
          </a:p>
          <a:p>
            <a:pPr>
              <a:lnSpc>
                <a:spcPct val="90000"/>
              </a:lnSpc>
            </a:pPr>
            <a:r>
              <a:rPr lang="en-US"/>
              <a:t>Hubble Space Telescope</a:t>
            </a:r>
          </a:p>
          <a:p>
            <a:pPr>
              <a:lnSpc>
                <a:spcPct val="90000"/>
              </a:lnSpc>
            </a:pPr>
            <a:r>
              <a:rPr lang="en-US"/>
              <a:t>Space Exploration Missions – in 2004</a:t>
            </a:r>
          </a:p>
          <a:p>
            <a:pPr lvl="1">
              <a:lnSpc>
                <a:spcPct val="90000"/>
              </a:lnSpc>
            </a:pPr>
            <a:r>
              <a:rPr lang="en-US"/>
              <a:t>STARDUST</a:t>
            </a:r>
          </a:p>
          <a:p>
            <a:pPr lvl="1">
              <a:lnSpc>
                <a:spcPct val="90000"/>
              </a:lnSpc>
            </a:pPr>
            <a:r>
              <a:rPr lang="en-US"/>
              <a:t>Mars Missions</a:t>
            </a:r>
          </a:p>
          <a:p>
            <a:pPr lvl="1">
              <a:lnSpc>
                <a:spcPct val="90000"/>
              </a:lnSpc>
            </a:pPr>
            <a:r>
              <a:rPr lang="en-US"/>
              <a:t>Cassini – mission to Saturn</a:t>
            </a:r>
          </a:p>
          <a:p>
            <a:pPr lvl="1">
              <a:lnSpc>
                <a:spcPct val="90000"/>
              </a:lnSpc>
            </a:pPr>
            <a:r>
              <a:rPr lang="en-US"/>
              <a:t>MESSENGER – mission to Mercury</a:t>
            </a:r>
          </a:p>
        </p:txBody>
      </p:sp>
      <p:pic>
        <p:nvPicPr>
          <p:cNvPr id="117765" name="Picture 5" descr="C:\Documents and Settings\reynolg\My Documents\Documents\My Pictures\Astro\Mars\Mars.jpg"/>
          <p:cNvPicPr>
            <a:picLocks noChangeAspect="1" noChangeArrowheads="1"/>
          </p:cNvPicPr>
          <p:nvPr/>
        </p:nvPicPr>
        <p:blipFill>
          <a:blip r:embed="rId3" cstate="print"/>
          <a:srcRect/>
          <a:stretch>
            <a:fillRect/>
          </a:stretch>
        </p:blipFill>
        <p:spPr bwMode="auto">
          <a:xfrm>
            <a:off x="7086600" y="0"/>
            <a:ext cx="1795463" cy="1828800"/>
          </a:xfrm>
          <a:prstGeom prst="rect">
            <a:avLst/>
          </a:prstGeom>
          <a:noFill/>
        </p:spPr>
      </p:pic>
      <p:pic>
        <p:nvPicPr>
          <p:cNvPr id="117768" name="Picture 8" descr="C:\Documents and Settings\kweiner\Desktop\moon.gif"/>
          <p:cNvPicPr>
            <a:picLocks noChangeAspect="1" noChangeArrowheads="1"/>
          </p:cNvPicPr>
          <p:nvPr/>
        </p:nvPicPr>
        <p:blipFill>
          <a:blip r:embed="rId4"/>
          <a:srcRect/>
          <a:stretch>
            <a:fillRect/>
          </a:stretch>
        </p:blipFill>
        <p:spPr bwMode="auto">
          <a:xfrm>
            <a:off x="609600" y="304800"/>
            <a:ext cx="1303338" cy="1257300"/>
          </a:xfrm>
          <a:prstGeom prst="rect">
            <a:avLst/>
          </a:prstGeom>
          <a:noFill/>
        </p:spPr>
      </p:pic>
    </p:spTree>
  </p:cSld>
  <p:clrMapOvr>
    <a:masterClrMapping/>
  </p:clrMapOvr>
  <p:transition advTm="5000">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050"/>
          <p:cNvSpPr>
            <a:spLocks noGrp="1" noChangeArrowheads="1"/>
          </p:cNvSpPr>
          <p:nvPr>
            <p:ph type="title"/>
          </p:nvPr>
        </p:nvSpPr>
        <p:spPr/>
        <p:txBody>
          <a:bodyPr/>
          <a:lstStyle/>
          <a:p>
            <a:r>
              <a:rPr lang="en-US"/>
              <a:t>Binoculars</a:t>
            </a:r>
          </a:p>
        </p:txBody>
      </p:sp>
      <p:sp>
        <p:nvSpPr>
          <p:cNvPr id="115715" name="Rectangle 2051"/>
          <p:cNvSpPr>
            <a:spLocks noGrp="1" noChangeArrowheads="1"/>
          </p:cNvSpPr>
          <p:nvPr>
            <p:ph type="body" idx="1"/>
          </p:nvPr>
        </p:nvSpPr>
        <p:spPr>
          <a:xfrm>
            <a:off x="457200" y="2133600"/>
            <a:ext cx="8229600" cy="3048000"/>
          </a:xfrm>
        </p:spPr>
        <p:txBody>
          <a:bodyPr/>
          <a:lstStyle/>
          <a:p>
            <a:r>
              <a:rPr lang="en-US" i="1"/>
              <a:t>Bi</a:t>
            </a:r>
            <a:r>
              <a:rPr lang="en-US"/>
              <a:t> – both, or two</a:t>
            </a:r>
          </a:p>
          <a:p>
            <a:endParaRPr lang="en-US"/>
          </a:p>
          <a:p>
            <a:r>
              <a:rPr lang="en-US" i="1"/>
              <a:t>Ocular</a:t>
            </a:r>
            <a:r>
              <a:rPr lang="en-US"/>
              <a:t> – eyes, relating to the eye</a:t>
            </a:r>
          </a:p>
          <a:p>
            <a:endParaRPr lang="en-US"/>
          </a:p>
          <a:p>
            <a:r>
              <a:rPr lang="en-US"/>
              <a:t>“Seeing with two (or both) eyes”</a:t>
            </a:r>
          </a:p>
        </p:txBody>
      </p:sp>
    </p:spTree>
  </p:cSld>
  <p:clrMapOvr>
    <a:masterClrMapping/>
  </p:clrMapOvr>
  <p:transition advTm="5000">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26"/>
          <p:cNvSpPr>
            <a:spLocks noGrp="1" noChangeArrowheads="1"/>
          </p:cNvSpPr>
          <p:nvPr>
            <p:ph type="title"/>
          </p:nvPr>
        </p:nvSpPr>
        <p:spPr/>
        <p:txBody>
          <a:bodyPr/>
          <a:lstStyle/>
          <a:p>
            <a:r>
              <a:rPr lang="en-US"/>
              <a:t>Binoculars</a:t>
            </a:r>
          </a:p>
        </p:txBody>
      </p:sp>
      <p:sp>
        <p:nvSpPr>
          <p:cNvPr id="98307" name="Rectangle 1027"/>
          <p:cNvSpPr>
            <a:spLocks noGrp="1" noChangeArrowheads="1"/>
          </p:cNvSpPr>
          <p:nvPr>
            <p:ph type="body" idx="1"/>
          </p:nvPr>
        </p:nvSpPr>
        <p:spPr/>
        <p:txBody>
          <a:bodyPr/>
          <a:lstStyle/>
          <a:p>
            <a:r>
              <a:rPr lang="en-US"/>
              <a:t>A great way to see the stars . . .</a:t>
            </a:r>
          </a:p>
          <a:p>
            <a:r>
              <a:rPr lang="en-US"/>
              <a:t>And learn the constellations</a:t>
            </a:r>
          </a:p>
          <a:p>
            <a:pPr>
              <a:buFontTx/>
              <a:buNone/>
            </a:pPr>
            <a:endParaRPr lang="en-US"/>
          </a:p>
          <a:p>
            <a:r>
              <a:rPr lang="en-US"/>
              <a:t>“A cheap pair of binoculars is better than a cheap telescope any day!”</a:t>
            </a:r>
          </a:p>
          <a:p>
            <a:endParaRPr lang="en-US"/>
          </a:p>
          <a:p>
            <a:endParaRPr lang="en-US"/>
          </a:p>
        </p:txBody>
      </p:sp>
      <p:pic>
        <p:nvPicPr>
          <p:cNvPr id="98308" name="Picture 1028" descr="C:\Documents and Settings\reynolg\My Documents\Documents\Graphics\Astronomy equipment - binos &amp; scopes\11x56 porro prisms.jpg"/>
          <p:cNvPicPr>
            <a:picLocks noChangeAspect="1" noChangeArrowheads="1"/>
          </p:cNvPicPr>
          <p:nvPr/>
        </p:nvPicPr>
        <p:blipFill>
          <a:blip r:embed="rId2"/>
          <a:srcRect/>
          <a:stretch>
            <a:fillRect/>
          </a:stretch>
        </p:blipFill>
        <p:spPr bwMode="auto">
          <a:xfrm>
            <a:off x="762000" y="4495800"/>
            <a:ext cx="2819400" cy="2232025"/>
          </a:xfrm>
          <a:prstGeom prst="rect">
            <a:avLst/>
          </a:prstGeom>
          <a:noFill/>
        </p:spPr>
      </p:pic>
      <p:pic>
        <p:nvPicPr>
          <p:cNvPr id="98309" name="Picture 1029" descr="C:\Documents and Settings\reynolg\My Documents\Documents\Graphics\Astronomy equipment - binos &amp; scopes\8x42 roof prism.jpg"/>
          <p:cNvPicPr>
            <a:picLocks noChangeAspect="1" noChangeArrowheads="1"/>
          </p:cNvPicPr>
          <p:nvPr/>
        </p:nvPicPr>
        <p:blipFill>
          <a:blip r:embed="rId3"/>
          <a:srcRect/>
          <a:stretch>
            <a:fillRect/>
          </a:stretch>
        </p:blipFill>
        <p:spPr bwMode="auto">
          <a:xfrm>
            <a:off x="6934200" y="4343400"/>
            <a:ext cx="1890713" cy="2362200"/>
          </a:xfrm>
          <a:prstGeom prst="rect">
            <a:avLst/>
          </a:prstGeom>
          <a:noFill/>
        </p:spPr>
      </p:pic>
    </p:spTree>
  </p:cSld>
  <p:clrMapOvr>
    <a:masterClrMapping/>
  </p:clrMapOvr>
  <p:transition advTm="5000">
    <p:fade thruBlk="1"/>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2051"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a:p>
          <a:p>
            <a:pPr algn="l"/>
            <a:r>
              <a:rPr lang="en-US" b="1" u="sng"/>
              <a:t>Refractors</a:t>
            </a:r>
            <a:r>
              <a:rPr lang="en-US" b="1"/>
              <a:t> u</a:t>
            </a:r>
            <a:r>
              <a:rPr lang="en-US"/>
              <a:t>se lenses to focus light</a:t>
            </a:r>
            <a:br>
              <a:rPr lang="en-US"/>
            </a:br>
            <a:r>
              <a:rPr lang="en-US"/>
              <a:t>(when light passes through glass, it refracts). </a:t>
            </a:r>
          </a:p>
          <a:p>
            <a:pPr algn="l"/>
            <a:r>
              <a:rPr lang="en-US" b="1" u="sng"/>
              <a:t>Reflectors</a:t>
            </a:r>
            <a:r>
              <a:rPr lang="en-US"/>
              <a:t> use mirrors to focus light</a:t>
            </a:r>
            <a:br>
              <a:rPr lang="en-US"/>
            </a:br>
            <a:r>
              <a:rPr lang="en-US"/>
              <a:t>(light reflects off of mirrors). </a:t>
            </a:r>
          </a:p>
          <a:p>
            <a:pPr algn="l"/>
            <a:r>
              <a:rPr lang="en-US" b="1" u="sng"/>
              <a:t>Catadioptric</a:t>
            </a:r>
            <a:r>
              <a:rPr lang="en-US"/>
              <a:t> telescopes use some combination of lenses as well as mirrors (folds the light path).</a:t>
            </a:r>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1">
                                            <p:txEl>
                                              <p:pRg st="2" end="2"/>
                                            </p:txEl>
                                          </p:spTgt>
                                        </p:tgtEl>
                                        <p:attrNameLst>
                                          <p:attrName>style.visibility</p:attrName>
                                        </p:attrNameLst>
                                      </p:cBhvr>
                                      <p:to>
                                        <p:strVal val="visible"/>
                                      </p:to>
                                    </p:set>
                                    <p:anim calcmode="lin" valueType="num">
                                      <p:cBhvr additive="base">
                                        <p:cTn id="13" dur="500" fill="hold"/>
                                        <p:tgtEl>
                                          <p:spTgt spid="20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1">
                                            <p:txEl>
                                              <p:pRg st="3" end="3"/>
                                            </p:txEl>
                                          </p:spTgt>
                                        </p:tgtEl>
                                        <p:attrNameLst>
                                          <p:attrName>style.visibility</p:attrName>
                                        </p:attrNameLst>
                                      </p:cBhvr>
                                      <p:to>
                                        <p:strVal val="visible"/>
                                      </p:to>
                                    </p:set>
                                    <p:anim calcmode="lin" valueType="num">
                                      <p:cBhvr additive="base">
                                        <p:cTn id="19" dur="500" fill="hold"/>
                                        <p:tgtEl>
                                          <p:spTgt spid="20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1">
                                            <p:txEl>
                                              <p:pRg st="4" end="4"/>
                                            </p:txEl>
                                          </p:spTgt>
                                        </p:tgtEl>
                                        <p:attrNameLst>
                                          <p:attrName>style.visibility</p:attrName>
                                        </p:attrNameLst>
                                      </p:cBhvr>
                                      <p:to>
                                        <p:strVal val="visible"/>
                                      </p:to>
                                    </p:set>
                                    <p:anim calcmode="lin" valueType="num">
                                      <p:cBhvr additive="base">
                                        <p:cTn id="25"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Refractors </a:t>
            </a:r>
          </a:p>
        </p:txBody>
      </p:sp>
      <p:sp>
        <p:nvSpPr>
          <p:cNvPr id="3075" name="Rectangle 3"/>
          <p:cNvSpPr>
            <a:spLocks noGrp="1" noChangeArrowheads="1"/>
          </p:cNvSpPr>
          <p:nvPr>
            <p:ph type="body" sz="half" idx="1"/>
          </p:nvPr>
        </p:nvSpPr>
        <p:spPr>
          <a:xfrm>
            <a:off x="152400" y="3429000"/>
            <a:ext cx="8839200" cy="2697163"/>
          </a:xfrm>
        </p:spPr>
        <p:txBody>
          <a:bodyPr/>
          <a:lstStyle/>
          <a:p>
            <a:pPr>
              <a:lnSpc>
                <a:spcPct val="90000"/>
              </a:lnSpc>
              <a:buFontTx/>
              <a:buNone/>
            </a:pPr>
            <a:r>
              <a:rPr lang="en-US" sz="2800"/>
              <a:t> </a:t>
            </a:r>
          </a:p>
          <a:p>
            <a:pPr>
              <a:lnSpc>
                <a:spcPct val="90000"/>
              </a:lnSpc>
              <a:buFontTx/>
              <a:buNone/>
            </a:pPr>
            <a:r>
              <a:rPr lang="en-US" sz="2800"/>
              <a:t>	A refractor in its simplest form is simply a large convex lens as the objective, and a smaller convex lens as the eyepiece. This form of the refractor telescope was first proposed in 1611 by Johann Kepler. </a:t>
            </a:r>
          </a:p>
        </p:txBody>
      </p:sp>
      <p:pic>
        <p:nvPicPr>
          <p:cNvPr id="3076" name="Picture 4" descr="refractor"/>
          <p:cNvPicPr>
            <a:picLocks noChangeAspect="1" noChangeArrowheads="1"/>
          </p:cNvPicPr>
          <p:nvPr>
            <p:ph sz="half" idx="2"/>
          </p:nvPr>
        </p:nvPicPr>
        <p:blipFill>
          <a:blip r:embed="rId2"/>
          <a:srcRect/>
          <a:stretch>
            <a:fillRect/>
          </a:stretch>
        </p:blipFill>
        <p:spPr>
          <a:xfrm>
            <a:off x="2743200" y="1371600"/>
            <a:ext cx="4038600" cy="1625600"/>
          </a:xfrm>
          <a:noFill/>
          <a:ln/>
        </p:spPr>
      </p:pic>
    </p:spTree>
  </p:cSld>
  <p:clrMapOvr>
    <a:masterClrMapping/>
  </p:clrMapOvr>
  <p:transition advTm="500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p:txBody>
          <a:bodyPr/>
          <a:lstStyle/>
          <a:p>
            <a:r>
              <a:rPr lang="en-US"/>
              <a:t>Refractor</a:t>
            </a:r>
          </a:p>
        </p:txBody>
      </p:sp>
      <p:pic>
        <p:nvPicPr>
          <p:cNvPr id="11268" name="Picture 4"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11271" name="Picture 7" descr="C:\Documents and Settings\reynolg\My Documents\Documents\Graphics\Astronomy equipment - binos &amp; scopes\60mm AltAz refractor.jpg"/>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1126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Reflectors </a:t>
            </a:r>
          </a:p>
        </p:txBody>
      </p:sp>
      <p:pic>
        <p:nvPicPr>
          <p:cNvPr id="5124" name="Picture 4" descr="newtonian"/>
          <p:cNvPicPr>
            <a:picLocks noChangeAspect="1" noChangeArrowheads="1"/>
          </p:cNvPicPr>
          <p:nvPr>
            <p:ph sz="half" idx="1"/>
          </p:nvPr>
        </p:nvPicPr>
        <p:blipFill>
          <a:blip r:embed="rId2"/>
          <a:srcRect/>
          <a:stretch>
            <a:fillRect/>
          </a:stretch>
        </p:blipFill>
        <p:spPr>
          <a:xfrm>
            <a:off x="457200" y="1676400"/>
            <a:ext cx="4038600" cy="1625600"/>
          </a:xfrm>
          <a:noFill/>
          <a:ln/>
        </p:spPr>
      </p:pic>
      <p:sp>
        <p:nvSpPr>
          <p:cNvPr id="5127" name="Text Box 7"/>
          <p:cNvSpPr txBox="1">
            <a:spLocks noChangeArrowheads="1"/>
          </p:cNvSpPr>
          <p:nvPr/>
        </p:nvSpPr>
        <p:spPr bwMode="auto">
          <a:xfrm>
            <a:off x="1676400" y="1295400"/>
            <a:ext cx="1327150" cy="366713"/>
          </a:xfrm>
          <a:prstGeom prst="rect">
            <a:avLst/>
          </a:prstGeom>
          <a:noFill/>
          <a:ln w="9525">
            <a:noFill/>
            <a:miter lim="800000"/>
            <a:headEnd/>
            <a:tailEnd/>
          </a:ln>
          <a:effectLst/>
        </p:spPr>
        <p:txBody>
          <a:bodyPr wrap="none">
            <a:spAutoFit/>
          </a:bodyPr>
          <a:lstStyle/>
          <a:p>
            <a:r>
              <a:rPr lang="en-US"/>
              <a:t>Newtonian </a:t>
            </a:r>
          </a:p>
        </p:txBody>
      </p:sp>
      <p:pic>
        <p:nvPicPr>
          <p:cNvPr id="5128" name="Picture 8" descr="cassegrain"/>
          <p:cNvPicPr>
            <a:picLocks noChangeAspect="1" noChangeArrowheads="1"/>
          </p:cNvPicPr>
          <p:nvPr>
            <p:ph sz="half" idx="2"/>
          </p:nvPr>
        </p:nvPicPr>
        <p:blipFill>
          <a:blip r:embed="rId3"/>
          <a:srcRect/>
          <a:stretch>
            <a:fillRect/>
          </a:stretch>
        </p:blipFill>
        <p:spPr>
          <a:xfrm>
            <a:off x="4648200" y="1676400"/>
            <a:ext cx="4038600" cy="1625600"/>
          </a:xfrm>
          <a:noFill/>
          <a:ln/>
        </p:spPr>
      </p:pic>
      <p:sp>
        <p:nvSpPr>
          <p:cNvPr id="5130" name="Text Box 10"/>
          <p:cNvSpPr txBox="1">
            <a:spLocks noChangeArrowheads="1"/>
          </p:cNvSpPr>
          <p:nvPr/>
        </p:nvSpPr>
        <p:spPr bwMode="auto">
          <a:xfrm>
            <a:off x="6019800" y="1293813"/>
            <a:ext cx="1403350" cy="366712"/>
          </a:xfrm>
          <a:prstGeom prst="rect">
            <a:avLst/>
          </a:prstGeom>
          <a:noFill/>
          <a:ln w="9525">
            <a:noFill/>
            <a:miter lim="800000"/>
            <a:headEnd/>
            <a:tailEnd/>
          </a:ln>
          <a:effectLst/>
        </p:spPr>
        <p:txBody>
          <a:bodyPr wrap="none">
            <a:spAutoFit/>
          </a:bodyPr>
          <a:lstStyle/>
          <a:p>
            <a:r>
              <a:rPr lang="en-US"/>
              <a:t>Cassegrain </a:t>
            </a:r>
          </a:p>
        </p:txBody>
      </p:sp>
      <p:sp>
        <p:nvSpPr>
          <p:cNvPr id="5131" name="Text Box 11"/>
          <p:cNvSpPr txBox="1">
            <a:spLocks noChangeArrowheads="1"/>
          </p:cNvSpPr>
          <p:nvPr/>
        </p:nvSpPr>
        <p:spPr bwMode="auto">
          <a:xfrm>
            <a:off x="61913" y="3770313"/>
            <a:ext cx="9082087" cy="1917700"/>
          </a:xfrm>
          <a:prstGeom prst="rect">
            <a:avLst/>
          </a:prstGeom>
          <a:noFill/>
          <a:ln w="9525">
            <a:noFill/>
            <a:miter lim="800000"/>
            <a:headEnd/>
            <a:tailEnd/>
          </a:ln>
          <a:effectLst/>
        </p:spPr>
        <p:txBody>
          <a:bodyPr>
            <a:spAutoFit/>
          </a:bodyPr>
          <a:lstStyle/>
          <a:p>
            <a:r>
              <a:rPr lang="en-US" sz="2400"/>
              <a:t>There are several different types of reflecting telescopes, but all of them use mirrors to focus light. All of the really large telescopes in the world are reflectors, as are the vast majority of amateur telescopes. Invented by Isaac Newton about 1670, the Newtonian was the first successful reflecting type telescope ever built.</a:t>
            </a:r>
            <a:r>
              <a:rPr lang="en-US"/>
              <a:t> </a:t>
            </a:r>
          </a:p>
        </p:txBody>
      </p:sp>
    </p:spTree>
  </p:cSld>
  <p:clrMapOvr>
    <a:masterClrMapping/>
  </p:clrMapOvr>
  <p:transition advTm="500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Reflector</a:t>
            </a:r>
          </a:p>
        </p:txBody>
      </p:sp>
      <p:pic>
        <p:nvPicPr>
          <p:cNvPr id="13320" name="Picture 8"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13323" name="Picture 11" descr="C:\Documents and Settings\reynolg\My Documents\Documents\Graphics\Astronomy equipment - binos &amp; scopes\XT10 Dob Intelliscope.jpg"/>
          <p:cNvPicPr>
            <a:picLocks noChangeAspect="1" noChangeArrowheads="1"/>
          </p:cNvPicPr>
          <p:nvPr/>
        </p:nvPicPr>
        <p:blipFill>
          <a:blip r:embed="rId3"/>
          <a:srcRect/>
          <a:stretch>
            <a:fillRect/>
          </a:stretch>
        </p:blipFill>
        <p:spPr bwMode="auto">
          <a:xfrm>
            <a:off x="152400" y="1447800"/>
            <a:ext cx="3181350" cy="3257550"/>
          </a:xfrm>
          <a:prstGeom prst="rect">
            <a:avLst/>
          </a:prstGeom>
          <a:noFill/>
        </p:spPr>
      </p:pic>
      <p:pic>
        <p:nvPicPr>
          <p:cNvPr id="13324" name="Picture 12" descr="C:\Documents and Settings\reynolg\My Documents\Documents\My Pictures\Astro\Chiefland Star Party\Starstructure 20-in Dob.jpg"/>
          <p:cNvPicPr>
            <a:picLocks noChangeAspect="1" noChangeArrowheads="1"/>
          </p:cNvPicPr>
          <p:nvPr/>
        </p:nvPicPr>
        <p:blipFill>
          <a:blip r:embed="rId4"/>
          <a:srcRect/>
          <a:stretch>
            <a:fillRect/>
          </a:stretch>
        </p:blipFill>
        <p:spPr bwMode="auto">
          <a:xfrm>
            <a:off x="2819400" y="2362200"/>
            <a:ext cx="3408363" cy="4318000"/>
          </a:xfrm>
          <a:prstGeom prst="rect">
            <a:avLst/>
          </a:prstGeom>
          <a:noFill/>
        </p:spPr>
      </p:pic>
    </p:spTree>
  </p:cSld>
  <p:clrMapOvr>
    <a:masterClrMapping/>
  </p:clrMapOvr>
  <p:transition advTm="5000">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026"/>
          <p:cNvSpPr>
            <a:spLocks noGrp="1" noChangeArrowheads="1"/>
          </p:cNvSpPr>
          <p:nvPr>
            <p:ph type="title"/>
          </p:nvPr>
        </p:nvSpPr>
        <p:spPr/>
        <p:txBody>
          <a:bodyPr/>
          <a:lstStyle/>
          <a:p>
            <a:r>
              <a:rPr lang="en-US" sz="5400" b="1"/>
              <a:t>BIG</a:t>
            </a:r>
            <a:r>
              <a:rPr lang="en-US"/>
              <a:t> Reflector!</a:t>
            </a:r>
          </a:p>
        </p:txBody>
      </p:sp>
      <p:sp>
        <p:nvSpPr>
          <p:cNvPr id="101379" name="Rectangle 1027"/>
          <p:cNvSpPr>
            <a:spLocks noGrp="1" noChangeArrowheads="1"/>
          </p:cNvSpPr>
          <p:nvPr>
            <p:ph type="body" idx="1"/>
          </p:nvPr>
        </p:nvSpPr>
        <p:spPr>
          <a:xfrm>
            <a:off x="0" y="1600200"/>
            <a:ext cx="8686800" cy="3886200"/>
          </a:xfrm>
        </p:spPr>
        <p:txBody>
          <a:bodyPr/>
          <a:lstStyle/>
          <a:p>
            <a:pPr>
              <a:lnSpc>
                <a:spcPct val="90000"/>
              </a:lnSpc>
            </a:pPr>
            <a:r>
              <a:rPr lang="en-US" sz="2800"/>
              <a:t>The “YARD SCOPE” – 36-inch mirror</a:t>
            </a:r>
          </a:p>
          <a:p>
            <a:pPr>
              <a:lnSpc>
                <a:spcPct val="90000"/>
              </a:lnSpc>
            </a:pPr>
            <a:endParaRPr lang="en-US" sz="2800"/>
          </a:p>
          <a:p>
            <a:pPr>
              <a:lnSpc>
                <a:spcPct val="90000"/>
              </a:lnSpc>
            </a:pPr>
            <a:endParaRPr lang="en-US" sz="2800"/>
          </a:p>
          <a:p>
            <a:pPr>
              <a:lnSpc>
                <a:spcPct val="90000"/>
              </a:lnSpc>
            </a:pPr>
            <a:r>
              <a:rPr lang="en-US" sz="2400"/>
              <a:t>Here I am in Florida </a:t>
            </a:r>
          </a:p>
          <a:p>
            <a:pPr>
              <a:lnSpc>
                <a:spcPct val="90000"/>
              </a:lnSpc>
              <a:buFontTx/>
              <a:buNone/>
            </a:pPr>
            <a:r>
              <a:rPr lang="en-US" sz="2400"/>
              <a:t>with Tom Clark’s 36-inch </a:t>
            </a:r>
          </a:p>
          <a:p>
            <a:pPr>
              <a:lnSpc>
                <a:spcPct val="90000"/>
              </a:lnSpc>
              <a:buFontTx/>
              <a:buNone/>
            </a:pPr>
            <a:r>
              <a:rPr lang="en-US" sz="2400"/>
              <a:t>reflecting telescope he </a:t>
            </a:r>
          </a:p>
          <a:p>
            <a:pPr>
              <a:lnSpc>
                <a:spcPct val="90000"/>
              </a:lnSpc>
              <a:buFontTx/>
              <a:buNone/>
            </a:pPr>
            <a:r>
              <a:rPr lang="en-US" sz="2400"/>
              <a:t>calls the “Yard Scope”</a:t>
            </a:r>
          </a:p>
          <a:p>
            <a:pPr>
              <a:lnSpc>
                <a:spcPct val="90000"/>
              </a:lnSpc>
            </a:pPr>
            <a:endParaRPr lang="en-US" sz="2400"/>
          </a:p>
          <a:p>
            <a:pPr>
              <a:lnSpc>
                <a:spcPct val="90000"/>
              </a:lnSpc>
            </a:pPr>
            <a:r>
              <a:rPr lang="en-US" sz="2400"/>
              <a:t>Can you guess why?</a:t>
            </a:r>
          </a:p>
          <a:p>
            <a:pPr>
              <a:lnSpc>
                <a:spcPct val="90000"/>
              </a:lnSpc>
              <a:buFontTx/>
              <a:buNone/>
            </a:pPr>
            <a:r>
              <a:rPr lang="en-US" sz="2800"/>
              <a:t> </a:t>
            </a:r>
          </a:p>
        </p:txBody>
      </p:sp>
      <p:pic>
        <p:nvPicPr>
          <p:cNvPr id="101380" name="Picture 1028" descr="C:\Documents and Settings\reynolg\My Documents\Documents\My Pictures\Astro\Chiefland Star Party\Yard_Scope_CSP_2002.jpg"/>
          <p:cNvPicPr>
            <a:picLocks noChangeAspect="1" noChangeArrowheads="1"/>
          </p:cNvPicPr>
          <p:nvPr/>
        </p:nvPicPr>
        <p:blipFill>
          <a:blip r:embed="rId2"/>
          <a:srcRect/>
          <a:stretch>
            <a:fillRect/>
          </a:stretch>
        </p:blipFill>
        <p:spPr bwMode="auto">
          <a:xfrm>
            <a:off x="3429000" y="2143125"/>
            <a:ext cx="5715000" cy="4714875"/>
          </a:xfrm>
          <a:prstGeom prst="rect">
            <a:avLst/>
          </a:prstGeom>
          <a:noFill/>
        </p:spPr>
      </p:pic>
      <p:sp>
        <p:nvSpPr>
          <p:cNvPr id="101382" name="Text Box 1030"/>
          <p:cNvSpPr txBox="1">
            <a:spLocks noChangeArrowheads="1"/>
          </p:cNvSpPr>
          <p:nvPr/>
        </p:nvSpPr>
        <p:spPr bwMode="auto">
          <a:xfrm>
            <a:off x="0" y="5638800"/>
            <a:ext cx="3048000" cy="366713"/>
          </a:xfrm>
          <a:prstGeom prst="rect">
            <a:avLst/>
          </a:prstGeom>
          <a:noFill/>
          <a:ln w="9525">
            <a:noFill/>
            <a:miter lim="800000"/>
            <a:headEnd/>
            <a:tailEnd/>
          </a:ln>
          <a:effectLst/>
        </p:spPr>
        <p:txBody>
          <a:bodyPr>
            <a:spAutoFit/>
          </a:bodyPr>
          <a:lstStyle/>
          <a:p>
            <a:pPr lvl="1">
              <a:lnSpc>
                <a:spcPct val="90000"/>
              </a:lnSpc>
              <a:spcBef>
                <a:spcPct val="20000"/>
              </a:spcBef>
            </a:pPr>
            <a:r>
              <a:rPr lang="en-US" sz="2000" b="1"/>
              <a:t>36 inches = 1 yard</a:t>
            </a:r>
            <a:endParaRPr lang="en-US" b="1"/>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01382"/>
                                        </p:tgtEl>
                                        <p:attrNameLst>
                                          <p:attrName>style.visibility</p:attrName>
                                        </p:attrNameLst>
                                      </p:cBhvr>
                                      <p:to>
                                        <p:strVal val="visible"/>
                                      </p:to>
                                    </p:set>
                                    <p:anim calcmode="lin" valueType="num">
                                      <p:cBhvr>
                                        <p:cTn id="7" dur="5000" fill="hold"/>
                                        <p:tgtEl>
                                          <p:spTgt spid="101382"/>
                                        </p:tgtEl>
                                        <p:attrNameLst>
                                          <p:attrName>ppt_w</p:attrName>
                                        </p:attrNameLst>
                                      </p:cBhvr>
                                      <p:tavLst>
                                        <p:tav tm="0" fmla="#ppt_w*sin(2.5*pi*$)">
                                          <p:val>
                                            <p:fltVal val="0"/>
                                          </p:val>
                                        </p:tav>
                                        <p:tav tm="100000">
                                          <p:val>
                                            <p:fltVal val="1"/>
                                          </p:val>
                                        </p:tav>
                                      </p:tavLst>
                                    </p:anim>
                                    <p:anim calcmode="lin" valueType="num">
                                      <p:cBhvr>
                                        <p:cTn id="8" dur="5000" fill="hold"/>
                                        <p:tgtEl>
                                          <p:spTgt spid="1013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Grp="1" noChangeArrowheads="1"/>
          </p:cNvSpPr>
          <p:nvPr>
            <p:ph type="title"/>
          </p:nvPr>
        </p:nvSpPr>
        <p:spPr/>
        <p:txBody>
          <a:bodyPr/>
          <a:lstStyle/>
          <a:p>
            <a:r>
              <a:rPr lang="en-US"/>
              <a:t>Catadioptric </a:t>
            </a:r>
          </a:p>
        </p:txBody>
      </p:sp>
      <p:sp>
        <p:nvSpPr>
          <p:cNvPr id="8201" name="Rectangle 9"/>
          <p:cNvSpPr>
            <a:spLocks noGrp="1" noChangeArrowheads="1"/>
          </p:cNvSpPr>
          <p:nvPr>
            <p:ph sz="half" idx="1"/>
          </p:nvPr>
        </p:nvSpPr>
        <p:spPr>
          <a:xfrm>
            <a:off x="152400" y="1600200"/>
            <a:ext cx="4038600" cy="2743200"/>
          </a:xfrm>
        </p:spPr>
        <p:txBody>
          <a:bodyPr/>
          <a:lstStyle/>
          <a:p>
            <a:pPr>
              <a:buFontTx/>
              <a:buNone/>
            </a:pPr>
            <a:r>
              <a:rPr lang="en-US" sz="1600"/>
              <a:t>	1. Aspheric Corrector Lens,</a:t>
            </a:r>
            <a:br>
              <a:rPr lang="en-US" sz="1600"/>
            </a:br>
            <a:r>
              <a:rPr lang="en-US" sz="1600"/>
              <a:t>2. Primary Mirror, </a:t>
            </a:r>
          </a:p>
          <a:p>
            <a:pPr>
              <a:buFontTx/>
              <a:buNone/>
            </a:pPr>
            <a:r>
              <a:rPr lang="en-US" sz="1600"/>
              <a:t>	3. Secondary Mirror (curved out or "convex", and aspheric) and Baffle,</a:t>
            </a:r>
            <a:br>
              <a:rPr lang="en-US" sz="1600"/>
            </a:br>
            <a:r>
              <a:rPr lang="en-US" sz="1600"/>
              <a:t>4. Primary Light Baffle Tube and support for Primary Mirror, </a:t>
            </a:r>
          </a:p>
          <a:p>
            <a:pPr>
              <a:buFontTx/>
              <a:buNone/>
            </a:pPr>
            <a:r>
              <a:rPr lang="en-US" sz="1600"/>
              <a:t>	5. Rear Cell (accessory holder)</a:t>
            </a:r>
            <a:br>
              <a:rPr lang="en-US" sz="1600"/>
            </a:br>
            <a:r>
              <a:rPr lang="en-US" sz="1600"/>
              <a:t>6. Prism or Mirror Diagonal, </a:t>
            </a:r>
          </a:p>
          <a:p>
            <a:pPr>
              <a:buFontTx/>
              <a:buNone/>
            </a:pPr>
            <a:r>
              <a:rPr lang="en-US" sz="1600"/>
              <a:t>	7. Eyepiece</a:t>
            </a:r>
          </a:p>
          <a:p>
            <a:pPr>
              <a:buFontTx/>
              <a:buNone/>
            </a:pPr>
            <a:r>
              <a:rPr lang="en-US" sz="1600"/>
              <a:t>	8. Focus Control Dial</a:t>
            </a:r>
          </a:p>
          <a:p>
            <a:pPr>
              <a:buFontTx/>
              <a:buNone/>
            </a:pPr>
            <a:endParaRPr lang="en-US" sz="1600"/>
          </a:p>
        </p:txBody>
      </p:sp>
      <p:pic>
        <p:nvPicPr>
          <p:cNvPr id="8202" name="Picture 10" descr="c8ota"/>
          <p:cNvPicPr>
            <a:picLocks noChangeAspect="1" noChangeArrowheads="1"/>
          </p:cNvPicPr>
          <p:nvPr>
            <p:ph sz="half" idx="2"/>
          </p:nvPr>
        </p:nvPicPr>
        <p:blipFill>
          <a:blip r:embed="rId2"/>
          <a:srcRect/>
          <a:stretch>
            <a:fillRect/>
          </a:stretch>
        </p:blipFill>
        <p:spPr>
          <a:xfrm>
            <a:off x="4495800" y="1828800"/>
            <a:ext cx="3924300" cy="2286000"/>
          </a:xfrm>
          <a:noFill/>
          <a:ln/>
        </p:spPr>
      </p:pic>
      <p:sp>
        <p:nvSpPr>
          <p:cNvPr id="8205" name="Text Box 13"/>
          <p:cNvSpPr txBox="1">
            <a:spLocks noChangeArrowheads="1"/>
          </p:cNvSpPr>
          <p:nvPr/>
        </p:nvSpPr>
        <p:spPr bwMode="auto">
          <a:xfrm>
            <a:off x="0" y="4648200"/>
            <a:ext cx="9144000" cy="1800225"/>
          </a:xfrm>
          <a:prstGeom prst="rect">
            <a:avLst/>
          </a:prstGeom>
          <a:noFill/>
          <a:ln w="9525">
            <a:noFill/>
            <a:miter lim="800000"/>
            <a:headEnd/>
            <a:tailEnd/>
          </a:ln>
          <a:effectLst/>
        </p:spPr>
        <p:txBody>
          <a:bodyPr>
            <a:spAutoFit/>
          </a:bodyPr>
          <a:lstStyle/>
          <a:p>
            <a:pPr algn="ctr"/>
            <a:r>
              <a:rPr lang="en-US" sz="2800"/>
              <a:t>Any of a number of combined telescope designs, using both a lens and mirrors. Examples are the Schmidt-Cassegrain and Maksutov-Cassegrain. Because the light path is folded twice, the telescope is very compact .</a:t>
            </a:r>
          </a:p>
        </p:txBody>
      </p:sp>
    </p:spTree>
  </p:cSld>
  <p:clrMapOvr>
    <a:masterClrMapping/>
  </p:clrMapOvr>
  <p:transition advTm="500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t>Catadioptric</a:t>
            </a:r>
          </a:p>
        </p:txBody>
      </p:sp>
      <p:pic>
        <p:nvPicPr>
          <p:cNvPr id="16388" name="Picture 4" descr="10LX200"/>
          <p:cNvPicPr>
            <a:picLocks noChangeAspect="1" noChangeArrowheads="1"/>
          </p:cNvPicPr>
          <p:nvPr>
            <p:ph idx="1"/>
          </p:nvPr>
        </p:nvPicPr>
        <p:blipFill>
          <a:blip r:embed="rId2"/>
          <a:srcRect/>
          <a:stretch>
            <a:fillRect/>
          </a:stretch>
        </p:blipFill>
        <p:spPr>
          <a:xfrm>
            <a:off x="4572000" y="1219200"/>
            <a:ext cx="3028950" cy="5410200"/>
          </a:xfrm>
          <a:noFill/>
          <a:ln/>
        </p:spPr>
      </p:pic>
      <p:pic>
        <p:nvPicPr>
          <p:cNvPr id="16391" name="Picture 7" descr="C:\Documents and Settings\reynolg\My Documents\Documents\Graphics\Astronomy equipment - binos &amp; scopes\Orion StarMax 127 Mak-Cass.jpg"/>
          <p:cNvPicPr>
            <a:picLocks noChangeAspect="1" noChangeArrowheads="1"/>
          </p:cNvPicPr>
          <p:nvPr/>
        </p:nvPicPr>
        <p:blipFill>
          <a:blip r:embed="rId3"/>
          <a:srcRect/>
          <a:stretch>
            <a:fillRect/>
          </a:stretch>
        </p:blipFill>
        <p:spPr bwMode="auto">
          <a:xfrm>
            <a:off x="685800" y="1905000"/>
            <a:ext cx="3771900" cy="37719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0" fill="hold"/>
                                        <p:tgtEl>
                                          <p:spTgt spid="1638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What you can see with a Telescope</a:t>
            </a:r>
          </a:p>
        </p:txBody>
      </p:sp>
      <p:sp>
        <p:nvSpPr>
          <p:cNvPr id="18435" name="Rectangle 3"/>
          <p:cNvSpPr>
            <a:spLocks noGrp="1" noChangeArrowheads="1"/>
          </p:cNvSpPr>
          <p:nvPr>
            <p:ph type="body" idx="1"/>
          </p:nvPr>
        </p:nvSpPr>
        <p:spPr>
          <a:xfrm>
            <a:off x="457200" y="1676400"/>
            <a:ext cx="8229600" cy="1447800"/>
          </a:xfrm>
        </p:spPr>
        <p:txBody>
          <a:bodyPr/>
          <a:lstStyle/>
          <a:p>
            <a:pPr algn="ctr">
              <a:lnSpc>
                <a:spcPct val="90000"/>
              </a:lnSpc>
            </a:pPr>
            <a:r>
              <a:rPr lang="en-US" sz="5400" b="1"/>
              <a:t>The Planets</a:t>
            </a:r>
            <a:r>
              <a:rPr lang="en-US" sz="2800"/>
              <a:t> </a:t>
            </a:r>
          </a:p>
          <a:p>
            <a:pPr algn="ctr">
              <a:lnSpc>
                <a:spcPct val="90000"/>
              </a:lnSpc>
            </a:pPr>
            <a:endParaRPr lang="en-US" sz="2800"/>
          </a:p>
          <a:p>
            <a:pPr algn="ctr">
              <a:lnSpc>
                <a:spcPct val="90000"/>
              </a:lnSpc>
            </a:pPr>
            <a:r>
              <a:rPr lang="en-US" sz="3600"/>
              <a:t>Mars</a:t>
            </a:r>
          </a:p>
          <a:p>
            <a:pPr algn="ctr">
              <a:lnSpc>
                <a:spcPct val="90000"/>
              </a:lnSpc>
            </a:pPr>
            <a:r>
              <a:rPr lang="en-US" sz="3600"/>
              <a:t>Venus</a:t>
            </a:r>
          </a:p>
          <a:p>
            <a:pPr algn="ctr">
              <a:lnSpc>
                <a:spcPct val="90000"/>
              </a:lnSpc>
            </a:pPr>
            <a:r>
              <a:rPr lang="en-US" sz="3600"/>
              <a:t>Jupiter</a:t>
            </a:r>
          </a:p>
          <a:p>
            <a:pPr algn="ctr">
              <a:lnSpc>
                <a:spcPct val="90000"/>
              </a:lnSpc>
            </a:pPr>
            <a:r>
              <a:rPr lang="en-US" sz="3600"/>
              <a:t>Saturn</a:t>
            </a:r>
          </a:p>
          <a:p>
            <a:pPr algn="ctr">
              <a:lnSpc>
                <a:spcPct val="90000"/>
              </a:lnSpc>
            </a:pPr>
            <a:r>
              <a:rPr lang="en-US" sz="3600"/>
              <a:t>Uranus</a:t>
            </a:r>
          </a:p>
          <a:p>
            <a:pPr algn="ctr">
              <a:lnSpc>
                <a:spcPct val="90000"/>
              </a:lnSpc>
            </a:pPr>
            <a:r>
              <a:rPr lang="en-US" sz="3600"/>
              <a:t>Neptune</a:t>
            </a:r>
          </a:p>
        </p:txBody>
      </p:sp>
    </p:spTree>
  </p:cSld>
  <p:clrMapOvr>
    <a:masterClrMapping/>
  </p:clrMapOvr>
  <p:transition advTm="5000">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p:txBody>
          <a:bodyPr/>
          <a:lstStyle/>
          <a:p>
            <a:r>
              <a:rPr lang="en-US"/>
              <a:t>MARS</a:t>
            </a:r>
          </a:p>
        </p:txBody>
      </p:sp>
      <p:pic>
        <p:nvPicPr>
          <p:cNvPr id="19460" name="Picture 4" descr="mars4"/>
          <p:cNvPicPr>
            <a:picLocks noChangeAspect="1" noChangeArrowheads="1"/>
          </p:cNvPicPr>
          <p:nvPr>
            <p:ph idx="1"/>
          </p:nvPr>
        </p:nvPicPr>
        <p:blipFill>
          <a:blip r:embed="rId2"/>
          <a:srcRect/>
          <a:stretch>
            <a:fillRect/>
          </a:stretch>
        </p:blipFill>
        <p:spPr>
          <a:xfrm>
            <a:off x="2743200" y="2286000"/>
            <a:ext cx="3459163" cy="2692400"/>
          </a:xfrm>
          <a:noFill/>
          <a:ln/>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Grp="1" noChangeArrowheads="1"/>
          </p:cNvSpPr>
          <p:nvPr>
            <p:ph type="title"/>
          </p:nvPr>
        </p:nvSpPr>
        <p:spPr/>
        <p:txBody>
          <a:bodyPr/>
          <a:lstStyle/>
          <a:p>
            <a:r>
              <a:rPr lang="en-US"/>
              <a:t>MARS</a:t>
            </a:r>
          </a:p>
        </p:txBody>
      </p:sp>
      <p:sp>
        <p:nvSpPr>
          <p:cNvPr id="102403" name="Rectangle 1027"/>
          <p:cNvSpPr>
            <a:spLocks noGrp="1" noChangeArrowheads="1"/>
          </p:cNvSpPr>
          <p:nvPr>
            <p:ph type="body" idx="1"/>
          </p:nvPr>
        </p:nvSpPr>
        <p:spPr/>
        <p:txBody>
          <a:bodyPr/>
          <a:lstStyle/>
          <a:p>
            <a:r>
              <a:rPr lang="en-US"/>
              <a:t>Comparison between Hubble Space Telescope and amateur Celestron-14 pictures of Mars.  </a:t>
            </a:r>
          </a:p>
          <a:p>
            <a:endParaRPr lang="en-US"/>
          </a:p>
        </p:txBody>
      </p:sp>
      <p:pic>
        <p:nvPicPr>
          <p:cNvPr id="102404" name="Picture 1028" descr="C:\Documents and Settings\reynolg\My Documents\Documents\My Pictures\Graphics\Mars - Compare HST and C14 images.jpg"/>
          <p:cNvPicPr>
            <a:picLocks noChangeAspect="1" noChangeArrowheads="1"/>
          </p:cNvPicPr>
          <p:nvPr/>
        </p:nvPicPr>
        <p:blipFill>
          <a:blip r:embed="rId2"/>
          <a:srcRect/>
          <a:stretch>
            <a:fillRect/>
          </a:stretch>
        </p:blipFill>
        <p:spPr bwMode="auto">
          <a:xfrm>
            <a:off x="1676400" y="3124200"/>
            <a:ext cx="6096000" cy="3556000"/>
          </a:xfrm>
          <a:prstGeom prst="rect">
            <a:avLst/>
          </a:prstGeom>
          <a:noFill/>
        </p:spPr>
      </p:pic>
    </p:spTree>
  </p:cSld>
  <p:clrMapOvr>
    <a:masterClrMapping/>
  </p:clrMapOvr>
  <p:transition advTm="5000">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noChangeArrowheads="1"/>
          </p:cNvSpPr>
          <p:nvPr>
            <p:ph type="title"/>
          </p:nvPr>
        </p:nvSpPr>
        <p:spPr/>
        <p:txBody>
          <a:bodyPr/>
          <a:lstStyle/>
          <a:p>
            <a:r>
              <a:rPr lang="en-US"/>
              <a:t>JUPITER</a:t>
            </a:r>
          </a:p>
        </p:txBody>
      </p:sp>
      <p:pic>
        <p:nvPicPr>
          <p:cNvPr id="21512" name="Picture 8" descr="C:\Documents and Settings\kweiner\Desktop\Crossing.jpg"/>
          <p:cNvPicPr>
            <a:picLocks noChangeAspect="1" noChangeArrowheads="1"/>
          </p:cNvPicPr>
          <p:nvPr/>
        </p:nvPicPr>
        <p:blipFill>
          <a:blip r:embed="rId3"/>
          <a:srcRect/>
          <a:stretch>
            <a:fillRect/>
          </a:stretch>
        </p:blipFill>
        <p:spPr bwMode="auto">
          <a:xfrm>
            <a:off x="990600" y="1219200"/>
            <a:ext cx="7670800" cy="5318125"/>
          </a:xfrm>
          <a:prstGeom prst="rect">
            <a:avLst/>
          </a:prstGeom>
          <a:noFill/>
        </p:spPr>
      </p:pic>
    </p:spTree>
  </p:cSld>
  <p:clrMapOvr>
    <a:masterClrMapping/>
  </p:clrMapOvr>
  <p:transition advTm="5000">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p:cNvSpPr>
            <a:spLocks noGrp="1" noChangeArrowheads="1"/>
          </p:cNvSpPr>
          <p:nvPr>
            <p:ph type="title"/>
          </p:nvPr>
        </p:nvSpPr>
        <p:spPr/>
        <p:txBody>
          <a:bodyPr/>
          <a:lstStyle/>
          <a:p>
            <a:r>
              <a:rPr lang="en-US"/>
              <a:t>SATURN</a:t>
            </a:r>
          </a:p>
        </p:txBody>
      </p:sp>
      <p:pic>
        <p:nvPicPr>
          <p:cNvPr id="23560" name="Picture 8" descr="C:\Documents and Settings\kweiner\Desktop\Saturn.jpg"/>
          <p:cNvPicPr>
            <a:picLocks noChangeAspect="1" noChangeArrowheads="1"/>
          </p:cNvPicPr>
          <p:nvPr/>
        </p:nvPicPr>
        <p:blipFill>
          <a:blip r:embed="rId2"/>
          <a:srcRect/>
          <a:stretch>
            <a:fillRect/>
          </a:stretch>
        </p:blipFill>
        <p:spPr bwMode="auto">
          <a:xfrm>
            <a:off x="2743200" y="2209800"/>
            <a:ext cx="3352800" cy="25654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3560"/>
                                        </p:tgtEl>
                                        <p:attrNameLst>
                                          <p:attrName>style.visibility</p:attrName>
                                        </p:attrNameLst>
                                      </p:cBhvr>
                                      <p:to>
                                        <p:strVal val="visible"/>
                                      </p:to>
                                    </p:set>
                                    <p:anim calcmode="lin" valueType="num">
                                      <p:cBhvr additive="base">
                                        <p:cTn id="7" dur="500" fill="hold"/>
                                        <p:tgtEl>
                                          <p:spTgt spid="23560"/>
                                        </p:tgtEl>
                                        <p:attrNameLst>
                                          <p:attrName>ppt_x</p:attrName>
                                        </p:attrNameLst>
                                      </p:cBhvr>
                                      <p:tavLst>
                                        <p:tav tm="0">
                                          <p:val>
                                            <p:strVal val="1+#ppt_w/2"/>
                                          </p:val>
                                        </p:tav>
                                        <p:tav tm="100000">
                                          <p:val>
                                            <p:strVal val="#ppt_x"/>
                                          </p:val>
                                        </p:tav>
                                      </p:tavLst>
                                    </p:anim>
                                    <p:anim calcmode="lin" valueType="num">
                                      <p:cBhvr additive="base">
                                        <p:cTn id="8" dur="500" fill="hold"/>
                                        <p:tgtEl>
                                          <p:spTgt spid="235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Deep Sky  (The Orion Nebula)</a:t>
            </a:r>
          </a:p>
        </p:txBody>
      </p:sp>
      <p:pic>
        <p:nvPicPr>
          <p:cNvPr id="25604" name="Picture 4" descr="m42-vs-eye"/>
          <p:cNvPicPr>
            <a:picLocks noChangeAspect="1" noChangeArrowheads="1"/>
          </p:cNvPicPr>
          <p:nvPr>
            <p:ph idx="1"/>
          </p:nvPr>
        </p:nvPicPr>
        <p:blipFill>
          <a:blip r:embed="rId2"/>
          <a:srcRect/>
          <a:stretch>
            <a:fillRect/>
          </a:stretch>
        </p:blipFill>
        <p:spPr>
          <a:xfrm>
            <a:off x="1371600" y="1676400"/>
            <a:ext cx="6324600" cy="3530600"/>
          </a:xfrm>
          <a:noFill/>
          <a:ln/>
        </p:spPr>
      </p:pic>
    </p:spTree>
  </p:cSld>
  <p:clrMapOvr>
    <a:masterClrMapping/>
  </p:clrMapOvr>
  <p:transition advTm="500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2" name="Picture 4" descr="M1_LRGB_processed"/>
          <p:cNvPicPr>
            <a:picLocks noChangeAspect="1" noChangeArrowheads="1"/>
          </p:cNvPicPr>
          <p:nvPr>
            <p:ph idx="1"/>
          </p:nvPr>
        </p:nvPicPr>
        <p:blipFill>
          <a:blip r:embed="rId2"/>
          <a:srcRect/>
          <a:stretch>
            <a:fillRect/>
          </a:stretch>
        </p:blipFill>
        <p:spPr>
          <a:xfrm>
            <a:off x="0" y="0"/>
            <a:ext cx="9144000" cy="6858000"/>
          </a:xfrm>
          <a:noFill/>
          <a:ln/>
        </p:spPr>
      </p:pic>
      <p:sp>
        <p:nvSpPr>
          <p:cNvPr id="27653" name="Rectangle 5"/>
          <p:cNvSpPr>
            <a:spLocks noGrp="1" noChangeArrowheads="1"/>
          </p:cNvSpPr>
          <p:nvPr>
            <p:ph type="title"/>
          </p:nvPr>
        </p:nvSpPr>
        <p:spPr>
          <a:xfrm>
            <a:off x="457200" y="0"/>
            <a:ext cx="8229600" cy="914400"/>
          </a:xfrm>
        </p:spPr>
        <p:txBody>
          <a:bodyPr/>
          <a:lstStyle/>
          <a:p>
            <a:r>
              <a:rPr lang="en-US"/>
              <a:t>M1 – The Crab Nebula</a:t>
            </a:r>
          </a:p>
        </p:txBody>
      </p:sp>
    </p:spTree>
  </p:cSld>
  <p:clrMapOvr>
    <a:masterClrMapping/>
  </p:clrMapOvr>
  <p:transition advTm="5000">
    <p:fade thruBlk="1"/>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6" name="Picture 4" descr="m8_lrgb"/>
          <p:cNvPicPr>
            <a:picLocks noChangeAspect="1" noChangeArrowheads="1"/>
          </p:cNvPicPr>
          <p:nvPr>
            <p:ph idx="1"/>
          </p:nvPr>
        </p:nvPicPr>
        <p:blipFill>
          <a:blip r:embed="rId2"/>
          <a:srcRect/>
          <a:stretch>
            <a:fillRect/>
          </a:stretch>
        </p:blipFill>
        <p:spPr>
          <a:xfrm>
            <a:off x="0" y="0"/>
            <a:ext cx="9144000" cy="6858000"/>
          </a:xfrm>
          <a:noFill/>
          <a:ln/>
        </p:spPr>
      </p:pic>
      <p:sp>
        <p:nvSpPr>
          <p:cNvPr id="28677" name="Rectangle 5"/>
          <p:cNvSpPr>
            <a:spLocks noGrp="1" noChangeArrowheads="1"/>
          </p:cNvSpPr>
          <p:nvPr>
            <p:ph type="title"/>
          </p:nvPr>
        </p:nvSpPr>
        <p:spPr>
          <a:xfrm>
            <a:off x="457200" y="0"/>
            <a:ext cx="8229600" cy="838200"/>
          </a:xfrm>
        </p:spPr>
        <p:txBody>
          <a:bodyPr/>
          <a:lstStyle/>
          <a:p>
            <a:r>
              <a:rPr lang="en-US"/>
              <a:t>M8 – The Lagoon Nebula</a:t>
            </a:r>
          </a:p>
        </p:txBody>
      </p:sp>
    </p:spTree>
  </p:cSld>
  <p:clrMapOvr>
    <a:masterClrMapping/>
  </p:clrMapOvr>
  <p:transition advTm="5000">
    <p:fade thruBlk="1"/>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8" name="Picture 8" descr="m57_lrgb"/>
          <p:cNvPicPr>
            <a:picLocks noChangeAspect="1" noChangeArrowheads="1"/>
          </p:cNvPicPr>
          <p:nvPr>
            <p:ph idx="1"/>
          </p:nvPr>
        </p:nvPicPr>
        <p:blipFill>
          <a:blip r:embed="rId2"/>
          <a:srcRect/>
          <a:stretch>
            <a:fillRect/>
          </a:stretch>
        </p:blipFill>
        <p:spPr>
          <a:xfrm>
            <a:off x="0" y="0"/>
            <a:ext cx="9144000" cy="6858000"/>
          </a:xfrm>
          <a:noFill/>
          <a:ln/>
        </p:spPr>
      </p:pic>
      <p:sp>
        <p:nvSpPr>
          <p:cNvPr id="30725" name="Rectangle 5"/>
          <p:cNvSpPr>
            <a:spLocks noGrp="1" noChangeArrowheads="1"/>
          </p:cNvSpPr>
          <p:nvPr>
            <p:ph type="title"/>
          </p:nvPr>
        </p:nvSpPr>
        <p:spPr>
          <a:xfrm>
            <a:off x="533400" y="152400"/>
            <a:ext cx="8229600" cy="762000"/>
          </a:xfrm>
        </p:spPr>
        <p:txBody>
          <a:bodyPr/>
          <a:lstStyle/>
          <a:p>
            <a:r>
              <a:rPr lang="en-US"/>
              <a:t>M57 – The Ring Nebula</a:t>
            </a:r>
          </a:p>
        </p:txBody>
      </p:sp>
    </p:spTree>
  </p:cSld>
  <p:clrMapOvr>
    <a:masterClrMapping/>
  </p:clrMapOvr>
  <p:transition advTm="5000">
    <p:fade thruBlk="1"/>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8" name="Picture 4" descr="M104deconv"/>
          <p:cNvPicPr>
            <a:picLocks noChangeAspect="1" noChangeArrowheads="1"/>
          </p:cNvPicPr>
          <p:nvPr>
            <p:ph idx="1"/>
          </p:nvPr>
        </p:nvPicPr>
        <p:blipFill>
          <a:blip r:embed="rId2"/>
          <a:srcRect/>
          <a:stretch>
            <a:fillRect/>
          </a:stretch>
        </p:blipFill>
        <p:spPr>
          <a:xfrm>
            <a:off x="0" y="152400"/>
            <a:ext cx="9144000" cy="6705600"/>
          </a:xfrm>
          <a:noFill/>
          <a:ln/>
        </p:spPr>
      </p:pic>
      <p:sp>
        <p:nvSpPr>
          <p:cNvPr id="31749" name="Rectangle 5"/>
          <p:cNvSpPr>
            <a:spLocks noGrp="1" noChangeArrowheads="1"/>
          </p:cNvSpPr>
          <p:nvPr>
            <p:ph type="title"/>
          </p:nvPr>
        </p:nvSpPr>
        <p:spPr>
          <a:xfrm>
            <a:off x="457200" y="0"/>
            <a:ext cx="8229600" cy="990600"/>
          </a:xfrm>
        </p:spPr>
        <p:txBody>
          <a:bodyPr/>
          <a:lstStyle/>
          <a:p>
            <a:r>
              <a:rPr lang="en-US"/>
              <a:t>M104 – The Sombrero Galaxy </a:t>
            </a:r>
          </a:p>
        </p:txBody>
      </p:sp>
    </p:spTree>
  </p:cSld>
  <p:clrMapOvr>
    <a:masterClrMapping/>
  </p:clrMapOvr>
  <p:transition advTm="5000">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C:\Documents and Settings\kweiner\Desktop\dumbbell.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9635" name="Rectangle 3"/>
          <p:cNvSpPr>
            <a:spLocks noGrp="1" noChangeArrowheads="1"/>
          </p:cNvSpPr>
          <p:nvPr>
            <p:ph type="title" idx="4294967295"/>
          </p:nvPr>
        </p:nvSpPr>
        <p:spPr>
          <a:xfrm>
            <a:off x="457200" y="152400"/>
            <a:ext cx="8229600" cy="685800"/>
          </a:xfrm>
        </p:spPr>
        <p:txBody>
          <a:bodyPr/>
          <a:lstStyle/>
          <a:p>
            <a:r>
              <a:rPr lang="en-US"/>
              <a:t>M27 – The Dumbbell Nebula</a:t>
            </a:r>
            <a:endParaRPr lang="en-US" sz="3600"/>
          </a:p>
        </p:txBody>
      </p:sp>
    </p:spTree>
  </p:cSld>
  <p:clrMapOvr>
    <a:masterClrMapping/>
  </p:clrMapOvr>
  <p:transition advTm="5000">
    <p:fade thruBlk="1"/>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b="1" i="1"/>
              <a:t>Hubble Space Telescope</a:t>
            </a:r>
          </a:p>
        </p:txBody>
      </p:sp>
      <p:pic>
        <p:nvPicPr>
          <p:cNvPr id="32775" name="Picture 7" descr="9_rel_e03"/>
          <p:cNvPicPr>
            <a:picLocks noChangeAspect="1" noChangeArrowheads="1"/>
          </p:cNvPicPr>
          <p:nvPr>
            <p:ph idx="1"/>
          </p:nvPr>
        </p:nvPicPr>
        <p:blipFill>
          <a:blip r:embed="rId2"/>
          <a:srcRect/>
          <a:stretch>
            <a:fillRect/>
          </a:stretch>
        </p:blipFill>
        <p:spPr>
          <a:xfrm>
            <a:off x="1249363" y="1600200"/>
            <a:ext cx="6648450" cy="4525963"/>
          </a:xfrm>
          <a:noFill/>
          <a:ln/>
        </p:spPr>
      </p:pic>
      <p:sp>
        <p:nvSpPr>
          <p:cNvPr id="32777" name="Rectangle 9"/>
          <p:cNvSpPr>
            <a:spLocks noChangeArrowheads="1"/>
          </p:cNvSpPr>
          <p:nvPr/>
        </p:nvSpPr>
        <p:spPr bwMode="auto">
          <a:xfrm>
            <a:off x="990600" y="5867400"/>
            <a:ext cx="7239000" cy="457200"/>
          </a:xfrm>
          <a:prstGeom prst="rect">
            <a:avLst/>
          </a:prstGeom>
          <a:solidFill>
            <a:schemeClr val="bg1"/>
          </a:solidFill>
          <a:ln w="9525">
            <a:solidFill>
              <a:schemeClr val="bg1"/>
            </a:solidFill>
            <a:miter lim="800000"/>
            <a:headEnd/>
            <a:tailEnd/>
          </a:ln>
          <a:effectLst/>
        </p:spPr>
        <p:txBody>
          <a:bodyPr wrap="none" anchor="ctr"/>
          <a:lstStyle/>
          <a:p>
            <a:endParaRPr lang="en-US"/>
          </a:p>
        </p:txBody>
      </p:sp>
      <p:sp>
        <p:nvSpPr>
          <p:cNvPr id="32778" name="Rectangle 10"/>
          <p:cNvSpPr>
            <a:spLocks noChangeArrowheads="1"/>
          </p:cNvSpPr>
          <p:nvPr/>
        </p:nvSpPr>
        <p:spPr bwMode="auto">
          <a:xfrm>
            <a:off x="2590800" y="1981200"/>
            <a:ext cx="1143000" cy="3124200"/>
          </a:xfrm>
          <a:prstGeom prst="rect">
            <a:avLst/>
          </a:prstGeom>
          <a:solidFill>
            <a:schemeClr val="bg1"/>
          </a:solidFill>
          <a:ln w="9525">
            <a:solidFill>
              <a:schemeClr val="bg1"/>
            </a:solidFill>
            <a:miter lim="800000"/>
            <a:headEnd/>
            <a:tailEnd/>
          </a:ln>
          <a:effectLst/>
        </p:spPr>
        <p:txBody>
          <a:bodyPr wrap="none" anchor="ctr"/>
          <a:lstStyle/>
          <a:p>
            <a:endParaRPr lang="en-US"/>
          </a:p>
        </p:txBody>
      </p:sp>
    </p:spTree>
  </p:cSld>
  <p:clrMapOvr>
    <a:masterClrMapping/>
  </p:clrMapOvr>
  <p:transition advTm="5000">
    <p:fade thruBlk="1"/>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6" name="Picture 4" descr="M17"/>
          <p:cNvPicPr>
            <a:picLocks noChangeAspect="1" noChangeArrowheads="1"/>
          </p:cNvPicPr>
          <p:nvPr>
            <p:ph idx="1"/>
          </p:nvPr>
        </p:nvPicPr>
        <p:blipFill>
          <a:blip r:embed="rId2"/>
          <a:srcRect/>
          <a:stretch>
            <a:fillRect/>
          </a:stretch>
        </p:blipFill>
        <p:spPr>
          <a:xfrm>
            <a:off x="0" y="0"/>
            <a:ext cx="9144000" cy="6858000"/>
          </a:xfrm>
          <a:noFill/>
          <a:ln/>
        </p:spPr>
      </p:pic>
      <p:sp>
        <p:nvSpPr>
          <p:cNvPr id="33797" name="Rectangle 5"/>
          <p:cNvSpPr>
            <a:spLocks noGrp="1" noChangeArrowheads="1"/>
          </p:cNvSpPr>
          <p:nvPr>
            <p:ph type="title"/>
          </p:nvPr>
        </p:nvSpPr>
        <p:spPr>
          <a:xfrm>
            <a:off x="457200" y="0"/>
            <a:ext cx="8229600" cy="1143000"/>
          </a:xfrm>
        </p:spPr>
        <p:txBody>
          <a:bodyPr/>
          <a:lstStyle/>
          <a:p>
            <a:r>
              <a:rPr lang="en-US">
                <a:solidFill>
                  <a:schemeClr val="bg1"/>
                </a:solidFill>
                <a:effectLst>
                  <a:outerShdw blurRad="38100" dist="38100" dir="2700000" algn="tl">
                    <a:srgbClr val="FFFFFF"/>
                  </a:outerShdw>
                </a:effectLst>
              </a:rPr>
              <a:t>M17 – The Eagle Nebula</a:t>
            </a:r>
          </a:p>
        </p:txBody>
      </p:sp>
    </p:spTree>
  </p:cSld>
  <p:clrMapOvr>
    <a:masterClrMapping/>
  </p:clrMapOvr>
  <p:transition advTm="5000">
    <p:fade thruBlk="1"/>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988" name="Picture 4" descr="NGC4438 Blackhole"/>
          <p:cNvPicPr>
            <a:picLocks noChangeAspect="1" noChangeArrowheads="1"/>
          </p:cNvPicPr>
          <p:nvPr>
            <p:ph idx="1"/>
          </p:nvPr>
        </p:nvPicPr>
        <p:blipFill>
          <a:blip r:embed="rId2"/>
          <a:srcRect/>
          <a:stretch>
            <a:fillRect/>
          </a:stretch>
        </p:blipFill>
        <p:spPr>
          <a:xfrm>
            <a:off x="0" y="22225"/>
            <a:ext cx="9144000" cy="6835775"/>
          </a:xfrm>
          <a:noFill/>
          <a:ln/>
        </p:spPr>
      </p:pic>
      <p:sp>
        <p:nvSpPr>
          <p:cNvPr id="41989" name="Rectangle 5"/>
          <p:cNvSpPr>
            <a:spLocks noGrp="1" noChangeArrowheads="1"/>
          </p:cNvSpPr>
          <p:nvPr>
            <p:ph type="title"/>
          </p:nvPr>
        </p:nvSpPr>
        <p:spPr/>
        <p:txBody>
          <a:bodyPr/>
          <a:lstStyle/>
          <a:p>
            <a:r>
              <a:rPr lang="en-US"/>
              <a:t>NGC 4438 – A galaxy in Virgo</a:t>
            </a:r>
          </a:p>
        </p:txBody>
      </p:sp>
    </p:spTree>
  </p:cSld>
  <p:clrMapOvr>
    <a:masterClrMapping/>
  </p:clrMapOvr>
  <p:transition advTm="5000">
    <p:fade thruBlk="1"/>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2" name="Picture 4" descr="M51"/>
          <p:cNvPicPr>
            <a:picLocks noChangeAspect="1" noChangeArrowheads="1"/>
          </p:cNvPicPr>
          <p:nvPr>
            <p:ph idx="1"/>
          </p:nvPr>
        </p:nvPicPr>
        <p:blipFill>
          <a:blip r:embed="rId2"/>
          <a:srcRect/>
          <a:stretch>
            <a:fillRect/>
          </a:stretch>
        </p:blipFill>
        <p:spPr>
          <a:xfrm>
            <a:off x="0" y="14288"/>
            <a:ext cx="9144000" cy="6843712"/>
          </a:xfrm>
          <a:noFill/>
          <a:ln/>
        </p:spPr>
      </p:pic>
      <p:sp>
        <p:nvSpPr>
          <p:cNvPr id="43013" name="Rectangle 5"/>
          <p:cNvSpPr>
            <a:spLocks noGrp="1" noChangeArrowheads="1"/>
          </p:cNvSpPr>
          <p:nvPr>
            <p:ph type="title"/>
          </p:nvPr>
        </p:nvSpPr>
        <p:spPr>
          <a:xfrm>
            <a:off x="457200" y="228600"/>
            <a:ext cx="8229600" cy="609600"/>
          </a:xfrm>
        </p:spPr>
        <p:txBody>
          <a:bodyPr/>
          <a:lstStyle/>
          <a:p>
            <a:r>
              <a:rPr lang="en-US"/>
              <a:t>M51 – The Whirlpool  Galaxy</a:t>
            </a:r>
          </a:p>
        </p:txBody>
      </p:sp>
    </p:spTree>
  </p:cSld>
  <p:clrMapOvr>
    <a:masterClrMapping/>
  </p:clrMapOvr>
  <p:transition advTm="5000">
    <p:fade thruBlk="1"/>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4036" name="Picture 4" descr="2003-28-a-web"/>
          <p:cNvPicPr>
            <a:picLocks noChangeAspect="1" noChangeArrowheads="1"/>
          </p:cNvPicPr>
          <p:nvPr>
            <p:ph idx="1"/>
          </p:nvPr>
        </p:nvPicPr>
        <p:blipFill>
          <a:blip r:embed="rId2"/>
          <a:srcRect/>
          <a:stretch>
            <a:fillRect/>
          </a:stretch>
        </p:blipFill>
        <p:spPr>
          <a:xfrm>
            <a:off x="0" y="0"/>
            <a:ext cx="9144000" cy="6423025"/>
          </a:xfrm>
          <a:noFill/>
          <a:ln/>
        </p:spPr>
      </p:pic>
      <p:sp>
        <p:nvSpPr>
          <p:cNvPr id="44037" name="Rectangle 5"/>
          <p:cNvSpPr>
            <a:spLocks noGrp="1" noChangeArrowheads="1"/>
          </p:cNvSpPr>
          <p:nvPr>
            <p:ph type="title"/>
          </p:nvPr>
        </p:nvSpPr>
        <p:spPr>
          <a:xfrm>
            <a:off x="533400" y="0"/>
            <a:ext cx="8229600" cy="715963"/>
          </a:xfrm>
        </p:spPr>
        <p:txBody>
          <a:bodyPr/>
          <a:lstStyle/>
          <a:p>
            <a:r>
              <a:rPr lang="en-US" sz="4000"/>
              <a:t>M104 Sombrero Galaxy</a:t>
            </a:r>
          </a:p>
        </p:txBody>
      </p:sp>
    </p:spTree>
  </p:cSld>
  <p:clrMapOvr>
    <a:masterClrMapping/>
  </p:clrMapOvr>
  <p:transition advTm="5000">
    <p:fade thruBlk="1"/>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60" name="Picture 4" descr="ast_tadpole"/>
          <p:cNvPicPr>
            <a:picLocks noChangeAspect="1" noChangeArrowheads="1"/>
          </p:cNvPicPr>
          <p:nvPr>
            <p:ph idx="1"/>
          </p:nvPr>
        </p:nvPicPr>
        <p:blipFill>
          <a:blip r:embed="rId2"/>
          <a:srcRect/>
          <a:stretch>
            <a:fillRect/>
          </a:stretch>
        </p:blipFill>
        <p:spPr>
          <a:xfrm>
            <a:off x="0" y="0"/>
            <a:ext cx="9144000" cy="6858000"/>
          </a:xfrm>
          <a:noFill/>
          <a:ln/>
        </p:spPr>
      </p:pic>
      <p:sp>
        <p:nvSpPr>
          <p:cNvPr id="45061" name="Rectangle 5"/>
          <p:cNvSpPr>
            <a:spLocks noGrp="1" noChangeArrowheads="1"/>
          </p:cNvSpPr>
          <p:nvPr>
            <p:ph type="title"/>
          </p:nvPr>
        </p:nvSpPr>
        <p:spPr>
          <a:xfrm>
            <a:off x="533400" y="0"/>
            <a:ext cx="8229600" cy="1143000"/>
          </a:xfrm>
        </p:spPr>
        <p:txBody>
          <a:bodyPr/>
          <a:lstStyle/>
          <a:p>
            <a:r>
              <a:rPr lang="en-US"/>
              <a:t>Tadpole Galaxy</a:t>
            </a:r>
          </a:p>
        </p:txBody>
      </p:sp>
    </p:spTree>
  </p:cSld>
  <p:clrMapOvr>
    <a:masterClrMapping/>
  </p:clrMapOvr>
  <p:transition advTm="5000">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7" name="Picture 11" descr="See Explanation.  Clicking on the picture will download &#10; the highest resolution version available.">
            <a:hlinkClick r:id="rId2"/>
          </p:cNvPr>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0181" name="Rectangle 5"/>
          <p:cNvSpPr>
            <a:spLocks noGrp="1" noChangeArrowheads="1"/>
          </p:cNvSpPr>
          <p:nvPr>
            <p:ph type="title"/>
          </p:nvPr>
        </p:nvSpPr>
        <p:spPr>
          <a:xfrm>
            <a:off x="457200" y="152400"/>
            <a:ext cx="8229600" cy="762000"/>
          </a:xfrm>
        </p:spPr>
        <p:txBody>
          <a:bodyPr/>
          <a:lstStyle/>
          <a:p>
            <a:r>
              <a:rPr lang="en-US" b="1"/>
              <a:t>The Horsehead Nebula</a:t>
            </a:r>
          </a:p>
        </p:txBody>
      </p:sp>
    </p:spTree>
  </p:cSld>
  <p:clrMapOvr>
    <a:masterClrMapping/>
  </p:clrMapOvr>
  <p:transition advTm="5000">
    <p:fade thruBlk="1"/>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563" name="Picture 3" descr="m27_lrgb"/>
          <p:cNvPicPr>
            <a:picLocks noChangeAspect="1" noChangeArrowheads="1"/>
          </p:cNvPicPr>
          <p:nvPr>
            <p:ph idx="1"/>
          </p:nvPr>
        </p:nvPicPr>
        <p:blipFill>
          <a:blip r:embed="rId2"/>
          <a:srcRect/>
          <a:stretch>
            <a:fillRect/>
          </a:stretch>
        </p:blipFill>
        <p:spPr>
          <a:xfrm>
            <a:off x="0" y="0"/>
            <a:ext cx="9144000" cy="6858000"/>
          </a:xfrm>
          <a:noFill/>
          <a:ln/>
        </p:spPr>
      </p:pic>
      <p:sp>
        <p:nvSpPr>
          <p:cNvPr id="66562" name="Rectangle 2"/>
          <p:cNvSpPr>
            <a:spLocks noGrp="1" noChangeArrowheads="1"/>
          </p:cNvSpPr>
          <p:nvPr>
            <p:ph type="title"/>
          </p:nvPr>
        </p:nvSpPr>
        <p:spPr>
          <a:xfrm>
            <a:off x="457200" y="0"/>
            <a:ext cx="8229600" cy="762000"/>
          </a:xfrm>
        </p:spPr>
        <p:txBody>
          <a:bodyPr/>
          <a:lstStyle/>
          <a:p>
            <a:r>
              <a:rPr lang="en-US"/>
              <a:t>M27 – The Dumbbell Nebula</a:t>
            </a:r>
          </a:p>
        </p:txBody>
      </p:sp>
    </p:spTree>
  </p:cSld>
  <p:clrMapOvr>
    <a:masterClrMapping/>
  </p:clrMapOvr>
  <p:transition advTm="5000">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533400" y="1143000"/>
            <a:ext cx="8305800" cy="3840163"/>
          </a:xfrm>
        </p:spPr>
        <p:txBody>
          <a:bodyPr/>
          <a:lstStyle/>
          <a:p>
            <a:r>
              <a:rPr lang="en-US"/>
              <a:t>Comparison of Hubble Space Telescope (HST) images with those seen through smaller, ground-based telescopes:</a:t>
            </a:r>
          </a:p>
        </p:txBody>
      </p:sp>
    </p:spTree>
  </p:cSld>
  <p:clrMapOvr>
    <a:masterClrMapping/>
  </p:clrMapOvr>
  <p:transition advTm="5000">
    <p:fade thruBlk="1"/>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0"/>
            <a:ext cx="8229600" cy="1143000"/>
          </a:xfrm>
        </p:spPr>
        <p:txBody>
          <a:bodyPr/>
          <a:lstStyle/>
          <a:p>
            <a:r>
              <a:rPr lang="en-US"/>
              <a:t>M27 – The Dumbbell Nebula</a:t>
            </a:r>
          </a:p>
        </p:txBody>
      </p:sp>
      <p:pic>
        <p:nvPicPr>
          <p:cNvPr id="73731" name="Picture 3" descr="m27_lrgb"/>
          <p:cNvPicPr>
            <a:picLocks noChangeAspect="1" noChangeArrowheads="1"/>
          </p:cNvPicPr>
          <p:nvPr>
            <p:ph idx="1"/>
          </p:nvPr>
        </p:nvPicPr>
        <p:blipFill>
          <a:blip r:embed="rId2"/>
          <a:srcRect/>
          <a:stretch>
            <a:fillRect/>
          </a:stretch>
        </p:blipFill>
        <p:spPr>
          <a:xfrm>
            <a:off x="838200" y="1600200"/>
            <a:ext cx="4038600" cy="2724150"/>
          </a:xfrm>
          <a:noFill/>
          <a:ln/>
        </p:spPr>
      </p:pic>
      <p:pic>
        <p:nvPicPr>
          <p:cNvPr id="73733" name="Picture 5" descr="C:\Documents and Settings\kweiner\Desktop\dumbbell.jpg"/>
          <p:cNvPicPr>
            <a:picLocks noChangeAspect="1" noChangeArrowheads="1"/>
          </p:cNvPicPr>
          <p:nvPr/>
        </p:nvPicPr>
        <p:blipFill>
          <a:blip r:embed="rId3"/>
          <a:srcRect/>
          <a:stretch>
            <a:fillRect/>
          </a:stretch>
        </p:blipFill>
        <p:spPr bwMode="auto">
          <a:xfrm>
            <a:off x="5257800" y="1600200"/>
            <a:ext cx="3048000" cy="2833688"/>
          </a:xfrm>
          <a:prstGeom prst="rect">
            <a:avLst/>
          </a:prstGeom>
          <a:noFill/>
        </p:spPr>
      </p:pic>
      <p:sp>
        <p:nvSpPr>
          <p:cNvPr id="73734" name="Text Box 6"/>
          <p:cNvSpPr txBox="1">
            <a:spLocks noChangeArrowheads="1"/>
          </p:cNvSpPr>
          <p:nvPr/>
        </p:nvSpPr>
        <p:spPr bwMode="auto">
          <a:xfrm>
            <a:off x="990600" y="4953000"/>
            <a:ext cx="3657600" cy="579438"/>
          </a:xfrm>
          <a:prstGeom prst="rect">
            <a:avLst/>
          </a:prstGeom>
          <a:noFill/>
          <a:ln w="9525">
            <a:noFill/>
            <a:miter lim="800000"/>
            <a:headEnd/>
            <a:tailEnd/>
          </a:ln>
          <a:effectLst/>
        </p:spPr>
        <p:txBody>
          <a:bodyPr>
            <a:spAutoFit/>
          </a:bodyPr>
          <a:lstStyle/>
          <a:p>
            <a:pPr algn="ctr">
              <a:spcBef>
                <a:spcPct val="50000"/>
              </a:spcBef>
            </a:pPr>
            <a:r>
              <a:rPr lang="en-US" sz="3200"/>
              <a:t>HST</a:t>
            </a:r>
          </a:p>
        </p:txBody>
      </p:sp>
      <p:sp>
        <p:nvSpPr>
          <p:cNvPr id="73735" name="Text Box 7"/>
          <p:cNvSpPr txBox="1">
            <a:spLocks noChangeArrowheads="1"/>
          </p:cNvSpPr>
          <p:nvPr/>
        </p:nvSpPr>
        <p:spPr bwMode="auto">
          <a:xfrm>
            <a:off x="5181600" y="4953000"/>
            <a:ext cx="2971800" cy="579438"/>
          </a:xfrm>
          <a:prstGeom prst="rect">
            <a:avLst/>
          </a:prstGeom>
          <a:noFill/>
          <a:ln w="9525">
            <a:noFill/>
            <a:miter lim="800000"/>
            <a:headEnd/>
            <a:tailEnd/>
          </a:ln>
          <a:effectLst/>
        </p:spPr>
        <p:txBody>
          <a:bodyPr>
            <a:spAutoFit/>
          </a:bodyPr>
          <a:lstStyle/>
          <a:p>
            <a:pPr algn="ctr">
              <a:spcBef>
                <a:spcPct val="50000"/>
              </a:spcBef>
            </a:pPr>
            <a:r>
              <a:rPr lang="en-US" sz="3200"/>
              <a:t>Earth</a:t>
            </a:r>
            <a:r>
              <a:rPr lang="en-US"/>
              <a:t> </a:t>
            </a:r>
            <a:r>
              <a:rPr lang="en-US" sz="3200"/>
              <a:t>based</a:t>
            </a:r>
          </a:p>
        </p:txBody>
      </p:sp>
    </p:spTree>
  </p:cSld>
  <p:clrMapOvr>
    <a:masterClrMapping/>
  </p:clrMapOvr>
  <p:transition advTm="5000">
    <p:fade thruBlk="1"/>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9874" name="Picture 2" descr="2003-28-a-web"/>
          <p:cNvPicPr>
            <a:picLocks noChangeAspect="1" noChangeArrowheads="1"/>
          </p:cNvPicPr>
          <p:nvPr>
            <p:ph idx="1"/>
          </p:nvPr>
        </p:nvPicPr>
        <p:blipFill>
          <a:blip r:embed="rId2"/>
          <a:srcRect/>
          <a:stretch>
            <a:fillRect/>
          </a:stretch>
        </p:blipFill>
        <p:spPr>
          <a:xfrm>
            <a:off x="228600" y="1828800"/>
            <a:ext cx="3886200" cy="2730500"/>
          </a:xfrm>
          <a:noFill/>
          <a:ln/>
        </p:spPr>
      </p:pic>
      <p:sp>
        <p:nvSpPr>
          <p:cNvPr id="79875" name="Rectangle 3"/>
          <p:cNvSpPr>
            <a:spLocks noGrp="1" noChangeArrowheads="1"/>
          </p:cNvSpPr>
          <p:nvPr>
            <p:ph type="title"/>
          </p:nvPr>
        </p:nvSpPr>
        <p:spPr>
          <a:xfrm>
            <a:off x="533400" y="0"/>
            <a:ext cx="8229600" cy="715963"/>
          </a:xfrm>
        </p:spPr>
        <p:txBody>
          <a:bodyPr/>
          <a:lstStyle/>
          <a:p>
            <a:r>
              <a:rPr lang="en-US" sz="4000"/>
              <a:t>M104 Sombrero Galaxy</a:t>
            </a:r>
          </a:p>
        </p:txBody>
      </p:sp>
      <p:pic>
        <p:nvPicPr>
          <p:cNvPr id="79876" name="Picture 4" descr="M104deconv"/>
          <p:cNvPicPr>
            <a:picLocks noChangeAspect="1" noChangeArrowheads="1"/>
          </p:cNvPicPr>
          <p:nvPr/>
        </p:nvPicPr>
        <p:blipFill>
          <a:blip r:embed="rId3"/>
          <a:srcRect/>
          <a:stretch>
            <a:fillRect/>
          </a:stretch>
        </p:blipFill>
        <p:spPr bwMode="auto">
          <a:xfrm>
            <a:off x="4800600" y="2133600"/>
            <a:ext cx="3733800" cy="2492375"/>
          </a:xfrm>
          <a:prstGeom prst="rect">
            <a:avLst/>
          </a:prstGeom>
          <a:noFill/>
          <a:ln w="9525">
            <a:noFill/>
            <a:miter lim="800000"/>
            <a:headEnd/>
            <a:tailEnd/>
          </a:ln>
        </p:spPr>
      </p:pic>
      <p:sp>
        <p:nvSpPr>
          <p:cNvPr id="79877" name="Text Box 5"/>
          <p:cNvSpPr txBox="1">
            <a:spLocks noChangeArrowheads="1"/>
          </p:cNvSpPr>
          <p:nvPr/>
        </p:nvSpPr>
        <p:spPr bwMode="auto">
          <a:xfrm>
            <a:off x="990600" y="4953000"/>
            <a:ext cx="2743200" cy="579438"/>
          </a:xfrm>
          <a:prstGeom prst="rect">
            <a:avLst/>
          </a:prstGeom>
          <a:noFill/>
          <a:ln w="9525">
            <a:noFill/>
            <a:miter lim="800000"/>
            <a:headEnd/>
            <a:tailEnd/>
          </a:ln>
          <a:effectLst/>
        </p:spPr>
        <p:txBody>
          <a:bodyPr>
            <a:spAutoFit/>
          </a:bodyPr>
          <a:lstStyle/>
          <a:p>
            <a:pPr algn="ctr">
              <a:spcBef>
                <a:spcPct val="50000"/>
              </a:spcBef>
            </a:pPr>
            <a:r>
              <a:rPr lang="en-US" sz="3200"/>
              <a:t>HST</a:t>
            </a:r>
          </a:p>
        </p:txBody>
      </p:sp>
      <p:sp>
        <p:nvSpPr>
          <p:cNvPr id="79878" name="Text Box 6"/>
          <p:cNvSpPr txBox="1">
            <a:spLocks noChangeArrowheads="1"/>
          </p:cNvSpPr>
          <p:nvPr/>
        </p:nvSpPr>
        <p:spPr bwMode="auto">
          <a:xfrm>
            <a:off x="5029200" y="4953000"/>
            <a:ext cx="2971800" cy="579438"/>
          </a:xfrm>
          <a:prstGeom prst="rect">
            <a:avLst/>
          </a:prstGeom>
          <a:noFill/>
          <a:ln w="9525">
            <a:noFill/>
            <a:miter lim="800000"/>
            <a:headEnd/>
            <a:tailEnd/>
          </a:ln>
          <a:effectLst/>
        </p:spPr>
        <p:txBody>
          <a:bodyPr>
            <a:spAutoFit/>
          </a:bodyPr>
          <a:lstStyle/>
          <a:p>
            <a:pPr algn="ctr">
              <a:spcBef>
                <a:spcPct val="50000"/>
              </a:spcBef>
            </a:pPr>
            <a:r>
              <a:rPr lang="en-US" sz="3200"/>
              <a:t>Earth</a:t>
            </a:r>
            <a:r>
              <a:rPr lang="en-US"/>
              <a:t> </a:t>
            </a:r>
            <a:r>
              <a:rPr lang="en-US" sz="3200"/>
              <a:t>based</a:t>
            </a:r>
          </a:p>
        </p:txBody>
      </p:sp>
    </p:spTree>
  </p:cSld>
  <p:clrMapOvr>
    <a:masterClrMapping/>
  </p:clrMapOvr>
  <p:transition advTm="5000">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b="1" i="1"/>
              <a:t>SPACE EXPLORATION:</a:t>
            </a:r>
            <a:br>
              <a:rPr lang="en-US" b="1" i="1"/>
            </a:br>
            <a:r>
              <a:rPr lang="en-US" b="1" i="1"/>
              <a:t>Missions of Discovery</a:t>
            </a:r>
          </a:p>
        </p:txBody>
      </p:sp>
      <p:grpSp>
        <p:nvGrpSpPr>
          <p:cNvPr id="80907" name="Group 11"/>
          <p:cNvGrpSpPr>
            <a:grpSpLocks/>
          </p:cNvGrpSpPr>
          <p:nvPr/>
        </p:nvGrpSpPr>
        <p:grpSpPr bwMode="auto">
          <a:xfrm>
            <a:off x="2074863" y="2536825"/>
            <a:ext cx="3830637" cy="1785938"/>
            <a:chOff x="0" y="0"/>
            <a:chExt cx="2413" cy="1125"/>
          </a:xfrm>
        </p:grpSpPr>
        <p:sp>
          <p:nvSpPr>
            <p:cNvPr id="80899" name="Rectangle 3"/>
            <p:cNvSpPr>
              <a:spLocks noChangeArrowheads="1"/>
            </p:cNvSpPr>
            <p:nvPr/>
          </p:nvSpPr>
          <p:spPr bwMode="auto">
            <a:xfrm>
              <a:off x="0" y="0"/>
              <a:ext cx="2413" cy="0"/>
            </a:xfrm>
            <a:prstGeom prst="rect">
              <a:avLst/>
            </a:prstGeom>
            <a:noFill/>
            <a:ln w="9525">
              <a:noFill/>
              <a:miter lim="800000"/>
              <a:headEnd/>
              <a:tailEnd/>
            </a:ln>
            <a:effectLst/>
          </p:spPr>
          <p:txBody>
            <a:bodyPr>
              <a:spAutoFit/>
            </a:bodyPr>
            <a:lstStyle/>
            <a:p>
              <a:endParaRPr lang="en-US"/>
            </a:p>
          </p:txBody>
        </p:sp>
        <p:grpSp>
          <p:nvGrpSpPr>
            <p:cNvPr id="80906" name="Group 10"/>
            <p:cNvGrpSpPr>
              <a:grpSpLocks/>
            </p:cNvGrpSpPr>
            <p:nvPr/>
          </p:nvGrpSpPr>
          <p:grpSpPr bwMode="auto">
            <a:xfrm>
              <a:off x="0" y="0"/>
              <a:ext cx="2385" cy="1125"/>
              <a:chOff x="0" y="0"/>
              <a:chExt cx="2385" cy="1125"/>
            </a:xfrm>
          </p:grpSpPr>
          <p:sp>
            <p:nvSpPr>
              <p:cNvPr id="80900" name="Rectangle 4"/>
              <p:cNvSpPr>
                <a:spLocks noChangeArrowheads="1"/>
              </p:cNvSpPr>
              <p:nvPr/>
            </p:nvSpPr>
            <p:spPr bwMode="auto">
              <a:xfrm>
                <a:off x="0" y="0"/>
                <a:ext cx="2385" cy="0"/>
              </a:xfrm>
              <a:prstGeom prst="rect">
                <a:avLst/>
              </a:prstGeom>
              <a:noFill/>
              <a:ln w="9525">
                <a:noFill/>
                <a:miter lim="800000"/>
                <a:headEnd/>
                <a:tailEnd/>
              </a:ln>
              <a:effectLst/>
            </p:spPr>
            <p:txBody>
              <a:bodyPr>
                <a:spAutoFit/>
              </a:bodyPr>
              <a:lstStyle/>
              <a:p>
                <a:endParaRPr lang="en-US"/>
              </a:p>
            </p:txBody>
          </p:sp>
          <p:grpSp>
            <p:nvGrpSpPr>
              <p:cNvPr id="80905" name="Group 9"/>
              <p:cNvGrpSpPr>
                <a:grpSpLocks/>
              </p:cNvGrpSpPr>
              <p:nvPr/>
            </p:nvGrpSpPr>
            <p:grpSpPr bwMode="auto">
              <a:xfrm>
                <a:off x="0" y="0"/>
                <a:ext cx="2384" cy="1125"/>
                <a:chOff x="0" y="0"/>
                <a:chExt cx="2384" cy="1125"/>
              </a:xfrm>
            </p:grpSpPr>
            <p:sp>
              <p:nvSpPr>
                <p:cNvPr id="80901" name="Rectangle 5"/>
                <p:cNvSpPr>
                  <a:spLocks noChangeArrowheads="1"/>
                </p:cNvSpPr>
                <p:nvPr/>
              </p:nvSpPr>
              <p:spPr bwMode="auto">
                <a:xfrm>
                  <a:off x="0" y="0"/>
                  <a:ext cx="413" cy="1125"/>
                </a:xfrm>
                <a:prstGeom prst="rect">
                  <a:avLst/>
                </a:prstGeom>
                <a:noFill/>
                <a:ln w="9525">
                  <a:noFill/>
                  <a:miter lim="800000"/>
                  <a:headEnd/>
                  <a:tailEnd/>
                </a:ln>
                <a:effectLst/>
              </p:spPr>
              <p:txBody>
                <a:bodyPr/>
                <a:lstStyle/>
                <a:p>
                  <a:r>
                    <a:rPr lang="en-US"/>
                    <a:t>  </a:t>
                  </a:r>
                  <a:r>
                    <a:rPr lang="en-US" sz="4100"/>
                    <a:t> </a:t>
                  </a:r>
                  <a:r>
                    <a:rPr lang="en-US"/>
                    <a:t>         </a:t>
                  </a:r>
                </a:p>
              </p:txBody>
            </p:sp>
            <p:sp>
              <p:nvSpPr>
                <p:cNvPr id="80903" name="Rectangle 7"/>
                <p:cNvSpPr>
                  <a:spLocks noChangeArrowheads="1"/>
                </p:cNvSpPr>
                <p:nvPr/>
              </p:nvSpPr>
              <p:spPr bwMode="auto">
                <a:xfrm>
                  <a:off x="413" y="625"/>
                  <a:ext cx="1971" cy="500"/>
                </a:xfrm>
                <a:prstGeom prst="rect">
                  <a:avLst/>
                </a:prstGeom>
                <a:noFill/>
                <a:ln w="9525">
                  <a:noFill/>
                  <a:miter lim="800000"/>
                  <a:headEnd/>
                  <a:tailEnd/>
                </a:ln>
                <a:effectLst/>
              </p:spPr>
              <p:txBody>
                <a:bodyPr/>
                <a:lstStyle/>
                <a:p>
                  <a:r>
                    <a:rPr lang="en-US"/>
                    <a:t>  </a:t>
                  </a:r>
                  <a:r>
                    <a:rPr lang="en-US" sz="2800"/>
                    <a:t> </a:t>
                  </a:r>
                  <a:r>
                    <a:rPr lang="en-US"/>
                    <a:t>                                                                </a:t>
                  </a:r>
                </a:p>
              </p:txBody>
            </p:sp>
          </p:grpSp>
        </p:grpSp>
      </p:grpSp>
      <p:pic>
        <p:nvPicPr>
          <p:cNvPr id="80904" name="Picture 8" descr="'For what could be more beautiful than the heavens which contain all beautiful things.' --Nicholas Copernicus, 1543"/>
          <p:cNvPicPr>
            <a:picLocks noChangeAspect="1" noChangeArrowheads="1"/>
          </p:cNvPicPr>
          <p:nvPr/>
        </p:nvPicPr>
        <p:blipFill>
          <a:blip r:embed="rId2"/>
          <a:srcRect/>
          <a:stretch>
            <a:fillRect/>
          </a:stretch>
        </p:blipFill>
        <p:spPr bwMode="auto">
          <a:xfrm>
            <a:off x="228600" y="1752600"/>
            <a:ext cx="8763000" cy="957263"/>
          </a:xfrm>
          <a:prstGeom prst="rect">
            <a:avLst/>
          </a:prstGeom>
          <a:noFill/>
        </p:spPr>
      </p:pic>
      <p:pic>
        <p:nvPicPr>
          <p:cNvPr id="80911" name="Picture 15" descr="C:\Documents and Settings\reynolg\My Documents\My Pictures\Space\M45 - The Pleiades monochrome.jpg"/>
          <p:cNvPicPr>
            <a:picLocks noChangeAspect="1" noChangeArrowheads="1"/>
          </p:cNvPicPr>
          <p:nvPr/>
        </p:nvPicPr>
        <p:blipFill>
          <a:blip r:embed="rId3"/>
          <a:srcRect/>
          <a:stretch>
            <a:fillRect/>
          </a:stretch>
        </p:blipFill>
        <p:spPr bwMode="auto">
          <a:xfrm>
            <a:off x="0" y="4035425"/>
            <a:ext cx="3246438" cy="2822575"/>
          </a:xfrm>
          <a:prstGeom prst="rect">
            <a:avLst/>
          </a:prstGeom>
          <a:solidFill>
            <a:schemeClr val="bg1"/>
          </a:solidFill>
        </p:spPr>
      </p:pic>
      <p:pic>
        <p:nvPicPr>
          <p:cNvPr id="80913" name="Picture 17" descr="C:\Documents and Settings\reynolg\My Documents\My Pictures\Space\M13_richmann.jpg"/>
          <p:cNvPicPr>
            <a:picLocks noChangeAspect="1" noChangeArrowheads="1"/>
          </p:cNvPicPr>
          <p:nvPr/>
        </p:nvPicPr>
        <p:blipFill>
          <a:blip r:embed="rId4"/>
          <a:srcRect/>
          <a:stretch>
            <a:fillRect/>
          </a:stretch>
        </p:blipFill>
        <p:spPr bwMode="auto">
          <a:xfrm>
            <a:off x="5710238" y="4232275"/>
            <a:ext cx="3433762" cy="2625725"/>
          </a:xfrm>
          <a:prstGeom prst="rect">
            <a:avLst/>
          </a:prstGeom>
          <a:noFill/>
        </p:spPr>
      </p:pic>
      <p:pic>
        <p:nvPicPr>
          <p:cNvPr id="80914" name="Picture 18" descr="C:\Documents and Settings\reynolg\My Documents\My Pictures\Space\Comet Hyakutake.jpg"/>
          <p:cNvPicPr>
            <a:picLocks noChangeAspect="1" noChangeArrowheads="1"/>
          </p:cNvPicPr>
          <p:nvPr/>
        </p:nvPicPr>
        <p:blipFill>
          <a:blip r:embed="rId5"/>
          <a:srcRect/>
          <a:stretch>
            <a:fillRect/>
          </a:stretch>
        </p:blipFill>
        <p:spPr bwMode="auto">
          <a:xfrm>
            <a:off x="3200400" y="2895600"/>
            <a:ext cx="3302000" cy="2535238"/>
          </a:xfrm>
          <a:prstGeom prst="rect">
            <a:avLst/>
          </a:prstGeom>
          <a:noFill/>
        </p:spPr>
      </p:pic>
      <p:sp>
        <p:nvSpPr>
          <p:cNvPr id="80915" name="Rectangle 19"/>
          <p:cNvSpPr>
            <a:spLocks noChangeArrowheads="1"/>
          </p:cNvSpPr>
          <p:nvPr/>
        </p:nvSpPr>
        <p:spPr bwMode="auto">
          <a:xfrm>
            <a:off x="0" y="6477000"/>
            <a:ext cx="3505200" cy="381000"/>
          </a:xfrm>
          <a:prstGeom prst="rect">
            <a:avLst/>
          </a:prstGeom>
          <a:solidFill>
            <a:schemeClr val="bg1"/>
          </a:solidFill>
          <a:ln w="9525">
            <a:solidFill>
              <a:schemeClr val="bg1"/>
            </a:solidFill>
            <a:miter lim="800000"/>
            <a:headEnd/>
            <a:tailEnd/>
          </a:ln>
          <a:effectLst/>
        </p:spPr>
        <p:txBody>
          <a:bodyPr wrap="none" anchor="ctr"/>
          <a:lstStyle/>
          <a:p>
            <a:endParaRPr lang="en-US"/>
          </a:p>
        </p:txBody>
      </p:sp>
    </p:spTree>
  </p:cSld>
  <p:clrMapOvr>
    <a:masterClrMapping/>
  </p:clrMapOvr>
  <p:transition advTm="5000">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b="1" i="1"/>
              <a:t>Historic Space Missions</a:t>
            </a:r>
          </a:p>
        </p:txBody>
      </p:sp>
      <p:pic>
        <p:nvPicPr>
          <p:cNvPr id="81954" name="Picture 34" descr="http://www.nauts.com/vehicles/Images/sputnik_small.jpg">
            <a:hlinkClick r:id="rId2"/>
          </p:cNvPr>
          <p:cNvPicPr>
            <a:picLocks noChangeAspect="1" noChangeArrowheads="1"/>
          </p:cNvPicPr>
          <p:nvPr/>
        </p:nvPicPr>
        <p:blipFill>
          <a:blip r:embed="rId3"/>
          <a:srcRect/>
          <a:stretch>
            <a:fillRect/>
          </a:stretch>
        </p:blipFill>
        <p:spPr bwMode="auto">
          <a:xfrm>
            <a:off x="6705600" y="1295400"/>
            <a:ext cx="1306513" cy="1676400"/>
          </a:xfrm>
          <a:prstGeom prst="rect">
            <a:avLst/>
          </a:prstGeom>
          <a:noFill/>
        </p:spPr>
      </p:pic>
      <p:sp>
        <p:nvSpPr>
          <p:cNvPr id="81955" name="Rectangle 35"/>
          <p:cNvSpPr>
            <a:spLocks noChangeArrowheads="1"/>
          </p:cNvSpPr>
          <p:nvPr/>
        </p:nvSpPr>
        <p:spPr bwMode="auto">
          <a:xfrm>
            <a:off x="381000" y="13716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1957 – Sputnik 1 (USSR)</a:t>
            </a:r>
          </a:p>
        </p:txBody>
      </p:sp>
      <p:sp>
        <p:nvSpPr>
          <p:cNvPr id="81956" name="Rectangle 36"/>
          <p:cNvSpPr>
            <a:spLocks noChangeArrowheads="1"/>
          </p:cNvSpPr>
          <p:nvPr/>
        </p:nvSpPr>
        <p:spPr bwMode="auto">
          <a:xfrm>
            <a:off x="381000" y="22098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1958 – Explorer 1 (USA)</a:t>
            </a:r>
          </a:p>
        </p:txBody>
      </p:sp>
      <p:sp>
        <p:nvSpPr>
          <p:cNvPr id="81957" name="Rectangle 37"/>
          <p:cNvSpPr>
            <a:spLocks noChangeArrowheads="1"/>
          </p:cNvSpPr>
          <p:nvPr/>
        </p:nvSpPr>
        <p:spPr bwMode="auto">
          <a:xfrm>
            <a:off x="381000" y="30480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1964-69 – Mariner flybys &amp; orbits of Mars</a:t>
            </a:r>
          </a:p>
        </p:txBody>
      </p:sp>
      <p:sp>
        <p:nvSpPr>
          <p:cNvPr id="81958" name="Rectangle 38"/>
          <p:cNvSpPr>
            <a:spLocks noChangeArrowheads="1"/>
          </p:cNvSpPr>
          <p:nvPr/>
        </p:nvSpPr>
        <p:spPr bwMode="auto">
          <a:xfrm>
            <a:off x="381000" y="38862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1969 – Apollo 11 – First man on the Moon</a:t>
            </a:r>
          </a:p>
        </p:txBody>
      </p:sp>
      <p:sp>
        <p:nvSpPr>
          <p:cNvPr id="81959" name="Rectangle 39"/>
          <p:cNvSpPr>
            <a:spLocks noChangeArrowheads="1"/>
          </p:cNvSpPr>
          <p:nvPr/>
        </p:nvSpPr>
        <p:spPr bwMode="auto">
          <a:xfrm>
            <a:off x="381000" y="47244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1976 – Viking 1 &amp; 2 land on Mars</a:t>
            </a:r>
          </a:p>
        </p:txBody>
      </p:sp>
      <p:sp>
        <p:nvSpPr>
          <p:cNvPr id="81960" name="Rectangle 40"/>
          <p:cNvSpPr>
            <a:spLocks noChangeArrowheads="1"/>
          </p:cNvSpPr>
          <p:nvPr/>
        </p:nvSpPr>
        <p:spPr bwMode="auto">
          <a:xfrm>
            <a:off x="381000" y="55626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1980s – Voyager flybys of outer planets</a:t>
            </a:r>
          </a:p>
        </p:txBody>
      </p:sp>
      <p:pic>
        <p:nvPicPr>
          <p:cNvPr id="81961" name="Picture 41" descr="Explorer 1-5"/>
          <p:cNvPicPr>
            <a:picLocks noChangeAspect="1" noChangeArrowheads="1"/>
          </p:cNvPicPr>
          <p:nvPr/>
        </p:nvPicPr>
        <p:blipFill>
          <a:blip r:embed="rId4"/>
          <a:srcRect/>
          <a:stretch>
            <a:fillRect/>
          </a:stretch>
        </p:blipFill>
        <p:spPr bwMode="auto">
          <a:xfrm>
            <a:off x="6096000" y="1295400"/>
            <a:ext cx="2438400" cy="1676400"/>
          </a:xfrm>
          <a:prstGeom prst="rect">
            <a:avLst/>
          </a:prstGeom>
          <a:noFill/>
        </p:spPr>
      </p:pic>
      <p:pic>
        <p:nvPicPr>
          <p:cNvPr id="81962" name="Picture 42" descr="Mariner 2"/>
          <p:cNvPicPr>
            <a:picLocks noChangeAspect="1" noChangeArrowheads="1"/>
          </p:cNvPicPr>
          <p:nvPr/>
        </p:nvPicPr>
        <p:blipFill>
          <a:blip r:embed="rId5"/>
          <a:srcRect/>
          <a:stretch>
            <a:fillRect/>
          </a:stretch>
        </p:blipFill>
        <p:spPr bwMode="auto">
          <a:xfrm>
            <a:off x="6096000" y="1295400"/>
            <a:ext cx="2438400" cy="1752600"/>
          </a:xfrm>
          <a:prstGeom prst="rect">
            <a:avLst/>
          </a:prstGeom>
          <a:noFill/>
        </p:spPr>
      </p:pic>
      <p:pic>
        <p:nvPicPr>
          <p:cNvPr id="81963" name="Picture 43" descr="Apollo 11 Saturn V on launch pad 39A">
            <a:hlinkClick r:id="rId6"/>
          </p:cNvPr>
          <p:cNvPicPr>
            <a:picLocks noChangeAspect="1" noChangeArrowheads="1"/>
          </p:cNvPicPr>
          <p:nvPr/>
        </p:nvPicPr>
        <p:blipFill>
          <a:blip r:embed="rId7"/>
          <a:srcRect/>
          <a:stretch>
            <a:fillRect/>
          </a:stretch>
        </p:blipFill>
        <p:spPr bwMode="auto">
          <a:xfrm>
            <a:off x="6096000" y="1295400"/>
            <a:ext cx="2438400" cy="1714500"/>
          </a:xfrm>
          <a:prstGeom prst="rect">
            <a:avLst/>
          </a:prstGeom>
          <a:noFill/>
        </p:spPr>
      </p:pic>
      <p:pic>
        <p:nvPicPr>
          <p:cNvPr id="81968" name="Picture 48" descr="Liftoff of Apollo 11">
            <a:hlinkClick r:id="rId8"/>
          </p:cNvPr>
          <p:cNvPicPr>
            <a:picLocks noChangeAspect="1" noChangeArrowheads="1"/>
          </p:cNvPicPr>
          <p:nvPr/>
        </p:nvPicPr>
        <p:blipFill>
          <a:blip r:embed="rId9"/>
          <a:srcRect/>
          <a:stretch>
            <a:fillRect/>
          </a:stretch>
        </p:blipFill>
        <p:spPr bwMode="auto">
          <a:xfrm>
            <a:off x="6096000" y="1295400"/>
            <a:ext cx="2438400" cy="1714500"/>
          </a:xfrm>
          <a:prstGeom prst="rect">
            <a:avLst/>
          </a:prstGeom>
          <a:noFill/>
        </p:spPr>
      </p:pic>
      <p:pic>
        <p:nvPicPr>
          <p:cNvPr id="81974" name="Picture 54" descr="Lunar module inspection after undocking ">
            <a:hlinkClick r:id="rId10"/>
          </p:cNvPr>
          <p:cNvPicPr>
            <a:picLocks noChangeAspect="1" noChangeArrowheads="1"/>
          </p:cNvPicPr>
          <p:nvPr/>
        </p:nvPicPr>
        <p:blipFill>
          <a:blip r:embed="rId11"/>
          <a:srcRect/>
          <a:stretch>
            <a:fillRect/>
          </a:stretch>
        </p:blipFill>
        <p:spPr bwMode="auto">
          <a:xfrm>
            <a:off x="6096000" y="1295400"/>
            <a:ext cx="2438400" cy="1714500"/>
          </a:xfrm>
          <a:prstGeom prst="rect">
            <a:avLst/>
          </a:prstGeom>
          <a:noFill/>
        </p:spPr>
      </p:pic>
      <p:pic>
        <p:nvPicPr>
          <p:cNvPr id="81980" name="Picture 60" descr="Neil Armstrong works at the LM">
            <a:hlinkClick r:id="rId12"/>
          </p:cNvPr>
          <p:cNvPicPr>
            <a:picLocks noChangeAspect="1" noChangeArrowheads="1"/>
          </p:cNvPicPr>
          <p:nvPr/>
        </p:nvPicPr>
        <p:blipFill>
          <a:blip r:embed="rId13"/>
          <a:srcRect/>
          <a:stretch>
            <a:fillRect/>
          </a:stretch>
        </p:blipFill>
        <p:spPr bwMode="auto">
          <a:xfrm>
            <a:off x="6096000" y="1295400"/>
            <a:ext cx="2411413" cy="1714500"/>
          </a:xfrm>
          <a:prstGeom prst="rect">
            <a:avLst/>
          </a:prstGeom>
          <a:noFill/>
        </p:spPr>
      </p:pic>
      <p:pic>
        <p:nvPicPr>
          <p:cNvPr id="81964" name="Picture 44" descr="Image associated with mission">
            <a:hlinkClick r:id="rId14"/>
          </p:cNvPr>
          <p:cNvPicPr>
            <a:picLocks noChangeAspect="1" noChangeArrowheads="1"/>
          </p:cNvPicPr>
          <p:nvPr/>
        </p:nvPicPr>
        <p:blipFill>
          <a:blip r:embed="rId15"/>
          <a:srcRect/>
          <a:stretch>
            <a:fillRect/>
          </a:stretch>
        </p:blipFill>
        <p:spPr bwMode="auto">
          <a:xfrm>
            <a:off x="6096000" y="1276350"/>
            <a:ext cx="2438400" cy="1749425"/>
          </a:xfrm>
          <a:prstGeom prst="rect">
            <a:avLst/>
          </a:prstGeom>
          <a:noFill/>
        </p:spPr>
      </p:pic>
      <p:pic>
        <p:nvPicPr>
          <p:cNvPr id="81965" name="Picture 45" descr="artist's concept of Space Infrared Telescope Facility"/>
          <p:cNvPicPr>
            <a:picLocks noChangeAspect="1" noChangeArrowheads="1"/>
          </p:cNvPicPr>
          <p:nvPr/>
        </p:nvPicPr>
        <p:blipFill>
          <a:blip r:embed="rId16"/>
          <a:srcRect/>
          <a:stretch>
            <a:fillRect/>
          </a:stretch>
        </p:blipFill>
        <p:spPr bwMode="auto">
          <a:xfrm>
            <a:off x="6096000" y="1219200"/>
            <a:ext cx="2438400" cy="18288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5"/>
                                        </p:tgtEl>
                                        <p:attrNameLst>
                                          <p:attrName>style.visibility</p:attrName>
                                        </p:attrNameLst>
                                      </p:cBhvr>
                                      <p:to>
                                        <p:strVal val="visible"/>
                                      </p:to>
                                    </p:set>
                                    <p:anim calcmode="lin" valueType="num">
                                      <p:cBhvr additive="base">
                                        <p:cTn id="7" dur="500" fill="hold"/>
                                        <p:tgtEl>
                                          <p:spTgt spid="81955"/>
                                        </p:tgtEl>
                                        <p:attrNameLst>
                                          <p:attrName>ppt_x</p:attrName>
                                        </p:attrNameLst>
                                      </p:cBhvr>
                                      <p:tavLst>
                                        <p:tav tm="0">
                                          <p:val>
                                            <p:strVal val="0-#ppt_w/2"/>
                                          </p:val>
                                        </p:tav>
                                        <p:tav tm="100000">
                                          <p:val>
                                            <p:strVal val="#ppt_x"/>
                                          </p:val>
                                        </p:tav>
                                      </p:tavLst>
                                    </p:anim>
                                    <p:anim calcmode="lin" valueType="num">
                                      <p:cBhvr additive="base">
                                        <p:cTn id="8" dur="500" fill="hold"/>
                                        <p:tgtEl>
                                          <p:spTgt spid="819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1954"/>
                                        </p:tgtEl>
                                        <p:attrNameLst>
                                          <p:attrName>style.visibility</p:attrName>
                                        </p:attrNameLst>
                                      </p:cBhvr>
                                      <p:to>
                                        <p:strVal val="visible"/>
                                      </p:to>
                                    </p:set>
                                    <p:animEffect transition="in" filter="dissolve">
                                      <p:cBhvr>
                                        <p:cTn id="12" dur="500"/>
                                        <p:tgtEl>
                                          <p:spTgt spid="8195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1956"/>
                                        </p:tgtEl>
                                        <p:attrNameLst>
                                          <p:attrName>style.visibility</p:attrName>
                                        </p:attrNameLst>
                                      </p:cBhvr>
                                      <p:to>
                                        <p:strVal val="visible"/>
                                      </p:to>
                                    </p:set>
                                    <p:anim calcmode="lin" valueType="num">
                                      <p:cBhvr additive="base">
                                        <p:cTn id="17" dur="500" fill="hold"/>
                                        <p:tgtEl>
                                          <p:spTgt spid="81956"/>
                                        </p:tgtEl>
                                        <p:attrNameLst>
                                          <p:attrName>ppt_x</p:attrName>
                                        </p:attrNameLst>
                                      </p:cBhvr>
                                      <p:tavLst>
                                        <p:tav tm="0">
                                          <p:val>
                                            <p:strVal val="0-#ppt_w/2"/>
                                          </p:val>
                                        </p:tav>
                                        <p:tav tm="100000">
                                          <p:val>
                                            <p:strVal val="#ppt_x"/>
                                          </p:val>
                                        </p:tav>
                                      </p:tavLst>
                                    </p:anim>
                                    <p:anim calcmode="lin" valueType="num">
                                      <p:cBhvr additive="base">
                                        <p:cTn id="18" dur="500" fill="hold"/>
                                        <p:tgtEl>
                                          <p:spTgt spid="81956"/>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9" presetClass="entr" presetSubtype="0" fill="hold" nodeType="afterEffect">
                                  <p:stCondLst>
                                    <p:cond delay="0"/>
                                  </p:stCondLst>
                                  <p:childTnLst>
                                    <p:set>
                                      <p:cBhvr>
                                        <p:cTn id="21" dur="1" fill="hold">
                                          <p:stCondLst>
                                            <p:cond delay="0"/>
                                          </p:stCondLst>
                                        </p:cTn>
                                        <p:tgtEl>
                                          <p:spTgt spid="81961"/>
                                        </p:tgtEl>
                                        <p:attrNameLst>
                                          <p:attrName>style.visibility</p:attrName>
                                        </p:attrNameLst>
                                      </p:cBhvr>
                                      <p:to>
                                        <p:strVal val="visible"/>
                                      </p:to>
                                    </p:set>
                                    <p:animEffect transition="in" filter="dissolve">
                                      <p:cBhvr>
                                        <p:cTn id="22" dur="500"/>
                                        <p:tgtEl>
                                          <p:spTgt spid="8196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1957"/>
                                        </p:tgtEl>
                                        <p:attrNameLst>
                                          <p:attrName>style.visibility</p:attrName>
                                        </p:attrNameLst>
                                      </p:cBhvr>
                                      <p:to>
                                        <p:strVal val="visible"/>
                                      </p:to>
                                    </p:set>
                                    <p:anim calcmode="lin" valueType="num">
                                      <p:cBhvr additive="base">
                                        <p:cTn id="27" dur="500" fill="hold"/>
                                        <p:tgtEl>
                                          <p:spTgt spid="81957"/>
                                        </p:tgtEl>
                                        <p:attrNameLst>
                                          <p:attrName>ppt_x</p:attrName>
                                        </p:attrNameLst>
                                      </p:cBhvr>
                                      <p:tavLst>
                                        <p:tav tm="0">
                                          <p:val>
                                            <p:strVal val="0-#ppt_w/2"/>
                                          </p:val>
                                        </p:tav>
                                        <p:tav tm="100000">
                                          <p:val>
                                            <p:strVal val="#ppt_x"/>
                                          </p:val>
                                        </p:tav>
                                      </p:tavLst>
                                    </p:anim>
                                    <p:anim calcmode="lin" valueType="num">
                                      <p:cBhvr additive="base">
                                        <p:cTn id="28" dur="500" fill="hold"/>
                                        <p:tgtEl>
                                          <p:spTgt spid="81957"/>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9" presetClass="entr" presetSubtype="0" fill="hold" nodeType="afterEffect">
                                  <p:stCondLst>
                                    <p:cond delay="0"/>
                                  </p:stCondLst>
                                  <p:childTnLst>
                                    <p:set>
                                      <p:cBhvr>
                                        <p:cTn id="31" dur="1" fill="hold">
                                          <p:stCondLst>
                                            <p:cond delay="0"/>
                                          </p:stCondLst>
                                        </p:cTn>
                                        <p:tgtEl>
                                          <p:spTgt spid="81962"/>
                                        </p:tgtEl>
                                        <p:attrNameLst>
                                          <p:attrName>style.visibility</p:attrName>
                                        </p:attrNameLst>
                                      </p:cBhvr>
                                      <p:to>
                                        <p:strVal val="visible"/>
                                      </p:to>
                                    </p:set>
                                    <p:animEffect transition="in" filter="dissolve">
                                      <p:cBhvr>
                                        <p:cTn id="32" dur="500"/>
                                        <p:tgtEl>
                                          <p:spTgt spid="8196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8"/>
                                        </p:tgtEl>
                                        <p:attrNameLst>
                                          <p:attrName>style.visibility</p:attrName>
                                        </p:attrNameLst>
                                      </p:cBhvr>
                                      <p:to>
                                        <p:strVal val="visible"/>
                                      </p:to>
                                    </p:set>
                                    <p:anim calcmode="lin" valueType="num">
                                      <p:cBhvr additive="base">
                                        <p:cTn id="37" dur="500" fill="hold"/>
                                        <p:tgtEl>
                                          <p:spTgt spid="81958"/>
                                        </p:tgtEl>
                                        <p:attrNameLst>
                                          <p:attrName>ppt_x</p:attrName>
                                        </p:attrNameLst>
                                      </p:cBhvr>
                                      <p:tavLst>
                                        <p:tav tm="0">
                                          <p:val>
                                            <p:strVal val="0-#ppt_w/2"/>
                                          </p:val>
                                        </p:tav>
                                        <p:tav tm="100000">
                                          <p:val>
                                            <p:strVal val="#ppt_x"/>
                                          </p:val>
                                        </p:tav>
                                      </p:tavLst>
                                    </p:anim>
                                    <p:anim calcmode="lin" valueType="num">
                                      <p:cBhvr additive="base">
                                        <p:cTn id="38" dur="500" fill="hold"/>
                                        <p:tgtEl>
                                          <p:spTgt spid="8195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9" presetClass="entr" presetSubtype="0" fill="hold" nodeType="afterEffect">
                                  <p:stCondLst>
                                    <p:cond delay="0"/>
                                  </p:stCondLst>
                                  <p:childTnLst>
                                    <p:set>
                                      <p:cBhvr>
                                        <p:cTn id="41" dur="1" fill="hold">
                                          <p:stCondLst>
                                            <p:cond delay="0"/>
                                          </p:stCondLst>
                                        </p:cTn>
                                        <p:tgtEl>
                                          <p:spTgt spid="81963"/>
                                        </p:tgtEl>
                                        <p:attrNameLst>
                                          <p:attrName>style.visibility</p:attrName>
                                        </p:attrNameLst>
                                      </p:cBhvr>
                                      <p:to>
                                        <p:strVal val="visible"/>
                                      </p:to>
                                    </p:set>
                                    <p:animEffect transition="in" filter="dissolve">
                                      <p:cBhvr>
                                        <p:cTn id="42" dur="500"/>
                                        <p:tgtEl>
                                          <p:spTgt spid="81963"/>
                                        </p:tgtEl>
                                      </p:cBhvr>
                                    </p:animEffect>
                                  </p:childTnLst>
                                </p:cTn>
                              </p:par>
                            </p:childTnLst>
                          </p:cTn>
                        </p:par>
                        <p:par>
                          <p:cTn id="43" fill="hold">
                            <p:stCondLst>
                              <p:cond delay="1000"/>
                            </p:stCondLst>
                            <p:childTnLst>
                              <p:par>
                                <p:cTn id="44" presetID="9" presetClass="entr" presetSubtype="0" fill="hold" nodeType="afterEffect">
                                  <p:stCondLst>
                                    <p:cond delay="2000"/>
                                  </p:stCondLst>
                                  <p:childTnLst>
                                    <p:set>
                                      <p:cBhvr>
                                        <p:cTn id="45" dur="1" fill="hold">
                                          <p:stCondLst>
                                            <p:cond delay="0"/>
                                          </p:stCondLst>
                                        </p:cTn>
                                        <p:tgtEl>
                                          <p:spTgt spid="81968"/>
                                        </p:tgtEl>
                                        <p:attrNameLst>
                                          <p:attrName>style.visibility</p:attrName>
                                        </p:attrNameLst>
                                      </p:cBhvr>
                                      <p:to>
                                        <p:strVal val="visible"/>
                                      </p:to>
                                    </p:set>
                                    <p:animEffect transition="in" filter="dissolve">
                                      <p:cBhvr>
                                        <p:cTn id="46" dur="500"/>
                                        <p:tgtEl>
                                          <p:spTgt spid="81968"/>
                                        </p:tgtEl>
                                      </p:cBhvr>
                                    </p:animEffect>
                                  </p:childTnLst>
                                </p:cTn>
                              </p:par>
                            </p:childTnLst>
                          </p:cTn>
                        </p:par>
                        <p:par>
                          <p:cTn id="47" fill="hold">
                            <p:stCondLst>
                              <p:cond delay="3500"/>
                            </p:stCondLst>
                            <p:childTnLst>
                              <p:par>
                                <p:cTn id="48" presetID="9" presetClass="entr" presetSubtype="0" fill="hold" nodeType="afterEffect">
                                  <p:stCondLst>
                                    <p:cond delay="2000"/>
                                  </p:stCondLst>
                                  <p:childTnLst>
                                    <p:set>
                                      <p:cBhvr>
                                        <p:cTn id="49" dur="1" fill="hold">
                                          <p:stCondLst>
                                            <p:cond delay="0"/>
                                          </p:stCondLst>
                                        </p:cTn>
                                        <p:tgtEl>
                                          <p:spTgt spid="81974"/>
                                        </p:tgtEl>
                                        <p:attrNameLst>
                                          <p:attrName>style.visibility</p:attrName>
                                        </p:attrNameLst>
                                      </p:cBhvr>
                                      <p:to>
                                        <p:strVal val="visible"/>
                                      </p:to>
                                    </p:set>
                                    <p:animEffect transition="in" filter="dissolve">
                                      <p:cBhvr>
                                        <p:cTn id="50" dur="500"/>
                                        <p:tgtEl>
                                          <p:spTgt spid="81974"/>
                                        </p:tgtEl>
                                      </p:cBhvr>
                                    </p:animEffect>
                                  </p:childTnLst>
                                </p:cTn>
                              </p:par>
                            </p:childTnLst>
                          </p:cTn>
                        </p:par>
                        <p:par>
                          <p:cTn id="51" fill="hold">
                            <p:stCondLst>
                              <p:cond delay="6000"/>
                            </p:stCondLst>
                            <p:childTnLst>
                              <p:par>
                                <p:cTn id="52" presetID="9" presetClass="entr" presetSubtype="0" fill="hold" nodeType="afterEffect">
                                  <p:stCondLst>
                                    <p:cond delay="2000"/>
                                  </p:stCondLst>
                                  <p:childTnLst>
                                    <p:set>
                                      <p:cBhvr>
                                        <p:cTn id="53" dur="1" fill="hold">
                                          <p:stCondLst>
                                            <p:cond delay="0"/>
                                          </p:stCondLst>
                                        </p:cTn>
                                        <p:tgtEl>
                                          <p:spTgt spid="81980"/>
                                        </p:tgtEl>
                                        <p:attrNameLst>
                                          <p:attrName>style.visibility</p:attrName>
                                        </p:attrNameLst>
                                      </p:cBhvr>
                                      <p:to>
                                        <p:strVal val="visible"/>
                                      </p:to>
                                    </p:set>
                                    <p:animEffect transition="in" filter="dissolve">
                                      <p:cBhvr>
                                        <p:cTn id="54" dur="500"/>
                                        <p:tgtEl>
                                          <p:spTgt spid="8198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81959"/>
                                        </p:tgtEl>
                                        <p:attrNameLst>
                                          <p:attrName>style.visibility</p:attrName>
                                        </p:attrNameLst>
                                      </p:cBhvr>
                                      <p:to>
                                        <p:strVal val="visible"/>
                                      </p:to>
                                    </p:set>
                                    <p:anim calcmode="lin" valueType="num">
                                      <p:cBhvr additive="base">
                                        <p:cTn id="59" dur="500" fill="hold"/>
                                        <p:tgtEl>
                                          <p:spTgt spid="81959"/>
                                        </p:tgtEl>
                                        <p:attrNameLst>
                                          <p:attrName>ppt_x</p:attrName>
                                        </p:attrNameLst>
                                      </p:cBhvr>
                                      <p:tavLst>
                                        <p:tav tm="0">
                                          <p:val>
                                            <p:strVal val="0-#ppt_w/2"/>
                                          </p:val>
                                        </p:tav>
                                        <p:tav tm="100000">
                                          <p:val>
                                            <p:strVal val="#ppt_x"/>
                                          </p:val>
                                        </p:tav>
                                      </p:tavLst>
                                    </p:anim>
                                    <p:anim calcmode="lin" valueType="num">
                                      <p:cBhvr additive="base">
                                        <p:cTn id="60" dur="500" fill="hold"/>
                                        <p:tgtEl>
                                          <p:spTgt spid="81959"/>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9" presetClass="entr" presetSubtype="0" fill="hold" nodeType="afterEffect">
                                  <p:stCondLst>
                                    <p:cond delay="0"/>
                                  </p:stCondLst>
                                  <p:childTnLst>
                                    <p:set>
                                      <p:cBhvr>
                                        <p:cTn id="63" dur="1" fill="hold">
                                          <p:stCondLst>
                                            <p:cond delay="0"/>
                                          </p:stCondLst>
                                        </p:cTn>
                                        <p:tgtEl>
                                          <p:spTgt spid="81964"/>
                                        </p:tgtEl>
                                        <p:attrNameLst>
                                          <p:attrName>style.visibility</p:attrName>
                                        </p:attrNameLst>
                                      </p:cBhvr>
                                      <p:to>
                                        <p:strVal val="visible"/>
                                      </p:to>
                                    </p:set>
                                    <p:animEffect transition="in" filter="dissolve">
                                      <p:cBhvr>
                                        <p:cTn id="64" dur="500"/>
                                        <p:tgtEl>
                                          <p:spTgt spid="8196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81960"/>
                                        </p:tgtEl>
                                        <p:attrNameLst>
                                          <p:attrName>style.visibility</p:attrName>
                                        </p:attrNameLst>
                                      </p:cBhvr>
                                      <p:to>
                                        <p:strVal val="visible"/>
                                      </p:to>
                                    </p:set>
                                    <p:anim calcmode="lin" valueType="num">
                                      <p:cBhvr additive="base">
                                        <p:cTn id="69" dur="500" fill="hold"/>
                                        <p:tgtEl>
                                          <p:spTgt spid="81960"/>
                                        </p:tgtEl>
                                        <p:attrNameLst>
                                          <p:attrName>ppt_x</p:attrName>
                                        </p:attrNameLst>
                                      </p:cBhvr>
                                      <p:tavLst>
                                        <p:tav tm="0">
                                          <p:val>
                                            <p:strVal val="0-#ppt_w/2"/>
                                          </p:val>
                                        </p:tav>
                                        <p:tav tm="100000">
                                          <p:val>
                                            <p:strVal val="#ppt_x"/>
                                          </p:val>
                                        </p:tav>
                                      </p:tavLst>
                                    </p:anim>
                                    <p:anim calcmode="lin" valueType="num">
                                      <p:cBhvr additive="base">
                                        <p:cTn id="70" dur="500" fill="hold"/>
                                        <p:tgtEl>
                                          <p:spTgt spid="81960"/>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9" presetClass="entr" presetSubtype="0" fill="hold" nodeType="afterEffect">
                                  <p:stCondLst>
                                    <p:cond delay="0"/>
                                  </p:stCondLst>
                                  <p:childTnLst>
                                    <p:set>
                                      <p:cBhvr>
                                        <p:cTn id="73" dur="1" fill="hold">
                                          <p:stCondLst>
                                            <p:cond delay="0"/>
                                          </p:stCondLst>
                                        </p:cTn>
                                        <p:tgtEl>
                                          <p:spTgt spid="81965"/>
                                        </p:tgtEl>
                                        <p:attrNameLst>
                                          <p:attrName>style.visibility</p:attrName>
                                        </p:attrNameLst>
                                      </p:cBhvr>
                                      <p:to>
                                        <p:strVal val="visible"/>
                                      </p:to>
                                    </p:set>
                                    <p:animEffect transition="in" filter="dissolve">
                                      <p:cBhvr>
                                        <p:cTn id="74" dur="500"/>
                                        <p:tgtEl>
                                          <p:spTgt spid="81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5" grpId="0" autoUpdateAnimBg="0"/>
      <p:bldP spid="81956" grpId="0" autoUpdateAnimBg="0"/>
      <p:bldP spid="81957" grpId="0" autoUpdateAnimBg="0"/>
      <p:bldP spid="81958" grpId="0" autoUpdateAnimBg="0"/>
      <p:bldP spid="81959" grpId="0" autoUpdateAnimBg="0"/>
      <p:bldP spid="81960"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1020762"/>
          </a:xfrm>
        </p:spPr>
        <p:txBody>
          <a:bodyPr/>
          <a:lstStyle/>
          <a:p>
            <a:r>
              <a:rPr lang="en-US" b="1" i="1"/>
              <a:t>Historic Space Missions</a:t>
            </a:r>
            <a:r>
              <a:rPr lang="en-US"/>
              <a:t/>
            </a:r>
            <a:br>
              <a:rPr lang="en-US"/>
            </a:br>
            <a:r>
              <a:rPr lang="en-US" sz="2800"/>
              <a:t>(continued)</a:t>
            </a:r>
            <a:endParaRPr lang="en-US" sz="2800" b="1" i="1"/>
          </a:p>
        </p:txBody>
      </p:sp>
      <p:pic>
        <p:nvPicPr>
          <p:cNvPr id="83973" name="Picture 5" descr="http://science.ksc.nasa.gov/images/lc39a-logo.gif">
            <a:hlinkClick r:id="rId3"/>
          </p:cNvPr>
          <p:cNvPicPr>
            <a:picLocks noChangeAspect="1" noChangeArrowheads="1"/>
          </p:cNvPicPr>
          <p:nvPr/>
        </p:nvPicPr>
        <p:blipFill>
          <a:blip r:embed="rId4"/>
          <a:srcRect/>
          <a:stretch>
            <a:fillRect/>
          </a:stretch>
        </p:blipFill>
        <p:spPr bwMode="auto">
          <a:xfrm>
            <a:off x="5943600" y="2362200"/>
            <a:ext cx="3048000" cy="2430463"/>
          </a:xfrm>
          <a:prstGeom prst="rect">
            <a:avLst/>
          </a:prstGeom>
          <a:noFill/>
        </p:spPr>
      </p:pic>
      <p:pic>
        <p:nvPicPr>
          <p:cNvPr id="83975" name="Picture 7" descr="Challenger Crew">
            <a:hlinkClick r:id="rId5"/>
          </p:cNvPr>
          <p:cNvPicPr>
            <a:picLocks noChangeAspect="1" noChangeArrowheads="1"/>
          </p:cNvPicPr>
          <p:nvPr/>
        </p:nvPicPr>
        <p:blipFill>
          <a:blip r:embed="rId6"/>
          <a:srcRect/>
          <a:stretch>
            <a:fillRect/>
          </a:stretch>
        </p:blipFill>
        <p:spPr bwMode="auto">
          <a:xfrm>
            <a:off x="5943600" y="2362200"/>
            <a:ext cx="3048000" cy="2438400"/>
          </a:xfrm>
          <a:prstGeom prst="rect">
            <a:avLst/>
          </a:prstGeom>
          <a:noFill/>
        </p:spPr>
      </p:pic>
      <p:sp>
        <p:nvSpPr>
          <p:cNvPr id="83991" name="Rectangle 23"/>
          <p:cNvSpPr>
            <a:spLocks noChangeArrowheads="1"/>
          </p:cNvSpPr>
          <p:nvPr/>
        </p:nvSpPr>
        <p:spPr bwMode="auto">
          <a:xfrm>
            <a:off x="381000" y="13716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1981 – First Space Shuttle Orbital Flight</a:t>
            </a:r>
          </a:p>
        </p:txBody>
      </p:sp>
      <p:sp>
        <p:nvSpPr>
          <p:cNvPr id="83992" name="Rectangle 24"/>
          <p:cNvSpPr>
            <a:spLocks noChangeArrowheads="1"/>
          </p:cNvSpPr>
          <p:nvPr/>
        </p:nvSpPr>
        <p:spPr bwMode="auto">
          <a:xfrm>
            <a:off x="381000" y="22098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1986 – Challenger Disaster</a:t>
            </a:r>
          </a:p>
        </p:txBody>
      </p:sp>
      <p:sp>
        <p:nvSpPr>
          <p:cNvPr id="83993" name="Rectangle 25"/>
          <p:cNvSpPr>
            <a:spLocks noChangeArrowheads="1"/>
          </p:cNvSpPr>
          <p:nvPr/>
        </p:nvSpPr>
        <p:spPr bwMode="auto">
          <a:xfrm>
            <a:off x="381000" y="30480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1989 – Hubble Telescope</a:t>
            </a:r>
          </a:p>
        </p:txBody>
      </p:sp>
      <p:sp>
        <p:nvSpPr>
          <p:cNvPr id="83994" name="Rectangle 26"/>
          <p:cNvSpPr>
            <a:spLocks noChangeArrowheads="1"/>
          </p:cNvSpPr>
          <p:nvPr/>
        </p:nvSpPr>
        <p:spPr bwMode="auto">
          <a:xfrm>
            <a:off x="381000" y="38862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1989 – Galileo Launched</a:t>
            </a:r>
          </a:p>
        </p:txBody>
      </p:sp>
      <p:sp>
        <p:nvSpPr>
          <p:cNvPr id="83995" name="Rectangle 27"/>
          <p:cNvSpPr>
            <a:spLocks noChangeArrowheads="1"/>
          </p:cNvSpPr>
          <p:nvPr/>
        </p:nvSpPr>
        <p:spPr bwMode="auto">
          <a:xfrm>
            <a:off x="381000" y="47244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1995 – Galileo Orbits Jupiter</a:t>
            </a:r>
          </a:p>
        </p:txBody>
      </p:sp>
      <p:sp>
        <p:nvSpPr>
          <p:cNvPr id="83996" name="Rectangle 28"/>
          <p:cNvSpPr>
            <a:spLocks noChangeArrowheads="1"/>
          </p:cNvSpPr>
          <p:nvPr/>
        </p:nvSpPr>
        <p:spPr bwMode="auto">
          <a:xfrm>
            <a:off x="381000" y="55626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1997 – Cassini Launched : 9 year mission</a:t>
            </a:r>
          </a:p>
        </p:txBody>
      </p:sp>
      <p:graphicFrame>
        <p:nvGraphicFramePr>
          <p:cNvPr id="126976" name="Object 0"/>
          <p:cNvGraphicFramePr>
            <a:graphicFrameLocks noChangeAspect="1"/>
          </p:cNvGraphicFramePr>
          <p:nvPr/>
        </p:nvGraphicFramePr>
        <p:xfrm>
          <a:off x="5943600" y="2362200"/>
          <a:ext cx="3048000" cy="2438400"/>
        </p:xfrm>
        <a:graphic>
          <a:graphicData uri="http://schemas.openxmlformats.org/presentationml/2006/ole">
            <p:oleObj spid="_x0000_s126976" name="Bitmap Image" r:id="rId7" imgW="2371429" imgH="1876190" progId="Paint.Picture">
              <p:embed/>
            </p:oleObj>
          </a:graphicData>
        </a:graphic>
      </p:graphicFrame>
      <p:pic>
        <p:nvPicPr>
          <p:cNvPr id="83983" name="Picture 15" descr="Galileo Being Deployed from the Shuttle">
            <a:hlinkClick r:id="rId8"/>
          </p:cNvPr>
          <p:cNvPicPr>
            <a:picLocks noChangeAspect="1" noChangeArrowheads="1"/>
          </p:cNvPicPr>
          <p:nvPr/>
        </p:nvPicPr>
        <p:blipFill>
          <a:blip r:embed="rId9"/>
          <a:srcRect/>
          <a:stretch>
            <a:fillRect/>
          </a:stretch>
        </p:blipFill>
        <p:spPr bwMode="auto">
          <a:xfrm>
            <a:off x="5867400" y="2362200"/>
            <a:ext cx="3124200" cy="2438400"/>
          </a:xfrm>
          <a:prstGeom prst="rect">
            <a:avLst/>
          </a:prstGeom>
          <a:noFill/>
        </p:spPr>
      </p:pic>
      <p:pic>
        <p:nvPicPr>
          <p:cNvPr id="83979" name="Picture 11" descr="http://galileo.jpl.nasa.gov/images/artwork/thumb/p46382t.gif">
            <a:hlinkClick r:id="rId10"/>
          </p:cNvPr>
          <p:cNvPicPr>
            <a:picLocks noChangeAspect="1" noChangeArrowheads="1"/>
          </p:cNvPicPr>
          <p:nvPr/>
        </p:nvPicPr>
        <p:blipFill>
          <a:blip r:embed="rId11"/>
          <a:srcRect/>
          <a:stretch>
            <a:fillRect/>
          </a:stretch>
        </p:blipFill>
        <p:spPr bwMode="auto">
          <a:xfrm>
            <a:off x="6096000" y="2362200"/>
            <a:ext cx="2895600" cy="2438400"/>
          </a:xfrm>
          <a:prstGeom prst="rect">
            <a:avLst/>
          </a:prstGeom>
          <a:noFill/>
        </p:spPr>
      </p:pic>
      <p:pic>
        <p:nvPicPr>
          <p:cNvPr id="83987" name="Picture 19" descr="Cassini spacecraft with &quot;almost human&quot; features">
            <a:hlinkClick r:id="rId12"/>
          </p:cNvPr>
          <p:cNvPicPr>
            <a:picLocks noChangeAspect="1" noChangeArrowheads="1"/>
          </p:cNvPicPr>
          <p:nvPr/>
        </p:nvPicPr>
        <p:blipFill>
          <a:blip r:embed="rId13"/>
          <a:srcRect/>
          <a:stretch>
            <a:fillRect/>
          </a:stretch>
        </p:blipFill>
        <p:spPr bwMode="auto">
          <a:xfrm>
            <a:off x="6019800" y="2057400"/>
            <a:ext cx="2971800" cy="3292475"/>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991"/>
                                        </p:tgtEl>
                                        <p:attrNameLst>
                                          <p:attrName>style.visibility</p:attrName>
                                        </p:attrNameLst>
                                      </p:cBhvr>
                                      <p:to>
                                        <p:strVal val="visible"/>
                                      </p:to>
                                    </p:set>
                                    <p:anim calcmode="lin" valueType="num">
                                      <p:cBhvr additive="base">
                                        <p:cTn id="7" dur="500" fill="hold"/>
                                        <p:tgtEl>
                                          <p:spTgt spid="83991"/>
                                        </p:tgtEl>
                                        <p:attrNameLst>
                                          <p:attrName>ppt_x</p:attrName>
                                        </p:attrNameLst>
                                      </p:cBhvr>
                                      <p:tavLst>
                                        <p:tav tm="0">
                                          <p:val>
                                            <p:strVal val="0-#ppt_w/2"/>
                                          </p:val>
                                        </p:tav>
                                        <p:tav tm="100000">
                                          <p:val>
                                            <p:strVal val="#ppt_x"/>
                                          </p:val>
                                        </p:tav>
                                      </p:tavLst>
                                    </p:anim>
                                    <p:anim calcmode="lin" valueType="num">
                                      <p:cBhvr additive="base">
                                        <p:cTn id="8" dur="500" fill="hold"/>
                                        <p:tgtEl>
                                          <p:spTgt spid="839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3973"/>
                                        </p:tgtEl>
                                        <p:attrNameLst>
                                          <p:attrName>style.visibility</p:attrName>
                                        </p:attrNameLst>
                                      </p:cBhvr>
                                      <p:to>
                                        <p:strVal val="visible"/>
                                      </p:to>
                                    </p:set>
                                    <p:animEffect transition="in" filter="dissolve">
                                      <p:cBhvr>
                                        <p:cTn id="12" dur="500"/>
                                        <p:tgtEl>
                                          <p:spTgt spid="8397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3992"/>
                                        </p:tgtEl>
                                        <p:attrNameLst>
                                          <p:attrName>style.visibility</p:attrName>
                                        </p:attrNameLst>
                                      </p:cBhvr>
                                      <p:to>
                                        <p:strVal val="visible"/>
                                      </p:to>
                                    </p:set>
                                    <p:anim calcmode="lin" valueType="num">
                                      <p:cBhvr additive="base">
                                        <p:cTn id="17" dur="500" fill="hold"/>
                                        <p:tgtEl>
                                          <p:spTgt spid="83992"/>
                                        </p:tgtEl>
                                        <p:attrNameLst>
                                          <p:attrName>ppt_x</p:attrName>
                                        </p:attrNameLst>
                                      </p:cBhvr>
                                      <p:tavLst>
                                        <p:tav tm="0">
                                          <p:val>
                                            <p:strVal val="0-#ppt_w/2"/>
                                          </p:val>
                                        </p:tav>
                                        <p:tav tm="100000">
                                          <p:val>
                                            <p:strVal val="#ppt_x"/>
                                          </p:val>
                                        </p:tav>
                                      </p:tavLst>
                                    </p:anim>
                                    <p:anim calcmode="lin" valueType="num">
                                      <p:cBhvr additive="base">
                                        <p:cTn id="18" dur="500" fill="hold"/>
                                        <p:tgtEl>
                                          <p:spTgt spid="83992"/>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9" presetClass="entr" presetSubtype="0" fill="hold" nodeType="afterEffect">
                                  <p:stCondLst>
                                    <p:cond delay="0"/>
                                  </p:stCondLst>
                                  <p:childTnLst>
                                    <p:set>
                                      <p:cBhvr>
                                        <p:cTn id="21" dur="1" fill="hold">
                                          <p:stCondLst>
                                            <p:cond delay="0"/>
                                          </p:stCondLst>
                                        </p:cTn>
                                        <p:tgtEl>
                                          <p:spTgt spid="83975"/>
                                        </p:tgtEl>
                                        <p:attrNameLst>
                                          <p:attrName>style.visibility</p:attrName>
                                        </p:attrNameLst>
                                      </p:cBhvr>
                                      <p:to>
                                        <p:strVal val="visible"/>
                                      </p:to>
                                    </p:set>
                                    <p:animEffect transition="in" filter="dissolve">
                                      <p:cBhvr>
                                        <p:cTn id="22" dur="500"/>
                                        <p:tgtEl>
                                          <p:spTgt spid="8397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3993"/>
                                        </p:tgtEl>
                                        <p:attrNameLst>
                                          <p:attrName>style.visibility</p:attrName>
                                        </p:attrNameLst>
                                      </p:cBhvr>
                                      <p:to>
                                        <p:strVal val="visible"/>
                                      </p:to>
                                    </p:set>
                                    <p:anim calcmode="lin" valueType="num">
                                      <p:cBhvr additive="base">
                                        <p:cTn id="27" dur="500" fill="hold"/>
                                        <p:tgtEl>
                                          <p:spTgt spid="83993"/>
                                        </p:tgtEl>
                                        <p:attrNameLst>
                                          <p:attrName>ppt_x</p:attrName>
                                        </p:attrNameLst>
                                      </p:cBhvr>
                                      <p:tavLst>
                                        <p:tav tm="0">
                                          <p:val>
                                            <p:strVal val="0-#ppt_w/2"/>
                                          </p:val>
                                        </p:tav>
                                        <p:tav tm="100000">
                                          <p:val>
                                            <p:strVal val="#ppt_x"/>
                                          </p:val>
                                        </p:tav>
                                      </p:tavLst>
                                    </p:anim>
                                    <p:anim calcmode="lin" valueType="num">
                                      <p:cBhvr additive="base">
                                        <p:cTn id="28" dur="500" fill="hold"/>
                                        <p:tgtEl>
                                          <p:spTgt spid="83993"/>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9" presetClass="entr" presetSubtype="0" fill="hold" nodeType="afterEffect">
                                  <p:stCondLst>
                                    <p:cond delay="0"/>
                                  </p:stCondLst>
                                  <p:childTnLst>
                                    <p:set>
                                      <p:cBhvr>
                                        <p:cTn id="31" dur="1" fill="hold">
                                          <p:stCondLst>
                                            <p:cond delay="0"/>
                                          </p:stCondLst>
                                        </p:cTn>
                                        <p:tgtEl>
                                          <p:spTgt spid="126976"/>
                                        </p:tgtEl>
                                        <p:attrNameLst>
                                          <p:attrName>style.visibility</p:attrName>
                                        </p:attrNameLst>
                                      </p:cBhvr>
                                      <p:to>
                                        <p:strVal val="visible"/>
                                      </p:to>
                                    </p:set>
                                    <p:animEffect transition="in" filter="dissolve">
                                      <p:cBhvr>
                                        <p:cTn id="32" dur="500"/>
                                        <p:tgtEl>
                                          <p:spTgt spid="12697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3994"/>
                                        </p:tgtEl>
                                        <p:attrNameLst>
                                          <p:attrName>style.visibility</p:attrName>
                                        </p:attrNameLst>
                                      </p:cBhvr>
                                      <p:to>
                                        <p:strVal val="visible"/>
                                      </p:to>
                                    </p:set>
                                    <p:anim calcmode="lin" valueType="num">
                                      <p:cBhvr additive="base">
                                        <p:cTn id="37" dur="500" fill="hold"/>
                                        <p:tgtEl>
                                          <p:spTgt spid="83994"/>
                                        </p:tgtEl>
                                        <p:attrNameLst>
                                          <p:attrName>ppt_x</p:attrName>
                                        </p:attrNameLst>
                                      </p:cBhvr>
                                      <p:tavLst>
                                        <p:tav tm="0">
                                          <p:val>
                                            <p:strVal val="0-#ppt_w/2"/>
                                          </p:val>
                                        </p:tav>
                                        <p:tav tm="100000">
                                          <p:val>
                                            <p:strVal val="#ppt_x"/>
                                          </p:val>
                                        </p:tav>
                                      </p:tavLst>
                                    </p:anim>
                                    <p:anim calcmode="lin" valueType="num">
                                      <p:cBhvr additive="base">
                                        <p:cTn id="38" dur="500" fill="hold"/>
                                        <p:tgtEl>
                                          <p:spTgt spid="83994"/>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9" presetClass="entr" presetSubtype="0" fill="hold" nodeType="afterEffect">
                                  <p:stCondLst>
                                    <p:cond delay="0"/>
                                  </p:stCondLst>
                                  <p:childTnLst>
                                    <p:set>
                                      <p:cBhvr>
                                        <p:cTn id="41" dur="1" fill="hold">
                                          <p:stCondLst>
                                            <p:cond delay="0"/>
                                          </p:stCondLst>
                                        </p:cTn>
                                        <p:tgtEl>
                                          <p:spTgt spid="83983"/>
                                        </p:tgtEl>
                                        <p:attrNameLst>
                                          <p:attrName>style.visibility</p:attrName>
                                        </p:attrNameLst>
                                      </p:cBhvr>
                                      <p:to>
                                        <p:strVal val="visible"/>
                                      </p:to>
                                    </p:set>
                                    <p:animEffect transition="in" filter="dissolve">
                                      <p:cBhvr>
                                        <p:cTn id="42" dur="500"/>
                                        <p:tgtEl>
                                          <p:spTgt spid="8398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3995"/>
                                        </p:tgtEl>
                                        <p:attrNameLst>
                                          <p:attrName>style.visibility</p:attrName>
                                        </p:attrNameLst>
                                      </p:cBhvr>
                                      <p:to>
                                        <p:strVal val="visible"/>
                                      </p:to>
                                    </p:set>
                                    <p:anim calcmode="lin" valueType="num">
                                      <p:cBhvr additive="base">
                                        <p:cTn id="47" dur="500" fill="hold"/>
                                        <p:tgtEl>
                                          <p:spTgt spid="83995"/>
                                        </p:tgtEl>
                                        <p:attrNameLst>
                                          <p:attrName>ppt_x</p:attrName>
                                        </p:attrNameLst>
                                      </p:cBhvr>
                                      <p:tavLst>
                                        <p:tav tm="0">
                                          <p:val>
                                            <p:strVal val="0-#ppt_w/2"/>
                                          </p:val>
                                        </p:tav>
                                        <p:tav tm="100000">
                                          <p:val>
                                            <p:strVal val="#ppt_x"/>
                                          </p:val>
                                        </p:tav>
                                      </p:tavLst>
                                    </p:anim>
                                    <p:anim calcmode="lin" valueType="num">
                                      <p:cBhvr additive="base">
                                        <p:cTn id="48" dur="500" fill="hold"/>
                                        <p:tgtEl>
                                          <p:spTgt spid="83995"/>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9" presetClass="entr" presetSubtype="0" fill="hold" nodeType="afterEffect">
                                  <p:stCondLst>
                                    <p:cond delay="0"/>
                                  </p:stCondLst>
                                  <p:childTnLst>
                                    <p:set>
                                      <p:cBhvr>
                                        <p:cTn id="51" dur="1" fill="hold">
                                          <p:stCondLst>
                                            <p:cond delay="0"/>
                                          </p:stCondLst>
                                        </p:cTn>
                                        <p:tgtEl>
                                          <p:spTgt spid="83979"/>
                                        </p:tgtEl>
                                        <p:attrNameLst>
                                          <p:attrName>style.visibility</p:attrName>
                                        </p:attrNameLst>
                                      </p:cBhvr>
                                      <p:to>
                                        <p:strVal val="visible"/>
                                      </p:to>
                                    </p:set>
                                    <p:animEffect transition="in" filter="dissolve">
                                      <p:cBhvr>
                                        <p:cTn id="52" dur="500"/>
                                        <p:tgtEl>
                                          <p:spTgt spid="8397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83996"/>
                                        </p:tgtEl>
                                        <p:attrNameLst>
                                          <p:attrName>style.visibility</p:attrName>
                                        </p:attrNameLst>
                                      </p:cBhvr>
                                      <p:to>
                                        <p:strVal val="visible"/>
                                      </p:to>
                                    </p:set>
                                    <p:anim calcmode="lin" valueType="num">
                                      <p:cBhvr additive="base">
                                        <p:cTn id="57" dur="500" fill="hold"/>
                                        <p:tgtEl>
                                          <p:spTgt spid="83996"/>
                                        </p:tgtEl>
                                        <p:attrNameLst>
                                          <p:attrName>ppt_x</p:attrName>
                                        </p:attrNameLst>
                                      </p:cBhvr>
                                      <p:tavLst>
                                        <p:tav tm="0">
                                          <p:val>
                                            <p:strVal val="0-#ppt_w/2"/>
                                          </p:val>
                                        </p:tav>
                                        <p:tav tm="100000">
                                          <p:val>
                                            <p:strVal val="#ppt_x"/>
                                          </p:val>
                                        </p:tav>
                                      </p:tavLst>
                                    </p:anim>
                                    <p:anim calcmode="lin" valueType="num">
                                      <p:cBhvr additive="base">
                                        <p:cTn id="58" dur="500" fill="hold"/>
                                        <p:tgtEl>
                                          <p:spTgt spid="83996"/>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9" presetClass="entr" presetSubtype="0" fill="hold" nodeType="afterEffect">
                                  <p:stCondLst>
                                    <p:cond delay="0"/>
                                  </p:stCondLst>
                                  <p:childTnLst>
                                    <p:set>
                                      <p:cBhvr>
                                        <p:cTn id="61" dur="1" fill="hold">
                                          <p:stCondLst>
                                            <p:cond delay="0"/>
                                          </p:stCondLst>
                                        </p:cTn>
                                        <p:tgtEl>
                                          <p:spTgt spid="83987"/>
                                        </p:tgtEl>
                                        <p:attrNameLst>
                                          <p:attrName>style.visibility</p:attrName>
                                        </p:attrNameLst>
                                      </p:cBhvr>
                                      <p:to>
                                        <p:strVal val="visible"/>
                                      </p:to>
                                    </p:set>
                                    <p:animEffect transition="in" filter="dissolve">
                                      <p:cBhvr>
                                        <p:cTn id="62" dur="500"/>
                                        <p:tgtEl>
                                          <p:spTgt spid="83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91" grpId="0" autoUpdateAnimBg="0"/>
      <p:bldP spid="83992" grpId="0" autoUpdateAnimBg="0"/>
      <p:bldP spid="83993" grpId="0" autoUpdateAnimBg="0"/>
      <p:bldP spid="83994" grpId="0" autoUpdateAnimBg="0"/>
      <p:bldP spid="83995" grpId="0" autoUpdateAnimBg="0"/>
      <p:bldP spid="83996"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6" name="Rectangle 4"/>
          <p:cNvSpPr>
            <a:spLocks noChangeArrowheads="1"/>
          </p:cNvSpPr>
          <p:nvPr/>
        </p:nvSpPr>
        <p:spPr bwMode="auto">
          <a:xfrm>
            <a:off x="381000" y="13716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1997 – Mars Pathfinder/Sojourner Rover</a:t>
            </a:r>
          </a:p>
        </p:txBody>
      </p:sp>
      <p:sp>
        <p:nvSpPr>
          <p:cNvPr id="84997" name="Rectangle 5"/>
          <p:cNvSpPr>
            <a:spLocks noChangeArrowheads="1"/>
          </p:cNvSpPr>
          <p:nvPr/>
        </p:nvSpPr>
        <p:spPr bwMode="auto">
          <a:xfrm>
            <a:off x="381000" y="22098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1997 – Mars Global Surveyor</a:t>
            </a:r>
          </a:p>
        </p:txBody>
      </p:sp>
      <p:sp>
        <p:nvSpPr>
          <p:cNvPr id="84998" name="Rectangle 6"/>
          <p:cNvSpPr>
            <a:spLocks noChangeArrowheads="1"/>
          </p:cNvSpPr>
          <p:nvPr/>
        </p:nvSpPr>
        <p:spPr bwMode="auto">
          <a:xfrm>
            <a:off x="381000" y="30480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1999 – STARDUST Launched</a:t>
            </a:r>
          </a:p>
          <a:p>
            <a:pPr marL="342900" indent="-342900">
              <a:spcBef>
                <a:spcPct val="20000"/>
              </a:spcBef>
              <a:buFontTx/>
              <a:buChar char="•"/>
            </a:pPr>
            <a:endParaRPr lang="en-US" sz="3200"/>
          </a:p>
        </p:txBody>
      </p:sp>
      <p:sp>
        <p:nvSpPr>
          <p:cNvPr id="84999" name="Rectangle 7"/>
          <p:cNvSpPr>
            <a:spLocks noChangeArrowheads="1"/>
          </p:cNvSpPr>
          <p:nvPr/>
        </p:nvSpPr>
        <p:spPr bwMode="auto">
          <a:xfrm>
            <a:off x="381000" y="3886200"/>
            <a:ext cx="8229600" cy="609600"/>
          </a:xfrm>
          <a:prstGeom prst="rect">
            <a:avLst/>
          </a:prstGeom>
          <a:noFill/>
          <a:ln w="9525">
            <a:noFill/>
            <a:miter lim="800000"/>
            <a:headEnd/>
            <a:tailEnd/>
          </a:ln>
          <a:effectLst/>
        </p:spPr>
        <p:txBody>
          <a:bodyPr/>
          <a:lstStyle/>
          <a:p>
            <a:pPr marL="342900" indent="-342900">
              <a:spcBef>
                <a:spcPct val="20000"/>
              </a:spcBef>
              <a:buFontTx/>
              <a:buChar char="•"/>
            </a:pPr>
            <a:r>
              <a:rPr lang="en-US" sz="3200"/>
              <a:t>2001 – Mars Odyssey</a:t>
            </a:r>
          </a:p>
        </p:txBody>
      </p:sp>
      <p:sp>
        <p:nvSpPr>
          <p:cNvPr id="85000" name="Rectangle 8"/>
          <p:cNvSpPr>
            <a:spLocks noChangeArrowheads="1"/>
          </p:cNvSpPr>
          <p:nvPr/>
        </p:nvSpPr>
        <p:spPr bwMode="auto">
          <a:xfrm>
            <a:off x="381000" y="4724400"/>
            <a:ext cx="8229600" cy="1905000"/>
          </a:xfrm>
          <a:prstGeom prst="rect">
            <a:avLst/>
          </a:prstGeom>
          <a:noFill/>
          <a:ln w="9525">
            <a:noFill/>
            <a:miter lim="800000"/>
            <a:headEnd/>
            <a:tailEnd/>
          </a:ln>
          <a:effectLst/>
        </p:spPr>
        <p:txBody>
          <a:bodyPr/>
          <a:lstStyle/>
          <a:p>
            <a:pPr marL="342900" indent="-342900">
              <a:spcBef>
                <a:spcPct val="20000"/>
              </a:spcBef>
              <a:buFontTx/>
              <a:buChar char="•"/>
            </a:pPr>
            <a:r>
              <a:rPr lang="en-US" sz="3200"/>
              <a:t>2003 – Launch of Mars missions:</a:t>
            </a:r>
          </a:p>
          <a:p>
            <a:pPr marL="1143000" lvl="2" indent="-228600">
              <a:spcBef>
                <a:spcPct val="50000"/>
              </a:spcBef>
              <a:buFontTx/>
              <a:buChar char="•"/>
            </a:pPr>
            <a:r>
              <a:rPr lang="en-US" sz="2000" b="1" i="1"/>
              <a:t>Spirit</a:t>
            </a:r>
            <a:r>
              <a:rPr lang="en-US" sz="2000" b="1"/>
              <a:t> and </a:t>
            </a:r>
            <a:r>
              <a:rPr lang="en-US" sz="2000" b="1" i="1"/>
              <a:t>Opportunity </a:t>
            </a:r>
            <a:r>
              <a:rPr lang="en-US" sz="2000" b="1"/>
              <a:t>with Rovers</a:t>
            </a:r>
          </a:p>
          <a:p>
            <a:pPr marL="1143000" lvl="2" indent="-228600">
              <a:spcBef>
                <a:spcPct val="50000"/>
              </a:spcBef>
              <a:buFontTx/>
              <a:buChar char="•"/>
            </a:pPr>
            <a:r>
              <a:rPr lang="en-US" sz="2000" b="1" i="1"/>
              <a:t>Mars Express/Beagle 2 Lander  (</a:t>
            </a:r>
            <a:r>
              <a:rPr lang="en-US" sz="2000" b="1"/>
              <a:t>ESA)</a:t>
            </a:r>
          </a:p>
          <a:p>
            <a:pPr marL="1600200" lvl="3" indent="-228600">
              <a:spcBef>
                <a:spcPct val="50000"/>
              </a:spcBef>
              <a:buFontTx/>
              <a:buChar char="–"/>
            </a:pPr>
            <a:r>
              <a:rPr lang="en-US" b="1" i="1"/>
              <a:t>(Landing Christmas Eve, December 24, 2003)</a:t>
            </a:r>
            <a:endParaRPr lang="en-US" sz="3200"/>
          </a:p>
        </p:txBody>
      </p:sp>
      <p:sp>
        <p:nvSpPr>
          <p:cNvPr id="85004" name="Rectangle 12"/>
          <p:cNvSpPr>
            <a:spLocks noGrp="1" noChangeArrowheads="1"/>
          </p:cNvSpPr>
          <p:nvPr>
            <p:ph type="title"/>
          </p:nvPr>
        </p:nvSpPr>
        <p:spPr>
          <a:xfrm>
            <a:off x="457200" y="274638"/>
            <a:ext cx="8229600" cy="1020762"/>
          </a:xfrm>
          <a:noFill/>
          <a:ln/>
        </p:spPr>
        <p:txBody>
          <a:bodyPr/>
          <a:lstStyle/>
          <a:p>
            <a:r>
              <a:rPr lang="en-US" b="1" i="1"/>
              <a:t>Historic Space Missions</a:t>
            </a:r>
            <a:r>
              <a:rPr lang="en-US"/>
              <a:t/>
            </a:r>
            <a:br>
              <a:rPr lang="en-US"/>
            </a:br>
            <a:r>
              <a:rPr lang="en-US" sz="2800"/>
              <a:t>(continued)</a:t>
            </a:r>
            <a:endParaRPr lang="en-US" sz="2800" b="1" i="1"/>
          </a:p>
        </p:txBody>
      </p:sp>
      <p:pic>
        <p:nvPicPr>
          <p:cNvPr id="85009" name="Picture 17" descr="sojourner2.gif">
            <a:hlinkClick r:id="rId2"/>
          </p:cNvPr>
          <p:cNvPicPr>
            <a:picLocks noChangeAspect="1" noChangeArrowheads="1"/>
          </p:cNvPicPr>
          <p:nvPr/>
        </p:nvPicPr>
        <p:blipFill>
          <a:blip r:embed="rId3"/>
          <a:srcRect/>
          <a:stretch>
            <a:fillRect/>
          </a:stretch>
        </p:blipFill>
        <p:spPr bwMode="auto">
          <a:xfrm>
            <a:off x="6553200" y="2057400"/>
            <a:ext cx="2182813" cy="2720975"/>
          </a:xfrm>
          <a:prstGeom prst="rect">
            <a:avLst/>
          </a:prstGeom>
          <a:noFill/>
        </p:spPr>
      </p:pic>
      <p:pic>
        <p:nvPicPr>
          <p:cNvPr id="85027" name="Picture 35" descr="mgs-mid-size.jpg">
            <a:hlinkClick r:id="rId4"/>
          </p:cNvPr>
          <p:cNvPicPr>
            <a:picLocks noChangeAspect="1" noChangeArrowheads="1"/>
          </p:cNvPicPr>
          <p:nvPr/>
        </p:nvPicPr>
        <p:blipFill>
          <a:blip r:embed="rId5"/>
          <a:srcRect/>
          <a:stretch>
            <a:fillRect/>
          </a:stretch>
        </p:blipFill>
        <p:spPr bwMode="auto">
          <a:xfrm>
            <a:off x="6553200" y="2057400"/>
            <a:ext cx="2209800" cy="2743200"/>
          </a:xfrm>
          <a:prstGeom prst="rect">
            <a:avLst/>
          </a:prstGeom>
          <a:noFill/>
        </p:spPr>
      </p:pic>
      <p:pic>
        <p:nvPicPr>
          <p:cNvPr id="85041" name="Picture 49" descr="http://stardust.jpl.nasa.gov/photo/launch_s.jpg">
            <a:hlinkClick r:id="rId6"/>
          </p:cNvPr>
          <p:cNvPicPr>
            <a:picLocks noChangeAspect="1" noChangeArrowheads="1"/>
          </p:cNvPicPr>
          <p:nvPr/>
        </p:nvPicPr>
        <p:blipFill>
          <a:blip r:embed="rId7"/>
          <a:srcRect/>
          <a:stretch>
            <a:fillRect/>
          </a:stretch>
        </p:blipFill>
        <p:spPr bwMode="auto">
          <a:xfrm>
            <a:off x="6553200" y="2133600"/>
            <a:ext cx="2209800" cy="2667000"/>
          </a:xfrm>
          <a:prstGeom prst="rect">
            <a:avLst/>
          </a:prstGeom>
          <a:noFill/>
        </p:spPr>
      </p:pic>
      <p:sp>
        <p:nvSpPr>
          <p:cNvPr id="85038" name="Rectangle 46"/>
          <p:cNvSpPr>
            <a:spLocks noChangeArrowheads="1"/>
          </p:cNvSpPr>
          <p:nvPr/>
        </p:nvSpPr>
        <p:spPr bwMode="auto">
          <a:xfrm>
            <a:off x="0" y="2727325"/>
            <a:ext cx="9144000" cy="0"/>
          </a:xfrm>
          <a:prstGeom prst="rect">
            <a:avLst/>
          </a:prstGeom>
          <a:noFill/>
          <a:ln w="9525">
            <a:noFill/>
            <a:miter lim="800000"/>
            <a:headEnd/>
            <a:tailEnd/>
          </a:ln>
          <a:effectLst/>
        </p:spPr>
        <p:txBody>
          <a:bodyPr>
            <a:spAutoFit/>
          </a:bodyPr>
          <a:lstStyle/>
          <a:p>
            <a:endParaRPr lang="en-US"/>
          </a:p>
        </p:txBody>
      </p:sp>
      <p:sp>
        <p:nvSpPr>
          <p:cNvPr id="85039" name="Rectangle 47"/>
          <p:cNvSpPr>
            <a:spLocks noChangeArrowheads="1"/>
          </p:cNvSpPr>
          <p:nvPr/>
        </p:nvSpPr>
        <p:spPr bwMode="auto">
          <a:xfrm>
            <a:off x="0" y="2727325"/>
            <a:ext cx="5715000" cy="0"/>
          </a:xfrm>
          <a:prstGeom prst="rect">
            <a:avLst/>
          </a:prstGeom>
          <a:noFill/>
          <a:ln w="9525">
            <a:noFill/>
            <a:miter lim="800000"/>
            <a:headEnd/>
            <a:tailEnd/>
          </a:ln>
          <a:effectLst/>
        </p:spPr>
        <p:txBody>
          <a:bodyPr>
            <a:spAutoFit/>
          </a:bodyPr>
          <a:lstStyle/>
          <a:p>
            <a:endParaRPr lang="en-US"/>
          </a:p>
        </p:txBody>
      </p:sp>
      <p:pic>
        <p:nvPicPr>
          <p:cNvPr id="85031" name="Picture 39" descr="Mars Odyssey">
            <a:hlinkClick r:id="rId8"/>
          </p:cNvPr>
          <p:cNvPicPr>
            <a:picLocks noChangeAspect="1" noChangeArrowheads="1"/>
          </p:cNvPicPr>
          <p:nvPr/>
        </p:nvPicPr>
        <p:blipFill>
          <a:blip r:embed="rId9"/>
          <a:srcRect/>
          <a:stretch>
            <a:fillRect/>
          </a:stretch>
        </p:blipFill>
        <p:spPr bwMode="auto">
          <a:xfrm>
            <a:off x="6553200" y="2133600"/>
            <a:ext cx="2209800" cy="2667000"/>
          </a:xfrm>
          <a:prstGeom prst="rect">
            <a:avLst/>
          </a:prstGeom>
          <a:noFill/>
        </p:spPr>
      </p:pic>
      <p:pic>
        <p:nvPicPr>
          <p:cNvPr id="85035" name="Picture 43" descr="Spacecraft: cruise stage"/>
          <p:cNvPicPr>
            <a:picLocks noChangeAspect="1" noChangeArrowheads="1"/>
          </p:cNvPicPr>
          <p:nvPr/>
        </p:nvPicPr>
        <p:blipFill>
          <a:blip r:embed="rId10"/>
          <a:srcRect/>
          <a:stretch>
            <a:fillRect/>
          </a:stretch>
        </p:blipFill>
        <p:spPr bwMode="auto">
          <a:xfrm>
            <a:off x="6477000" y="2133600"/>
            <a:ext cx="2514600" cy="25146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996"/>
                                        </p:tgtEl>
                                        <p:attrNameLst>
                                          <p:attrName>style.visibility</p:attrName>
                                        </p:attrNameLst>
                                      </p:cBhvr>
                                      <p:to>
                                        <p:strVal val="visible"/>
                                      </p:to>
                                    </p:set>
                                    <p:anim calcmode="lin" valueType="num">
                                      <p:cBhvr additive="base">
                                        <p:cTn id="7" dur="500" fill="hold"/>
                                        <p:tgtEl>
                                          <p:spTgt spid="84996"/>
                                        </p:tgtEl>
                                        <p:attrNameLst>
                                          <p:attrName>ppt_x</p:attrName>
                                        </p:attrNameLst>
                                      </p:cBhvr>
                                      <p:tavLst>
                                        <p:tav tm="0">
                                          <p:val>
                                            <p:strVal val="0-#ppt_w/2"/>
                                          </p:val>
                                        </p:tav>
                                        <p:tav tm="100000">
                                          <p:val>
                                            <p:strVal val="#ppt_x"/>
                                          </p:val>
                                        </p:tav>
                                      </p:tavLst>
                                    </p:anim>
                                    <p:anim calcmode="lin" valueType="num">
                                      <p:cBhvr additive="base">
                                        <p:cTn id="8" dur="500" fill="hold"/>
                                        <p:tgtEl>
                                          <p:spTgt spid="849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5009"/>
                                        </p:tgtEl>
                                        <p:attrNameLst>
                                          <p:attrName>style.visibility</p:attrName>
                                        </p:attrNameLst>
                                      </p:cBhvr>
                                      <p:to>
                                        <p:strVal val="visible"/>
                                      </p:to>
                                    </p:set>
                                    <p:animEffect transition="in" filter="dissolve">
                                      <p:cBhvr>
                                        <p:cTn id="12" dur="500"/>
                                        <p:tgtEl>
                                          <p:spTgt spid="8500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4997"/>
                                        </p:tgtEl>
                                        <p:attrNameLst>
                                          <p:attrName>style.visibility</p:attrName>
                                        </p:attrNameLst>
                                      </p:cBhvr>
                                      <p:to>
                                        <p:strVal val="visible"/>
                                      </p:to>
                                    </p:set>
                                    <p:anim calcmode="lin" valueType="num">
                                      <p:cBhvr additive="base">
                                        <p:cTn id="17" dur="500" fill="hold"/>
                                        <p:tgtEl>
                                          <p:spTgt spid="84997"/>
                                        </p:tgtEl>
                                        <p:attrNameLst>
                                          <p:attrName>ppt_x</p:attrName>
                                        </p:attrNameLst>
                                      </p:cBhvr>
                                      <p:tavLst>
                                        <p:tav tm="0">
                                          <p:val>
                                            <p:strVal val="0-#ppt_w/2"/>
                                          </p:val>
                                        </p:tav>
                                        <p:tav tm="100000">
                                          <p:val>
                                            <p:strVal val="#ppt_x"/>
                                          </p:val>
                                        </p:tav>
                                      </p:tavLst>
                                    </p:anim>
                                    <p:anim calcmode="lin" valueType="num">
                                      <p:cBhvr additive="base">
                                        <p:cTn id="18" dur="500" fill="hold"/>
                                        <p:tgtEl>
                                          <p:spTgt spid="84997"/>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9" presetClass="entr" presetSubtype="0" fill="hold" nodeType="afterEffect">
                                  <p:stCondLst>
                                    <p:cond delay="0"/>
                                  </p:stCondLst>
                                  <p:childTnLst>
                                    <p:set>
                                      <p:cBhvr>
                                        <p:cTn id="21" dur="1" fill="hold">
                                          <p:stCondLst>
                                            <p:cond delay="0"/>
                                          </p:stCondLst>
                                        </p:cTn>
                                        <p:tgtEl>
                                          <p:spTgt spid="85027"/>
                                        </p:tgtEl>
                                        <p:attrNameLst>
                                          <p:attrName>style.visibility</p:attrName>
                                        </p:attrNameLst>
                                      </p:cBhvr>
                                      <p:to>
                                        <p:strVal val="visible"/>
                                      </p:to>
                                    </p:set>
                                    <p:animEffect transition="in" filter="dissolve">
                                      <p:cBhvr>
                                        <p:cTn id="22" dur="500"/>
                                        <p:tgtEl>
                                          <p:spTgt spid="8502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4998"/>
                                        </p:tgtEl>
                                        <p:attrNameLst>
                                          <p:attrName>style.visibility</p:attrName>
                                        </p:attrNameLst>
                                      </p:cBhvr>
                                      <p:to>
                                        <p:strVal val="visible"/>
                                      </p:to>
                                    </p:set>
                                    <p:anim calcmode="lin" valueType="num">
                                      <p:cBhvr additive="base">
                                        <p:cTn id="27" dur="500" fill="hold"/>
                                        <p:tgtEl>
                                          <p:spTgt spid="84998"/>
                                        </p:tgtEl>
                                        <p:attrNameLst>
                                          <p:attrName>ppt_x</p:attrName>
                                        </p:attrNameLst>
                                      </p:cBhvr>
                                      <p:tavLst>
                                        <p:tav tm="0">
                                          <p:val>
                                            <p:strVal val="0-#ppt_w/2"/>
                                          </p:val>
                                        </p:tav>
                                        <p:tav tm="100000">
                                          <p:val>
                                            <p:strVal val="#ppt_x"/>
                                          </p:val>
                                        </p:tav>
                                      </p:tavLst>
                                    </p:anim>
                                    <p:anim calcmode="lin" valueType="num">
                                      <p:cBhvr additive="base">
                                        <p:cTn id="28" dur="500" fill="hold"/>
                                        <p:tgtEl>
                                          <p:spTgt spid="84998"/>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9" presetClass="entr" presetSubtype="0" fill="hold" nodeType="afterEffect">
                                  <p:stCondLst>
                                    <p:cond delay="0"/>
                                  </p:stCondLst>
                                  <p:childTnLst>
                                    <p:set>
                                      <p:cBhvr>
                                        <p:cTn id="31" dur="1" fill="hold">
                                          <p:stCondLst>
                                            <p:cond delay="0"/>
                                          </p:stCondLst>
                                        </p:cTn>
                                        <p:tgtEl>
                                          <p:spTgt spid="85041"/>
                                        </p:tgtEl>
                                        <p:attrNameLst>
                                          <p:attrName>style.visibility</p:attrName>
                                        </p:attrNameLst>
                                      </p:cBhvr>
                                      <p:to>
                                        <p:strVal val="visible"/>
                                      </p:to>
                                    </p:set>
                                    <p:animEffect transition="in" filter="dissolve">
                                      <p:cBhvr>
                                        <p:cTn id="32" dur="500"/>
                                        <p:tgtEl>
                                          <p:spTgt spid="8504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4999"/>
                                        </p:tgtEl>
                                        <p:attrNameLst>
                                          <p:attrName>style.visibility</p:attrName>
                                        </p:attrNameLst>
                                      </p:cBhvr>
                                      <p:to>
                                        <p:strVal val="visible"/>
                                      </p:to>
                                    </p:set>
                                    <p:anim calcmode="lin" valueType="num">
                                      <p:cBhvr additive="base">
                                        <p:cTn id="37" dur="500" fill="hold"/>
                                        <p:tgtEl>
                                          <p:spTgt spid="84999"/>
                                        </p:tgtEl>
                                        <p:attrNameLst>
                                          <p:attrName>ppt_x</p:attrName>
                                        </p:attrNameLst>
                                      </p:cBhvr>
                                      <p:tavLst>
                                        <p:tav tm="0">
                                          <p:val>
                                            <p:strVal val="0-#ppt_w/2"/>
                                          </p:val>
                                        </p:tav>
                                        <p:tav tm="100000">
                                          <p:val>
                                            <p:strVal val="#ppt_x"/>
                                          </p:val>
                                        </p:tav>
                                      </p:tavLst>
                                    </p:anim>
                                    <p:anim calcmode="lin" valueType="num">
                                      <p:cBhvr additive="base">
                                        <p:cTn id="38" dur="500" fill="hold"/>
                                        <p:tgtEl>
                                          <p:spTgt spid="84999"/>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9" presetClass="entr" presetSubtype="0" fill="hold" nodeType="afterEffect">
                                  <p:stCondLst>
                                    <p:cond delay="0"/>
                                  </p:stCondLst>
                                  <p:childTnLst>
                                    <p:set>
                                      <p:cBhvr>
                                        <p:cTn id="41" dur="1" fill="hold">
                                          <p:stCondLst>
                                            <p:cond delay="0"/>
                                          </p:stCondLst>
                                        </p:cTn>
                                        <p:tgtEl>
                                          <p:spTgt spid="85031"/>
                                        </p:tgtEl>
                                        <p:attrNameLst>
                                          <p:attrName>style.visibility</p:attrName>
                                        </p:attrNameLst>
                                      </p:cBhvr>
                                      <p:to>
                                        <p:strVal val="visible"/>
                                      </p:to>
                                    </p:set>
                                    <p:animEffect transition="in" filter="dissolve">
                                      <p:cBhvr>
                                        <p:cTn id="42" dur="500"/>
                                        <p:tgtEl>
                                          <p:spTgt spid="85031"/>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5000"/>
                                        </p:tgtEl>
                                        <p:attrNameLst>
                                          <p:attrName>style.visibility</p:attrName>
                                        </p:attrNameLst>
                                      </p:cBhvr>
                                      <p:to>
                                        <p:strVal val="visible"/>
                                      </p:to>
                                    </p:set>
                                    <p:anim calcmode="lin" valueType="num">
                                      <p:cBhvr additive="base">
                                        <p:cTn id="47" dur="500" fill="hold"/>
                                        <p:tgtEl>
                                          <p:spTgt spid="85000"/>
                                        </p:tgtEl>
                                        <p:attrNameLst>
                                          <p:attrName>ppt_x</p:attrName>
                                        </p:attrNameLst>
                                      </p:cBhvr>
                                      <p:tavLst>
                                        <p:tav tm="0">
                                          <p:val>
                                            <p:strVal val="0-#ppt_w/2"/>
                                          </p:val>
                                        </p:tav>
                                        <p:tav tm="100000">
                                          <p:val>
                                            <p:strVal val="#ppt_x"/>
                                          </p:val>
                                        </p:tav>
                                      </p:tavLst>
                                    </p:anim>
                                    <p:anim calcmode="lin" valueType="num">
                                      <p:cBhvr additive="base">
                                        <p:cTn id="48" dur="500" fill="hold"/>
                                        <p:tgtEl>
                                          <p:spTgt spid="85000"/>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9" presetClass="entr" presetSubtype="0" fill="hold" nodeType="afterEffect">
                                  <p:stCondLst>
                                    <p:cond delay="0"/>
                                  </p:stCondLst>
                                  <p:childTnLst>
                                    <p:set>
                                      <p:cBhvr>
                                        <p:cTn id="51" dur="1" fill="hold">
                                          <p:stCondLst>
                                            <p:cond delay="0"/>
                                          </p:stCondLst>
                                        </p:cTn>
                                        <p:tgtEl>
                                          <p:spTgt spid="85035"/>
                                        </p:tgtEl>
                                        <p:attrNameLst>
                                          <p:attrName>style.visibility</p:attrName>
                                        </p:attrNameLst>
                                      </p:cBhvr>
                                      <p:to>
                                        <p:strVal val="visible"/>
                                      </p:to>
                                    </p:set>
                                    <p:animEffect transition="in" filter="dissolve">
                                      <p:cBhvr>
                                        <p:cTn id="52" dur="500"/>
                                        <p:tgtEl>
                                          <p:spTgt spid="85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6" grpId="0" autoUpdateAnimBg="0"/>
      <p:bldP spid="84997" grpId="0" autoUpdateAnimBg="0"/>
      <p:bldP spid="84998" grpId="0" autoUpdateAnimBg="0"/>
      <p:bldP spid="84999" grpId="0" autoUpdateAnimBg="0"/>
      <p:bldP spid="85000"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b="1"/>
              <a:t>Exciting Events for 2004!!</a:t>
            </a:r>
          </a:p>
        </p:txBody>
      </p:sp>
      <p:sp>
        <p:nvSpPr>
          <p:cNvPr id="89091" name="Rectangle 3"/>
          <p:cNvSpPr>
            <a:spLocks noGrp="1" noChangeArrowheads="1"/>
          </p:cNvSpPr>
          <p:nvPr>
            <p:ph type="body" idx="1"/>
          </p:nvPr>
        </p:nvSpPr>
        <p:spPr/>
        <p:txBody>
          <a:bodyPr/>
          <a:lstStyle/>
          <a:p>
            <a:r>
              <a:rPr lang="en-US"/>
              <a:t>January 2   --   STARDUST meets comet </a:t>
            </a:r>
          </a:p>
          <a:p>
            <a:r>
              <a:rPr lang="en-US"/>
              <a:t>January 3-4 – </a:t>
            </a:r>
            <a:r>
              <a:rPr lang="en-US" i="1"/>
              <a:t>Spirit</a:t>
            </a:r>
            <a:r>
              <a:rPr lang="en-US"/>
              <a:t> lands on Mars</a:t>
            </a:r>
          </a:p>
          <a:p>
            <a:r>
              <a:rPr lang="en-US"/>
              <a:t>January 23 –  </a:t>
            </a:r>
            <a:r>
              <a:rPr lang="en-US" i="1"/>
              <a:t>Opportunity</a:t>
            </a:r>
            <a:r>
              <a:rPr lang="en-US" b="1"/>
              <a:t> </a:t>
            </a:r>
            <a:r>
              <a:rPr lang="en-US"/>
              <a:t>lands on Mars</a:t>
            </a:r>
          </a:p>
          <a:p>
            <a:r>
              <a:rPr lang="en-US"/>
              <a:t>July 1         –   Cassini orbits Saturn</a:t>
            </a:r>
          </a:p>
          <a:p>
            <a:r>
              <a:rPr lang="en-US"/>
              <a:t>August - MESSENGER Launch to Mercury</a:t>
            </a:r>
          </a:p>
          <a:p>
            <a:r>
              <a:rPr lang="en-US"/>
              <a:t>Dec 25       –   Huygens probe release</a:t>
            </a:r>
          </a:p>
          <a:p>
            <a:r>
              <a:rPr lang="en-US"/>
              <a:t>Jan 14, 2005 – Huygens descent to Titan</a:t>
            </a:r>
          </a:p>
        </p:txBody>
      </p:sp>
    </p:spTree>
  </p:cSld>
  <p:clrMapOvr>
    <a:masterClrMapping/>
  </p:clrMapOvr>
  <p:transition advTm="5000">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p:txBody>
          <a:bodyPr/>
          <a:lstStyle/>
          <a:p>
            <a:r>
              <a:rPr lang="en-US" b="1"/>
              <a:t>STARDUST</a:t>
            </a:r>
          </a:p>
        </p:txBody>
      </p:sp>
      <p:pic>
        <p:nvPicPr>
          <p:cNvPr id="104452" name="Picture 4" descr="C:\Documents and Settings\reynolg\My Documents\Documents\My Pictures\Graphics\STARDUST.gif"/>
          <p:cNvPicPr>
            <a:picLocks noChangeAspect="1" noChangeArrowheads="1"/>
          </p:cNvPicPr>
          <p:nvPr/>
        </p:nvPicPr>
        <p:blipFill>
          <a:blip r:embed="rId2"/>
          <a:srcRect/>
          <a:stretch>
            <a:fillRect/>
          </a:stretch>
        </p:blipFill>
        <p:spPr bwMode="auto">
          <a:xfrm>
            <a:off x="2438400" y="1524000"/>
            <a:ext cx="4419600" cy="4333875"/>
          </a:xfrm>
          <a:prstGeom prst="rect">
            <a:avLst/>
          </a:prstGeom>
          <a:noFill/>
        </p:spPr>
      </p:pic>
    </p:spTree>
  </p:cSld>
  <p:clrMapOvr>
    <a:masterClrMapping/>
  </p:clrMapOvr>
  <p:transition advTm="5000">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The STARDUST Mission</a:t>
            </a:r>
          </a:p>
        </p:txBody>
      </p:sp>
      <p:sp>
        <p:nvSpPr>
          <p:cNvPr id="105475" name="Rectangle 3"/>
          <p:cNvSpPr>
            <a:spLocks noGrp="1" noChangeArrowheads="1"/>
          </p:cNvSpPr>
          <p:nvPr>
            <p:ph type="body" idx="1"/>
          </p:nvPr>
        </p:nvSpPr>
        <p:spPr/>
        <p:txBody>
          <a:bodyPr/>
          <a:lstStyle/>
          <a:p>
            <a:r>
              <a:rPr lang="en-US"/>
              <a:t>First-ever Comet Sample Return</a:t>
            </a:r>
          </a:p>
          <a:p>
            <a:r>
              <a:rPr lang="en-US"/>
              <a:t>Launched 1999</a:t>
            </a:r>
          </a:p>
          <a:p>
            <a:pPr algn="ctr">
              <a:buFontTx/>
              <a:buNone/>
            </a:pPr>
            <a:r>
              <a:rPr lang="en-US" sz="6000" b="1" i="1"/>
              <a:t>21 days to go!</a:t>
            </a:r>
            <a:r>
              <a:rPr lang="en-US"/>
              <a:t> </a:t>
            </a:r>
          </a:p>
          <a:p>
            <a:pPr algn="ctr">
              <a:buFontTx/>
              <a:buNone/>
            </a:pPr>
            <a:r>
              <a:rPr lang="en-US" sz="5400"/>
              <a:t>Counting Down!</a:t>
            </a:r>
          </a:p>
          <a:p>
            <a:pPr>
              <a:buFontTx/>
              <a:buNone/>
            </a:pPr>
            <a:r>
              <a:rPr lang="en-US"/>
              <a:t>Rendezvous Comet WILD-2 Jan. 2, 2004</a:t>
            </a:r>
          </a:p>
          <a:p>
            <a:pPr>
              <a:buFontTx/>
              <a:buNone/>
            </a:pPr>
            <a:r>
              <a:rPr lang="en-US"/>
              <a:t>Return Sample to Earth July, 2006</a:t>
            </a:r>
          </a:p>
        </p:txBody>
      </p:sp>
    </p:spTree>
  </p:cSld>
  <p:clrMapOvr>
    <a:masterClrMapping/>
  </p:clrMapOvr>
  <p:transition advTm="5000">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533400"/>
            <a:ext cx="8686800" cy="1143000"/>
          </a:xfrm>
        </p:spPr>
        <p:txBody>
          <a:bodyPr/>
          <a:lstStyle/>
          <a:p>
            <a:r>
              <a:rPr lang="en-US"/>
              <a:t>Mars Exploration Rover missions</a:t>
            </a:r>
            <a:br>
              <a:rPr lang="en-US"/>
            </a:br>
            <a:r>
              <a:rPr lang="en-US"/>
              <a:t>(named </a:t>
            </a:r>
            <a:r>
              <a:rPr lang="en-US" i="1"/>
              <a:t>Spirit </a:t>
            </a:r>
            <a:r>
              <a:rPr lang="en-US"/>
              <a:t> and </a:t>
            </a:r>
            <a:r>
              <a:rPr lang="en-US" i="1"/>
              <a:t>Opportunity</a:t>
            </a:r>
            <a:r>
              <a:rPr lang="en-US"/>
              <a:t>) </a:t>
            </a:r>
            <a:br>
              <a:rPr lang="en-US"/>
            </a:br>
            <a:endParaRPr lang="en-US"/>
          </a:p>
        </p:txBody>
      </p:sp>
      <p:sp>
        <p:nvSpPr>
          <p:cNvPr id="54275" name="Rectangle 3"/>
          <p:cNvSpPr>
            <a:spLocks noGrp="1" noChangeArrowheads="1"/>
          </p:cNvSpPr>
          <p:nvPr>
            <p:ph type="body" idx="1"/>
          </p:nvPr>
        </p:nvSpPr>
        <p:spPr>
          <a:xfrm>
            <a:off x="381000" y="2057400"/>
            <a:ext cx="8458200" cy="4343400"/>
          </a:xfrm>
        </p:spPr>
        <p:txBody>
          <a:bodyPr/>
          <a:lstStyle/>
          <a:p>
            <a:r>
              <a:rPr lang="en-US" sz="2800"/>
              <a:t>Part of NASA's Mars Exploration Program, a long-term effort of robotic exploration of Mars.</a:t>
            </a:r>
          </a:p>
          <a:p>
            <a:r>
              <a:rPr lang="en-US" sz="2800"/>
              <a:t>Scientific goals:  To search for evidence of water on Mars by analyzing rocks and soils that hold clues to past water activity on the red planet. </a:t>
            </a:r>
          </a:p>
          <a:p>
            <a:r>
              <a:rPr lang="en-US" sz="2800"/>
              <a:t>Spacecraft target:  Sites that appear to have been affected by liquid water in the past.</a:t>
            </a:r>
          </a:p>
          <a:p>
            <a:r>
              <a:rPr lang="en-US" sz="2800"/>
              <a:t>They were named by a 9-year old girl in a NASA contest to choose names for these two missions.</a:t>
            </a:r>
          </a:p>
        </p:txBody>
      </p:sp>
    </p:spTree>
  </p:cSld>
  <p:clrMapOvr>
    <a:masterClrMapping/>
  </p:clrMapOvr>
  <p:transition advTm="5000">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4000"/>
              <a:t>The primary science instruments </a:t>
            </a:r>
          </a:p>
        </p:txBody>
      </p:sp>
      <p:sp>
        <p:nvSpPr>
          <p:cNvPr id="55299" name="Rectangle 3"/>
          <p:cNvSpPr>
            <a:spLocks noGrp="1" noChangeArrowheads="1"/>
          </p:cNvSpPr>
          <p:nvPr>
            <p:ph type="body" idx="1"/>
          </p:nvPr>
        </p:nvSpPr>
        <p:spPr/>
        <p:txBody>
          <a:bodyPr/>
          <a:lstStyle/>
          <a:p>
            <a:pPr>
              <a:lnSpc>
                <a:spcPct val="80000"/>
              </a:lnSpc>
            </a:pPr>
            <a:r>
              <a:rPr lang="en-US" sz="1800" b="1"/>
              <a:t>Panoramic Camera (Pancam)</a:t>
            </a:r>
            <a:endParaRPr lang="en-US" sz="1800"/>
          </a:p>
          <a:p>
            <a:pPr>
              <a:lnSpc>
                <a:spcPct val="80000"/>
              </a:lnSpc>
            </a:pPr>
            <a:endParaRPr lang="en-US" sz="1800"/>
          </a:p>
          <a:p>
            <a:pPr>
              <a:lnSpc>
                <a:spcPct val="80000"/>
              </a:lnSpc>
            </a:pPr>
            <a:r>
              <a:rPr lang="en-US" sz="1800" b="1"/>
              <a:t>Miniature Thermal Emission Spectrometer (Mini-TES)</a:t>
            </a:r>
            <a:r>
              <a:rPr lang="en-US" sz="1800"/>
              <a:t/>
            </a:r>
            <a:br>
              <a:rPr lang="en-US" sz="1800"/>
            </a:br>
            <a:endParaRPr lang="en-US" sz="1800"/>
          </a:p>
          <a:p>
            <a:pPr>
              <a:lnSpc>
                <a:spcPct val="80000"/>
              </a:lnSpc>
            </a:pPr>
            <a:r>
              <a:rPr lang="en-US" sz="1800" b="1"/>
              <a:t>Mössbauer Spectrometer (MB)</a:t>
            </a:r>
            <a:r>
              <a:rPr lang="en-US" sz="1800"/>
              <a:t/>
            </a:r>
            <a:br>
              <a:rPr lang="en-US" sz="1800"/>
            </a:br>
            <a:endParaRPr lang="en-US" sz="1800"/>
          </a:p>
          <a:p>
            <a:pPr>
              <a:lnSpc>
                <a:spcPct val="80000"/>
              </a:lnSpc>
            </a:pPr>
            <a:r>
              <a:rPr lang="en-US" sz="1800" b="1"/>
              <a:t>Alpha Particle X-Ray Spectrometer (APXS)</a:t>
            </a:r>
          </a:p>
          <a:p>
            <a:pPr>
              <a:lnSpc>
                <a:spcPct val="80000"/>
              </a:lnSpc>
            </a:pPr>
            <a:endParaRPr lang="en-US" sz="1800"/>
          </a:p>
          <a:p>
            <a:pPr>
              <a:lnSpc>
                <a:spcPct val="80000"/>
              </a:lnSpc>
            </a:pPr>
            <a:r>
              <a:rPr lang="en-US" sz="1800" b="1" i="1"/>
              <a:t>Magnets:</a:t>
            </a:r>
            <a:r>
              <a:rPr lang="en-US" sz="1800"/>
              <a:t> for collecting magnetic dust particles.  They will also analyze the composition of magnetic minerals in airborne dust and rocks that have been ground by the Rock Abrasion Tool.</a:t>
            </a:r>
            <a:br>
              <a:rPr lang="en-US" sz="1800"/>
            </a:br>
            <a:r>
              <a:rPr lang="en-US" sz="1800"/>
              <a:t/>
            </a:r>
            <a:br>
              <a:rPr lang="en-US" sz="1800"/>
            </a:br>
            <a:endParaRPr lang="en-US" sz="1800"/>
          </a:p>
          <a:p>
            <a:pPr>
              <a:lnSpc>
                <a:spcPct val="80000"/>
              </a:lnSpc>
            </a:pPr>
            <a:r>
              <a:rPr lang="en-US" sz="1800" b="1" i="1"/>
              <a:t>Microscopic Imager (MI):</a:t>
            </a:r>
            <a:r>
              <a:rPr lang="en-US" sz="1800"/>
              <a:t> for obtaining close-up, high-resolution images of rocks and soils.</a:t>
            </a:r>
            <a:br>
              <a:rPr lang="en-US" sz="1800"/>
            </a:br>
            <a:r>
              <a:rPr lang="en-US" sz="1800"/>
              <a:t/>
            </a:r>
            <a:br>
              <a:rPr lang="en-US" sz="1800"/>
            </a:br>
            <a:endParaRPr lang="en-US" sz="1800"/>
          </a:p>
          <a:p>
            <a:pPr>
              <a:lnSpc>
                <a:spcPct val="80000"/>
              </a:lnSpc>
            </a:pPr>
            <a:r>
              <a:rPr lang="en-US" sz="1800" b="1" i="1"/>
              <a:t>Rock Abrasion Tool (RAT):</a:t>
            </a:r>
            <a:r>
              <a:rPr lang="en-US" sz="1800"/>
              <a:t> for removing dusty and weathered rock surfaces and exposing fresh material for examination by instruments onboard. </a:t>
            </a:r>
          </a:p>
          <a:p>
            <a:pPr>
              <a:lnSpc>
                <a:spcPct val="80000"/>
              </a:lnSpc>
            </a:pPr>
            <a:endParaRPr lang="en-US" sz="1800"/>
          </a:p>
        </p:txBody>
      </p:sp>
    </p:spTree>
  </p:cSld>
  <p:clrMapOvr>
    <a:masterClrMapping/>
  </p:clrMapOvr>
  <p:transition advTm="5000">
    <p:fade thruBlk="1"/>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The launch vehicle </a:t>
            </a:r>
          </a:p>
        </p:txBody>
      </p:sp>
      <p:sp>
        <p:nvSpPr>
          <p:cNvPr id="57347" name="Rectangle 3"/>
          <p:cNvSpPr>
            <a:spLocks noGrp="1" noChangeArrowheads="1"/>
          </p:cNvSpPr>
          <p:nvPr>
            <p:ph type="body" sz="half" idx="1"/>
          </p:nvPr>
        </p:nvSpPr>
        <p:spPr/>
        <p:txBody>
          <a:bodyPr/>
          <a:lstStyle/>
          <a:p>
            <a:r>
              <a:rPr lang="en-US" sz="2800"/>
              <a:t>A launch vehicle provides the velocity needed by a spacecraft to escape Earth's gravity and set it on its course for Mars. </a:t>
            </a:r>
          </a:p>
        </p:txBody>
      </p:sp>
      <p:pic>
        <p:nvPicPr>
          <p:cNvPr id="57348" name="Picture 4" descr="lvstages_400"/>
          <p:cNvPicPr>
            <a:picLocks noChangeAspect="1" noChangeArrowheads="1"/>
          </p:cNvPicPr>
          <p:nvPr>
            <p:ph sz="half" idx="2"/>
          </p:nvPr>
        </p:nvPicPr>
        <p:blipFill>
          <a:blip r:embed="rId2"/>
          <a:srcRect/>
          <a:stretch>
            <a:fillRect/>
          </a:stretch>
        </p:blipFill>
        <p:spPr>
          <a:xfrm>
            <a:off x="4800600" y="1371600"/>
            <a:ext cx="4132263" cy="5334000"/>
          </a:xfrm>
          <a:noFill/>
          <a:ln/>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dissolve">
                                      <p:cBhvr>
                                        <p:cTn id="7"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8374" name="mer_ch_edl_TerrorPt3.mpeg">
            <a:hlinkClick r:id="" action="ppaction://media"/>
          </p:cNvPr>
          <p:cNvPicPr>
            <a:picLocks noRot="1" noChangeAspect="1" noChangeArrowheads="1"/>
          </p:cNvPicPr>
          <p:nvPr>
            <a:videoFile r:link="rId1"/>
          </p:nvPr>
        </p:nvPicPr>
        <p:blipFill>
          <a:blip r:embed="rId3"/>
          <a:srcRect/>
          <a:stretch>
            <a:fillRect/>
          </a:stretch>
        </p:blipFill>
        <p:spPr bwMode="auto">
          <a:xfrm>
            <a:off x="4419600" y="2286000"/>
            <a:ext cx="4572000" cy="3429000"/>
          </a:xfrm>
          <a:prstGeom prst="rect">
            <a:avLst/>
          </a:prstGeom>
          <a:noFill/>
        </p:spPr>
      </p:pic>
      <p:sp>
        <p:nvSpPr>
          <p:cNvPr id="58370" name="Rectangle 2"/>
          <p:cNvSpPr>
            <a:spLocks noGrp="1" noChangeArrowheads="1"/>
          </p:cNvSpPr>
          <p:nvPr>
            <p:ph type="title"/>
          </p:nvPr>
        </p:nvSpPr>
        <p:spPr/>
        <p:txBody>
          <a:bodyPr/>
          <a:lstStyle/>
          <a:p>
            <a:r>
              <a:rPr lang="en-US"/>
              <a:t>Airbags</a:t>
            </a:r>
          </a:p>
        </p:txBody>
      </p:sp>
      <p:sp>
        <p:nvSpPr>
          <p:cNvPr id="58371" name="Rectangle 3"/>
          <p:cNvSpPr>
            <a:spLocks noGrp="1" noChangeArrowheads="1"/>
          </p:cNvSpPr>
          <p:nvPr>
            <p:ph type="body" sz="half" idx="1"/>
          </p:nvPr>
        </p:nvSpPr>
        <p:spPr/>
        <p:txBody>
          <a:bodyPr/>
          <a:lstStyle/>
          <a:p>
            <a:pPr>
              <a:lnSpc>
                <a:spcPct val="90000"/>
              </a:lnSpc>
            </a:pPr>
            <a:r>
              <a:rPr lang="en-US" sz="2000"/>
              <a:t>Airbags used in the Mars Exploration Rover mission are the same type that Mars Pathfinder used in 1997. Airbags must be strong enough to cushion the spacecraft if it lands on rocks or rough terrain and allow it to bounce across Mars' surface at freeway speeds after landing. To add to the complexity, the airbags must be inflated seconds before touchdown and deflated once safely on the ground. </a:t>
            </a:r>
            <a:endParaRPr lang="en-US" sz="2400"/>
          </a:p>
        </p:txBody>
      </p:sp>
      <p:pic>
        <p:nvPicPr>
          <p:cNvPr id="58372" name="Picture 4" descr="airbag1_250"/>
          <p:cNvPicPr>
            <a:picLocks noChangeAspect="1" noChangeArrowheads="1"/>
          </p:cNvPicPr>
          <p:nvPr>
            <p:ph sz="half" idx="2"/>
          </p:nvPr>
        </p:nvPicPr>
        <p:blipFill>
          <a:blip r:embed="rId4"/>
          <a:srcRect/>
          <a:stretch>
            <a:fillRect/>
          </a:stretch>
        </p:blipFill>
        <p:spPr>
          <a:xfrm>
            <a:off x="4724400" y="2514600"/>
            <a:ext cx="3962400" cy="2962275"/>
          </a:xfrm>
          <a:noFill/>
          <a:ln/>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8372"/>
                                        </p:tgtEl>
                                        <p:attrNameLst>
                                          <p:attrName>style.visibility</p:attrName>
                                        </p:attrNameLst>
                                      </p:cBhvr>
                                      <p:to>
                                        <p:strVal val="visible"/>
                                      </p:to>
                                    </p:set>
                                    <p:animEffect transition="in" filter="dissolve">
                                      <p:cBhvr>
                                        <p:cTn id="7" dur="5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837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8374"/>
                                        </p:tgtEl>
                                      </p:cBhvr>
                                    </p:cmd>
                                  </p:childTnLst>
                                </p:cTn>
                              </p:par>
                            </p:childTnLst>
                          </p:cTn>
                        </p:par>
                      </p:childTnLst>
                    </p:cTn>
                  </p:par>
                </p:childTnLst>
              </p:cTn>
              <p:nextCondLst>
                <p:cond evt="onClick" delay="0">
                  <p:tgtEl>
                    <p:spTgt spid="58374"/>
                  </p:tgtEl>
                </p:cond>
              </p:nextCondLst>
            </p:seq>
            <p:video>
              <p:cMediaNode>
                <p:cTn id="13" fill="hold" display="0">
                  <p:stCondLst>
                    <p:cond delay="indefinite"/>
                  </p:stCondLst>
                  <p:endCondLst>
                    <p:cond evt="onNext" delay="0">
                      <p:tgtEl>
                        <p:sldTgt/>
                      </p:tgtEl>
                    </p:cond>
                    <p:cond evt="onPrev" delay="0">
                      <p:tgtEl>
                        <p:sldTgt/>
                      </p:tgtEl>
                    </p:cond>
                  </p:endCondLst>
                </p:cTn>
                <p:tgtEl>
                  <p:spTgt spid="58374"/>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The Mars Exploration Rovers </a:t>
            </a:r>
          </a:p>
        </p:txBody>
      </p:sp>
      <p:pic>
        <p:nvPicPr>
          <p:cNvPr id="59399" name="Picture 7" descr="rover1_detail_500"/>
          <p:cNvPicPr>
            <a:picLocks noChangeAspect="1" noChangeArrowheads="1"/>
          </p:cNvPicPr>
          <p:nvPr>
            <p:ph idx="1"/>
          </p:nvPr>
        </p:nvPicPr>
        <p:blipFill>
          <a:blip r:embed="rId2"/>
          <a:srcRect/>
          <a:stretch>
            <a:fillRect/>
          </a:stretch>
        </p:blipFill>
        <p:spPr>
          <a:xfrm>
            <a:off x="1371600" y="1128713"/>
            <a:ext cx="6400800" cy="5467350"/>
          </a:xfrm>
          <a:noFill/>
          <a:ln/>
        </p:spPr>
      </p:pic>
    </p:spTree>
  </p:cSld>
  <p:clrMapOvr>
    <a:masterClrMapping/>
  </p:clrMapOvr>
  <p:transition advTm="5000">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5400"/>
              <a:t>“KEEP LOOKING UP”</a:t>
            </a:r>
          </a:p>
        </p:txBody>
      </p:sp>
      <p:sp>
        <p:nvSpPr>
          <p:cNvPr id="109571" name="Rectangle 3"/>
          <p:cNvSpPr>
            <a:spLocks noGrp="1" noChangeArrowheads="1"/>
          </p:cNvSpPr>
          <p:nvPr>
            <p:ph type="body" idx="1"/>
          </p:nvPr>
        </p:nvSpPr>
        <p:spPr>
          <a:xfrm>
            <a:off x="457200" y="2133600"/>
            <a:ext cx="8229600" cy="4525963"/>
          </a:xfrm>
        </p:spPr>
        <p:txBody>
          <a:bodyPr/>
          <a:lstStyle/>
          <a:p>
            <a:r>
              <a:rPr lang="en-US"/>
              <a:t>Learn the planets, stars and constellations</a:t>
            </a:r>
          </a:p>
          <a:p>
            <a:pPr lvl="1"/>
            <a:r>
              <a:rPr lang="en-US"/>
              <a:t>Your own unaided eyes</a:t>
            </a:r>
          </a:p>
          <a:p>
            <a:r>
              <a:rPr lang="en-US"/>
              <a:t>Binoculars and a Planisphere</a:t>
            </a:r>
          </a:p>
          <a:p>
            <a:r>
              <a:rPr lang="en-US"/>
              <a:t>Telescopes</a:t>
            </a:r>
          </a:p>
          <a:p>
            <a:r>
              <a:rPr lang="en-US"/>
              <a:t>Watch for news of Space Exploration </a:t>
            </a:r>
          </a:p>
          <a:p>
            <a:endParaRPr lang="en-US"/>
          </a:p>
          <a:p>
            <a:r>
              <a:rPr lang="en-US"/>
              <a:t>We live in </a:t>
            </a:r>
            <a:r>
              <a:rPr lang="en-US" i="1"/>
              <a:t>EXCITING</a:t>
            </a:r>
            <a:r>
              <a:rPr lang="en-US"/>
              <a:t> times!</a:t>
            </a:r>
          </a:p>
        </p:txBody>
      </p:sp>
      <p:pic>
        <p:nvPicPr>
          <p:cNvPr id="109572" name="Picture 4" descr="C:\Program Files\Common Files\Microsoft Shared\Clipart\cagcat50\DD01352_.wmf"/>
          <p:cNvPicPr>
            <a:picLocks noChangeAspect="1" noChangeArrowheads="1"/>
          </p:cNvPicPr>
          <p:nvPr/>
        </p:nvPicPr>
        <p:blipFill>
          <a:blip r:embed="rId2"/>
          <a:srcRect/>
          <a:stretch>
            <a:fillRect/>
          </a:stretch>
        </p:blipFill>
        <p:spPr bwMode="auto">
          <a:xfrm>
            <a:off x="4038600" y="1371600"/>
            <a:ext cx="515938" cy="496888"/>
          </a:xfrm>
          <a:prstGeom prst="rect">
            <a:avLst/>
          </a:prstGeom>
          <a:noFill/>
        </p:spPr>
      </p:pic>
      <p:pic>
        <p:nvPicPr>
          <p:cNvPr id="109573" name="Picture 5" descr="C:\Program Files\Common Files\Microsoft Shared\Clipart\cagcat50\DD01352_.wmf"/>
          <p:cNvPicPr>
            <a:picLocks noChangeAspect="1" noChangeArrowheads="1"/>
          </p:cNvPicPr>
          <p:nvPr/>
        </p:nvPicPr>
        <p:blipFill>
          <a:blip r:embed="rId2"/>
          <a:srcRect/>
          <a:stretch>
            <a:fillRect/>
          </a:stretch>
        </p:blipFill>
        <p:spPr bwMode="auto">
          <a:xfrm>
            <a:off x="3200400" y="1143000"/>
            <a:ext cx="515938" cy="496888"/>
          </a:xfrm>
          <a:prstGeom prst="rect">
            <a:avLst/>
          </a:prstGeom>
          <a:noFill/>
        </p:spPr>
      </p:pic>
      <p:pic>
        <p:nvPicPr>
          <p:cNvPr id="109574" name="Picture 6" descr="C:\Program Files\Common Files\Microsoft Shared\Clipart\cagcat50\DD01352_.wmf"/>
          <p:cNvPicPr>
            <a:picLocks noChangeAspect="1" noChangeArrowheads="1"/>
          </p:cNvPicPr>
          <p:nvPr/>
        </p:nvPicPr>
        <p:blipFill>
          <a:blip r:embed="rId2"/>
          <a:srcRect/>
          <a:stretch>
            <a:fillRect/>
          </a:stretch>
        </p:blipFill>
        <p:spPr bwMode="auto">
          <a:xfrm>
            <a:off x="4800600" y="1600200"/>
            <a:ext cx="515938" cy="496888"/>
          </a:xfrm>
          <a:prstGeom prst="rect">
            <a:avLst/>
          </a:prstGeom>
          <a:noFill/>
        </p:spPr>
      </p:pic>
      <p:pic>
        <p:nvPicPr>
          <p:cNvPr id="109575" name="Picture 7" descr="C:\Program Files\Common Files\Microsoft Shared\Clipart\cagcat50\DD01352_.wmf"/>
          <p:cNvPicPr>
            <a:picLocks noChangeAspect="1" noChangeArrowheads="1"/>
          </p:cNvPicPr>
          <p:nvPr/>
        </p:nvPicPr>
        <p:blipFill>
          <a:blip r:embed="rId2"/>
          <a:srcRect/>
          <a:stretch>
            <a:fillRect/>
          </a:stretch>
        </p:blipFill>
        <p:spPr bwMode="auto">
          <a:xfrm>
            <a:off x="5562600" y="1295400"/>
            <a:ext cx="515938" cy="496888"/>
          </a:xfrm>
          <a:prstGeom prst="rect">
            <a:avLst/>
          </a:prstGeom>
          <a:noFill/>
        </p:spPr>
      </p:pic>
      <p:pic>
        <p:nvPicPr>
          <p:cNvPr id="109576" name="Picture 8" descr="C:\Program Files\Common Files\Microsoft Shared\Clipart\cagcat50\DD01352_.wmf"/>
          <p:cNvPicPr>
            <a:picLocks noChangeAspect="1" noChangeArrowheads="1"/>
          </p:cNvPicPr>
          <p:nvPr/>
        </p:nvPicPr>
        <p:blipFill>
          <a:blip r:embed="rId2"/>
          <a:srcRect/>
          <a:stretch>
            <a:fillRect/>
          </a:stretch>
        </p:blipFill>
        <p:spPr bwMode="auto">
          <a:xfrm>
            <a:off x="6553200" y="1447800"/>
            <a:ext cx="515938" cy="496888"/>
          </a:xfrm>
          <a:prstGeom prst="rect">
            <a:avLst/>
          </a:prstGeom>
          <a:noFill/>
        </p:spPr>
      </p:pic>
      <p:pic>
        <p:nvPicPr>
          <p:cNvPr id="109577" name="Picture 9" descr="C:\Program Files\Common Files\Microsoft Shared\Clipart\cagcat50\DD01352_.wmf"/>
          <p:cNvPicPr>
            <a:picLocks noChangeAspect="1" noChangeArrowheads="1"/>
          </p:cNvPicPr>
          <p:nvPr/>
        </p:nvPicPr>
        <p:blipFill>
          <a:blip r:embed="rId2"/>
          <a:srcRect/>
          <a:stretch>
            <a:fillRect/>
          </a:stretch>
        </p:blipFill>
        <p:spPr bwMode="auto">
          <a:xfrm>
            <a:off x="1752600" y="1371600"/>
            <a:ext cx="515938" cy="496888"/>
          </a:xfrm>
          <a:prstGeom prst="rect">
            <a:avLst/>
          </a:prstGeom>
          <a:noFill/>
        </p:spPr>
      </p:pic>
      <p:pic>
        <p:nvPicPr>
          <p:cNvPr id="109578" name="Picture 10" descr="C:\Program Files\Common Files\Microsoft Shared\Clipart\cagcat50\DD01352_.wmf"/>
          <p:cNvPicPr>
            <a:picLocks noChangeAspect="1" noChangeArrowheads="1"/>
          </p:cNvPicPr>
          <p:nvPr/>
        </p:nvPicPr>
        <p:blipFill>
          <a:blip r:embed="rId2"/>
          <a:srcRect/>
          <a:stretch>
            <a:fillRect/>
          </a:stretch>
        </p:blipFill>
        <p:spPr bwMode="auto">
          <a:xfrm>
            <a:off x="2590800" y="1524000"/>
            <a:ext cx="515938" cy="496888"/>
          </a:xfrm>
          <a:prstGeom prst="rect">
            <a:avLst/>
          </a:prstGeom>
          <a:noFill/>
        </p:spPr>
      </p:pic>
      <p:pic>
        <p:nvPicPr>
          <p:cNvPr id="109579" name="Picture 11" descr="C:\Program Files\Common Files\Microsoft Shared\Clipart\cagcat50\DD01352_.wmf"/>
          <p:cNvPicPr>
            <a:picLocks noChangeAspect="1" noChangeArrowheads="1"/>
          </p:cNvPicPr>
          <p:nvPr/>
        </p:nvPicPr>
        <p:blipFill>
          <a:blip r:embed="rId2"/>
          <a:srcRect/>
          <a:stretch>
            <a:fillRect/>
          </a:stretch>
        </p:blipFill>
        <p:spPr bwMode="auto">
          <a:xfrm>
            <a:off x="7391400" y="2743200"/>
            <a:ext cx="515938" cy="496888"/>
          </a:xfrm>
          <a:prstGeom prst="rect">
            <a:avLst/>
          </a:prstGeom>
          <a:noFill/>
        </p:spPr>
      </p:pic>
      <p:pic>
        <p:nvPicPr>
          <p:cNvPr id="109580" name="Picture 12" descr="C:\Program Files\Common Files\Microsoft Shared\Clipart\cagcat50\DD01352_.wmf"/>
          <p:cNvPicPr>
            <a:picLocks noChangeAspect="1" noChangeArrowheads="1"/>
          </p:cNvPicPr>
          <p:nvPr/>
        </p:nvPicPr>
        <p:blipFill>
          <a:blip r:embed="rId2"/>
          <a:srcRect/>
          <a:stretch>
            <a:fillRect/>
          </a:stretch>
        </p:blipFill>
        <p:spPr bwMode="auto">
          <a:xfrm>
            <a:off x="6781800" y="3581400"/>
            <a:ext cx="515938" cy="496888"/>
          </a:xfrm>
          <a:prstGeom prst="rect">
            <a:avLst/>
          </a:prstGeom>
          <a:noFill/>
        </p:spPr>
      </p:pic>
      <p:pic>
        <p:nvPicPr>
          <p:cNvPr id="109581" name="Picture 13" descr="C:\Program Files\Common Files\Microsoft Shared\Clipart\cagcat50\DD01352_.wmf"/>
          <p:cNvPicPr>
            <a:picLocks noChangeAspect="1" noChangeArrowheads="1"/>
          </p:cNvPicPr>
          <p:nvPr/>
        </p:nvPicPr>
        <p:blipFill>
          <a:blip r:embed="rId2"/>
          <a:srcRect/>
          <a:stretch>
            <a:fillRect/>
          </a:stretch>
        </p:blipFill>
        <p:spPr bwMode="auto">
          <a:xfrm>
            <a:off x="6934200" y="5181600"/>
            <a:ext cx="515938" cy="496888"/>
          </a:xfrm>
          <a:prstGeom prst="rect">
            <a:avLst/>
          </a:prstGeom>
          <a:noFill/>
        </p:spPr>
      </p:pic>
      <p:pic>
        <p:nvPicPr>
          <p:cNvPr id="109582" name="Picture 14" descr="C:\Program Files\Common Files\Microsoft Shared\Clipart\cagcat50\DD01352_.wmf"/>
          <p:cNvPicPr>
            <a:picLocks noChangeAspect="1" noChangeArrowheads="1"/>
          </p:cNvPicPr>
          <p:nvPr/>
        </p:nvPicPr>
        <p:blipFill>
          <a:blip r:embed="rId2"/>
          <a:srcRect/>
          <a:stretch>
            <a:fillRect/>
          </a:stretch>
        </p:blipFill>
        <p:spPr bwMode="auto">
          <a:xfrm>
            <a:off x="8382000" y="457200"/>
            <a:ext cx="515938" cy="496888"/>
          </a:xfrm>
          <a:prstGeom prst="rect">
            <a:avLst/>
          </a:prstGeom>
          <a:noFill/>
        </p:spPr>
      </p:pic>
      <p:pic>
        <p:nvPicPr>
          <p:cNvPr id="109583" name="Picture 15" descr="C:\Program Files\Common Files\Microsoft Shared\Clipart\cagcat50\DD01352_.wmf"/>
          <p:cNvPicPr>
            <a:picLocks noChangeAspect="1" noChangeArrowheads="1"/>
          </p:cNvPicPr>
          <p:nvPr/>
        </p:nvPicPr>
        <p:blipFill>
          <a:blip r:embed="rId2"/>
          <a:srcRect/>
          <a:stretch>
            <a:fillRect/>
          </a:stretch>
        </p:blipFill>
        <p:spPr bwMode="auto">
          <a:xfrm>
            <a:off x="457200" y="685800"/>
            <a:ext cx="515938" cy="496888"/>
          </a:xfrm>
          <a:prstGeom prst="rect">
            <a:avLst/>
          </a:prstGeom>
          <a:noFill/>
        </p:spPr>
      </p:pic>
      <p:pic>
        <p:nvPicPr>
          <p:cNvPr id="109584" name="Picture 16" descr="C:\Program Files\Common Files\Microsoft Shared\Clipart\cagcat50\DD01352_.wmf"/>
          <p:cNvPicPr>
            <a:picLocks noChangeAspect="1" noChangeArrowheads="1"/>
          </p:cNvPicPr>
          <p:nvPr/>
        </p:nvPicPr>
        <p:blipFill>
          <a:blip r:embed="rId2"/>
          <a:srcRect/>
          <a:stretch>
            <a:fillRect/>
          </a:stretch>
        </p:blipFill>
        <p:spPr bwMode="auto">
          <a:xfrm>
            <a:off x="685800" y="1447800"/>
            <a:ext cx="515938" cy="496888"/>
          </a:xfrm>
          <a:prstGeom prst="rect">
            <a:avLst/>
          </a:prstGeom>
          <a:noFill/>
        </p:spPr>
      </p:pic>
      <p:pic>
        <p:nvPicPr>
          <p:cNvPr id="109585" name="Picture 17" descr="C:\Program Files\Common Files\Microsoft Shared\Clipart\cagcat50\DD01352_.wmf"/>
          <p:cNvPicPr>
            <a:picLocks noChangeAspect="1" noChangeArrowheads="1"/>
          </p:cNvPicPr>
          <p:nvPr/>
        </p:nvPicPr>
        <p:blipFill>
          <a:blip r:embed="rId2"/>
          <a:srcRect/>
          <a:stretch>
            <a:fillRect/>
          </a:stretch>
        </p:blipFill>
        <p:spPr bwMode="auto">
          <a:xfrm>
            <a:off x="4495800" y="3733800"/>
            <a:ext cx="515938" cy="496888"/>
          </a:xfrm>
          <a:prstGeom prst="rect">
            <a:avLst/>
          </a:prstGeom>
          <a:noFill/>
        </p:spPr>
      </p:pic>
      <p:pic>
        <p:nvPicPr>
          <p:cNvPr id="109586" name="Picture 18" descr="C:\Program Files\Common Files\Microsoft Shared\Clipart\cagcat50\DD01352_.wmf"/>
          <p:cNvPicPr>
            <a:picLocks noChangeAspect="1" noChangeArrowheads="1"/>
          </p:cNvPicPr>
          <p:nvPr/>
        </p:nvPicPr>
        <p:blipFill>
          <a:blip r:embed="rId2"/>
          <a:srcRect/>
          <a:stretch>
            <a:fillRect/>
          </a:stretch>
        </p:blipFill>
        <p:spPr bwMode="auto">
          <a:xfrm>
            <a:off x="1219200" y="4953000"/>
            <a:ext cx="515938" cy="496888"/>
          </a:xfrm>
          <a:prstGeom prst="rect">
            <a:avLst/>
          </a:prstGeom>
          <a:noFill/>
        </p:spPr>
      </p:pic>
      <p:pic>
        <p:nvPicPr>
          <p:cNvPr id="109587" name="Picture 19" descr="C:\Program Files\Common Files\Microsoft Shared\Clipart\cagcat50\DD01352_.wmf"/>
          <p:cNvPicPr>
            <a:picLocks noChangeAspect="1" noChangeArrowheads="1"/>
          </p:cNvPicPr>
          <p:nvPr/>
        </p:nvPicPr>
        <p:blipFill>
          <a:blip r:embed="rId2"/>
          <a:srcRect/>
          <a:stretch>
            <a:fillRect/>
          </a:stretch>
        </p:blipFill>
        <p:spPr bwMode="auto">
          <a:xfrm>
            <a:off x="3657600" y="6096000"/>
            <a:ext cx="515938" cy="533400"/>
          </a:xfrm>
          <a:prstGeom prst="rect">
            <a:avLst/>
          </a:prstGeom>
          <a:noFill/>
        </p:spPr>
      </p:pic>
      <p:pic>
        <p:nvPicPr>
          <p:cNvPr id="109588" name="Picture 20" descr="C:\Program Files\Common Files\Microsoft Shared\Clipart\cagcat50\DD01352_.wmf"/>
          <p:cNvPicPr>
            <a:picLocks noChangeAspect="1" noChangeArrowheads="1"/>
          </p:cNvPicPr>
          <p:nvPr/>
        </p:nvPicPr>
        <p:blipFill>
          <a:blip r:embed="rId2"/>
          <a:srcRect/>
          <a:stretch>
            <a:fillRect/>
          </a:stretch>
        </p:blipFill>
        <p:spPr bwMode="auto">
          <a:xfrm>
            <a:off x="6400800" y="6172200"/>
            <a:ext cx="515938" cy="496888"/>
          </a:xfrm>
          <a:prstGeom prst="rect">
            <a:avLst/>
          </a:prstGeom>
          <a:noFill/>
        </p:spPr>
      </p:pic>
      <p:pic>
        <p:nvPicPr>
          <p:cNvPr id="109589" name="Picture 21" descr="C:\Program Files\Common Files\Microsoft Shared\Clipart\cagcat50\DD01352_.wmf"/>
          <p:cNvPicPr>
            <a:picLocks noChangeAspect="1" noChangeArrowheads="1"/>
          </p:cNvPicPr>
          <p:nvPr/>
        </p:nvPicPr>
        <p:blipFill>
          <a:blip r:embed="rId2"/>
          <a:srcRect/>
          <a:stretch>
            <a:fillRect/>
          </a:stretch>
        </p:blipFill>
        <p:spPr bwMode="auto">
          <a:xfrm>
            <a:off x="3886200" y="5029200"/>
            <a:ext cx="515938" cy="496888"/>
          </a:xfrm>
          <a:prstGeom prst="rect">
            <a:avLst/>
          </a:prstGeom>
          <a:noFill/>
        </p:spPr>
      </p:pic>
      <p:pic>
        <p:nvPicPr>
          <p:cNvPr id="109590" name="Picture 22" descr="C:\Program Files\Common Files\Microsoft Shared\Clipart\cagcat50\DD01352_.wmf"/>
          <p:cNvPicPr>
            <a:picLocks noChangeAspect="1" noChangeArrowheads="1"/>
          </p:cNvPicPr>
          <p:nvPr/>
        </p:nvPicPr>
        <p:blipFill>
          <a:blip r:embed="rId2"/>
          <a:srcRect/>
          <a:stretch>
            <a:fillRect/>
          </a:stretch>
        </p:blipFill>
        <p:spPr bwMode="auto">
          <a:xfrm>
            <a:off x="7924800" y="1219200"/>
            <a:ext cx="515938" cy="496888"/>
          </a:xfrm>
          <a:prstGeom prst="rect">
            <a:avLst/>
          </a:prstGeom>
          <a:noFill/>
        </p:spPr>
      </p:pic>
      <p:pic>
        <p:nvPicPr>
          <p:cNvPr id="109591" name="Picture 23" descr="C:\Program Files\Common Files\Microsoft Shared\Clipart\cagcat50\DD01352_.wmf"/>
          <p:cNvPicPr>
            <a:picLocks noChangeAspect="1" noChangeArrowheads="1"/>
          </p:cNvPicPr>
          <p:nvPr/>
        </p:nvPicPr>
        <p:blipFill>
          <a:blip r:embed="rId2"/>
          <a:srcRect/>
          <a:stretch>
            <a:fillRect/>
          </a:stretch>
        </p:blipFill>
        <p:spPr bwMode="auto">
          <a:xfrm>
            <a:off x="8077200" y="5334000"/>
            <a:ext cx="515938" cy="496888"/>
          </a:xfrm>
          <a:prstGeom prst="rect">
            <a:avLst/>
          </a:prstGeom>
          <a:noFill/>
        </p:spPr>
      </p:pic>
      <p:pic>
        <p:nvPicPr>
          <p:cNvPr id="109592" name="Picture 24" descr="C:\Program Files\Common Files\Microsoft Shared\Clipart\cagcat50\DD01352_.wmf"/>
          <p:cNvPicPr>
            <a:picLocks noChangeAspect="1" noChangeArrowheads="1"/>
          </p:cNvPicPr>
          <p:nvPr/>
        </p:nvPicPr>
        <p:blipFill>
          <a:blip r:embed="rId2"/>
          <a:srcRect/>
          <a:stretch>
            <a:fillRect/>
          </a:stretch>
        </p:blipFill>
        <p:spPr bwMode="auto">
          <a:xfrm>
            <a:off x="7924800" y="3886200"/>
            <a:ext cx="515938" cy="496888"/>
          </a:xfrm>
          <a:prstGeom prst="rect">
            <a:avLst/>
          </a:prstGeom>
          <a:noFill/>
        </p:spPr>
      </p:pic>
      <p:pic>
        <p:nvPicPr>
          <p:cNvPr id="109593" name="Picture 25" descr="C:\Program Files\Common Files\Microsoft Shared\Clipart\cagcat50\DD01352_.wmf"/>
          <p:cNvPicPr>
            <a:picLocks noChangeAspect="1" noChangeArrowheads="1"/>
          </p:cNvPicPr>
          <p:nvPr/>
        </p:nvPicPr>
        <p:blipFill>
          <a:blip r:embed="rId2"/>
          <a:srcRect/>
          <a:stretch>
            <a:fillRect/>
          </a:stretch>
        </p:blipFill>
        <p:spPr bwMode="auto">
          <a:xfrm>
            <a:off x="3048000" y="0"/>
            <a:ext cx="515938" cy="496888"/>
          </a:xfrm>
          <a:prstGeom prst="rect">
            <a:avLst/>
          </a:prstGeom>
          <a:noFill/>
        </p:spPr>
      </p:pic>
      <p:pic>
        <p:nvPicPr>
          <p:cNvPr id="109594" name="Picture 26" descr="C:\Program Files\Common Files\Microsoft Shared\Clipart\cagcat50\DD01352_.wmf"/>
          <p:cNvPicPr>
            <a:picLocks noChangeAspect="1" noChangeArrowheads="1"/>
          </p:cNvPicPr>
          <p:nvPr/>
        </p:nvPicPr>
        <p:blipFill>
          <a:blip r:embed="rId2"/>
          <a:srcRect/>
          <a:stretch>
            <a:fillRect/>
          </a:stretch>
        </p:blipFill>
        <p:spPr bwMode="auto">
          <a:xfrm>
            <a:off x="5181600" y="0"/>
            <a:ext cx="515938" cy="496888"/>
          </a:xfrm>
          <a:prstGeom prst="rect">
            <a:avLst/>
          </a:prstGeom>
          <a:noFill/>
        </p:spPr>
      </p:pic>
      <p:pic>
        <p:nvPicPr>
          <p:cNvPr id="109595" name="Picture 27" descr="C:\Program Files\Common Files\Microsoft Shared\Clipart\cagcat50\DD01352_.wmf"/>
          <p:cNvPicPr>
            <a:picLocks noChangeAspect="1" noChangeArrowheads="1"/>
          </p:cNvPicPr>
          <p:nvPr/>
        </p:nvPicPr>
        <p:blipFill>
          <a:blip r:embed="rId2"/>
          <a:srcRect/>
          <a:stretch>
            <a:fillRect/>
          </a:stretch>
        </p:blipFill>
        <p:spPr bwMode="auto">
          <a:xfrm>
            <a:off x="228600" y="6096000"/>
            <a:ext cx="515938" cy="496888"/>
          </a:xfrm>
          <a:prstGeom prst="rect">
            <a:avLst/>
          </a:prstGeom>
          <a:noFill/>
        </p:spPr>
      </p:pic>
    </p:spTree>
  </p:cSld>
  <p:clrMapOvr>
    <a:masterClrMapping/>
  </p:clrMapOvr>
  <p:transition advTm="5000">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sz="5400">
                <a:solidFill>
                  <a:srgbClr val="FF0000"/>
                </a:solidFill>
              </a:rPr>
              <a:t>BBAA</a:t>
            </a:r>
          </a:p>
        </p:txBody>
      </p:sp>
      <p:sp>
        <p:nvSpPr>
          <p:cNvPr id="120835" name="Rectangle 3"/>
          <p:cNvSpPr>
            <a:spLocks noGrp="1" noChangeArrowheads="1"/>
          </p:cNvSpPr>
          <p:nvPr>
            <p:ph type="body" idx="1"/>
          </p:nvPr>
        </p:nvSpPr>
        <p:spPr/>
        <p:txBody>
          <a:bodyPr/>
          <a:lstStyle/>
          <a:p>
            <a:r>
              <a:rPr lang="en-US"/>
              <a:t>Back Bay Amateur Astronomers invite you to come out to a free public sky watch.</a:t>
            </a:r>
          </a:p>
          <a:p>
            <a:r>
              <a:rPr lang="en-US"/>
              <a:t>Check our web site for the schedule</a:t>
            </a:r>
          </a:p>
          <a:p>
            <a:r>
              <a:rPr lang="en-US" i="1" u="sng">
                <a:solidFill>
                  <a:schemeClr val="hlink"/>
                </a:solidFill>
              </a:rPr>
              <a:t>http://groups.hamptonroads.com/BBAA/</a:t>
            </a:r>
          </a:p>
          <a:p>
            <a:r>
              <a:rPr lang="en-US"/>
              <a:t>Northwest River Park</a:t>
            </a:r>
          </a:p>
          <a:p>
            <a:r>
              <a:rPr lang="en-US"/>
              <a:t>Use our scopes…</a:t>
            </a:r>
          </a:p>
          <a:p>
            <a:r>
              <a:rPr lang="en-US">
                <a:solidFill>
                  <a:schemeClr val="folHlink"/>
                </a:solidFill>
              </a:rPr>
              <a:t>Beware of department store telescopes.</a:t>
            </a:r>
          </a:p>
          <a:p>
            <a:endParaRPr lang="en-US">
              <a:solidFill>
                <a:schemeClr val="folHlink"/>
              </a:solidFill>
            </a:endParaRPr>
          </a:p>
        </p:txBody>
      </p:sp>
    </p:spTree>
  </p:cSld>
  <p:clrMapOvr>
    <a:masterClrMapping/>
  </p:clrMapOvr>
  <p:transition advTm="5000">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a:xfrm>
            <a:off x="457200" y="274638"/>
            <a:ext cx="8686800" cy="1143000"/>
          </a:xfrm>
        </p:spPr>
        <p:txBody>
          <a:bodyPr/>
          <a:lstStyle/>
          <a:p>
            <a:pPr algn="l"/>
            <a:r>
              <a:rPr lang="en-US"/>
              <a:t>Your “Solar System Ambassador”</a:t>
            </a:r>
          </a:p>
        </p:txBody>
      </p:sp>
      <p:sp>
        <p:nvSpPr>
          <p:cNvPr id="121859" name="Rectangle 1027"/>
          <p:cNvSpPr>
            <a:spLocks noGrp="1" noChangeArrowheads="1"/>
          </p:cNvSpPr>
          <p:nvPr>
            <p:ph type="body" idx="1"/>
          </p:nvPr>
        </p:nvSpPr>
        <p:spPr/>
        <p:txBody>
          <a:bodyPr/>
          <a:lstStyle/>
          <a:p>
            <a:pPr>
              <a:buFontTx/>
              <a:buNone/>
            </a:pPr>
            <a:r>
              <a:rPr lang="en-US"/>
              <a:t>George Reynolds</a:t>
            </a:r>
          </a:p>
        </p:txBody>
      </p:sp>
      <p:pic>
        <p:nvPicPr>
          <p:cNvPr id="121860" name="Picture 1028" descr="C:\Documents and Settings\reynolg\My Documents\Documents\Graphics\SSA Logo w blk background .jpg"/>
          <p:cNvPicPr>
            <a:picLocks noChangeAspect="1" noChangeArrowheads="1"/>
          </p:cNvPicPr>
          <p:nvPr/>
        </p:nvPicPr>
        <p:blipFill>
          <a:blip r:embed="rId2"/>
          <a:srcRect/>
          <a:stretch>
            <a:fillRect/>
          </a:stretch>
        </p:blipFill>
        <p:spPr bwMode="auto">
          <a:xfrm>
            <a:off x="4419600" y="1600200"/>
            <a:ext cx="4724400" cy="4724400"/>
          </a:xfrm>
          <a:prstGeom prst="rect">
            <a:avLst/>
          </a:prstGeom>
          <a:noFill/>
        </p:spPr>
      </p:pic>
      <p:pic>
        <p:nvPicPr>
          <p:cNvPr id="121861" name="Picture 1029" descr="C:\Documents and Settings\kweiner\Desktop\George.jpg"/>
          <p:cNvPicPr>
            <a:picLocks noChangeAspect="1" noChangeArrowheads="1"/>
          </p:cNvPicPr>
          <p:nvPr/>
        </p:nvPicPr>
        <p:blipFill>
          <a:blip r:embed="rId3"/>
          <a:srcRect/>
          <a:stretch>
            <a:fillRect/>
          </a:stretch>
        </p:blipFill>
        <p:spPr bwMode="auto">
          <a:xfrm>
            <a:off x="457200" y="2209800"/>
            <a:ext cx="3621088" cy="4495800"/>
          </a:xfrm>
          <a:prstGeom prst="rect">
            <a:avLst/>
          </a:prstGeom>
          <a:noFill/>
        </p:spPr>
      </p:pic>
    </p:spTree>
  </p:cSld>
  <p:clrMapOvr>
    <a:masterClrMapping/>
  </p:clrMapOvr>
  <p:transition advTm="5000">
    <p:fade thruBlk="1"/>
  </p:transition>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2240</TotalTime>
  <Words>1242</Words>
  <Application>Microsoft PowerPoint</Application>
  <PresentationFormat>On-screen Show (4:3)</PresentationFormat>
  <Paragraphs>202</Paragraphs>
  <Slides>54</Slides>
  <Notes>3</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9" baseType="lpstr">
      <vt:lpstr>Arial</vt:lpstr>
      <vt:lpstr>Times New Roman</vt:lpstr>
      <vt:lpstr>Verdana</vt:lpstr>
      <vt:lpstr>Default Design</vt:lpstr>
      <vt:lpstr>Bitmap Image</vt:lpstr>
      <vt:lpstr>Slide 1</vt:lpstr>
      <vt:lpstr>Seeing Into Space</vt:lpstr>
      <vt:lpstr>The Back Bay Amateur Astronomers </vt:lpstr>
      <vt:lpstr>The BBAA has been “bringing astronomy to the people” for 25 years.</vt:lpstr>
      <vt:lpstr>Your “Solar System Ambassador”</vt:lpstr>
      <vt:lpstr>Slide 6</vt:lpstr>
      <vt:lpstr>Seeing Into Space</vt:lpstr>
      <vt:lpstr>Binoculars</vt:lpstr>
      <vt:lpstr>Binoculars</vt:lpstr>
      <vt:lpstr>Different Types of Telescopes? </vt:lpstr>
      <vt:lpstr>Refractors </vt:lpstr>
      <vt:lpstr>Refractor</vt:lpstr>
      <vt:lpstr>Reflectors </vt:lpstr>
      <vt:lpstr>Reflector</vt:lpstr>
      <vt:lpstr>BIG Reflector!</vt:lpstr>
      <vt:lpstr>Catadioptric </vt:lpstr>
      <vt:lpstr>Catadioptric</vt:lpstr>
      <vt:lpstr>What you can see with a Telescope</vt:lpstr>
      <vt:lpstr>MARS</vt:lpstr>
      <vt:lpstr>MARS</vt:lpstr>
      <vt:lpstr>JUPITER</vt:lpstr>
      <vt:lpstr>SATURN</vt:lpstr>
      <vt:lpstr>Deep Sky  (The Orion Nebula)</vt:lpstr>
      <vt:lpstr>M1 – The Crab Nebula</vt:lpstr>
      <vt:lpstr>M8 – The Lagoon Nebula</vt:lpstr>
      <vt:lpstr>M57 – The Ring Nebula</vt:lpstr>
      <vt:lpstr>M104 – The Sombrero Galaxy </vt:lpstr>
      <vt:lpstr>M27 – The Dumbbell Nebula</vt:lpstr>
      <vt:lpstr>Hubble Space Telescope</vt:lpstr>
      <vt:lpstr>M17 – The Eagle Nebula</vt:lpstr>
      <vt:lpstr>NGC 4438 – A galaxy in Virgo</vt:lpstr>
      <vt:lpstr>M51 – The Whirlpool  Galaxy</vt:lpstr>
      <vt:lpstr>M104 Sombrero Galaxy</vt:lpstr>
      <vt:lpstr>Tadpole Galaxy</vt:lpstr>
      <vt:lpstr>The Horsehead Nebula</vt:lpstr>
      <vt:lpstr>M27 – The Dumbbell Nebula</vt:lpstr>
      <vt:lpstr>Comparison of Hubble Space Telescope (HST) images with those seen through smaller, ground-based telescopes:</vt:lpstr>
      <vt:lpstr>M27 – The Dumbbell Nebula</vt:lpstr>
      <vt:lpstr>M104 Sombrero Galaxy</vt:lpstr>
      <vt:lpstr>SPACE EXPLORATION: Missions of Discovery</vt:lpstr>
      <vt:lpstr>Historic Space Missions</vt:lpstr>
      <vt:lpstr>Historic Space Missions (continued)</vt:lpstr>
      <vt:lpstr>Historic Space Missions (continued)</vt:lpstr>
      <vt:lpstr>Exciting Events for 2004!!</vt:lpstr>
      <vt:lpstr>STARDUST</vt:lpstr>
      <vt:lpstr>The STARDUST Mission</vt:lpstr>
      <vt:lpstr>Mars Exploration Rover missions (named Spirit  and Opportunity)  </vt:lpstr>
      <vt:lpstr>The primary science instruments </vt:lpstr>
      <vt:lpstr>The launch vehicle </vt:lpstr>
      <vt:lpstr>Airbags</vt:lpstr>
      <vt:lpstr>The Mars Exploration Rovers </vt:lpstr>
      <vt:lpstr>“KEEP LOOKING UP”</vt:lpstr>
      <vt:lpstr>BBAA</vt:lpstr>
      <vt:lpstr>Your “Solar System Ambassador”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Types of Telescopes?</dc:title>
  <dc:creator>George Reynolds;Kevin Weiner;Louis M. Snellings</dc:creator>
  <cp:lastModifiedBy>Kevin Weiner</cp:lastModifiedBy>
  <cp:revision>98</cp:revision>
  <dcterms:created xsi:type="dcterms:W3CDTF">2003-10-15T00:43:16Z</dcterms:created>
  <dcterms:modified xsi:type="dcterms:W3CDTF">2008-09-30T02:50:04Z</dcterms:modified>
</cp:coreProperties>
</file>