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0" r:id="rId2"/>
    <p:sldId id="276" r:id="rId3"/>
    <p:sldId id="256" r:id="rId4"/>
    <p:sldId id="257" r:id="rId5"/>
    <p:sldId id="258" r:id="rId6"/>
    <p:sldId id="259" r:id="rId7"/>
    <p:sldId id="262" r:id="rId8"/>
    <p:sldId id="263" r:id="rId9"/>
    <p:sldId id="275" r:id="rId10"/>
    <p:sldId id="261" r:id="rId11"/>
    <p:sldId id="266" r:id="rId12"/>
    <p:sldId id="268" r:id="rId13"/>
    <p:sldId id="265" r:id="rId14"/>
    <p:sldId id="264" r:id="rId15"/>
    <p:sldId id="269" r:id="rId16"/>
    <p:sldId id="270" r:id="rId17"/>
    <p:sldId id="272" r:id="rId18"/>
    <p:sldId id="273" r:id="rId19"/>
    <p:sldId id="277" r:id="rId20"/>
    <p:sldId id="2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66FF99"/>
    <a:srgbClr val="00FF99"/>
    <a:srgbClr val="FFFFCC"/>
    <a:srgbClr val="FF6600"/>
    <a:srgbClr val="99CCFF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312" autoAdjust="0"/>
  </p:normalViewPr>
  <p:slideViewPr>
    <p:cSldViewPr>
      <p:cViewPr varScale="1">
        <p:scale>
          <a:sx n="64" d="100"/>
          <a:sy n="64" d="100"/>
        </p:scale>
        <p:origin x="-68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B4EB97D-4247-47ED-A318-CD3EB4AFC9C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9C00D5-C98A-48EC-97B4-DF45555EF5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C77617-C09B-420A-A022-F02EB251B5A8}" type="slidenum">
              <a:rPr lang="en-US"/>
              <a:pPr/>
              <a:t>12</a:t>
            </a:fld>
            <a:endParaRPr lang="en-US"/>
          </a:p>
        </p:txBody>
      </p:sp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339850" y="914400"/>
            <a:ext cx="4178300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46163" y="4352925"/>
            <a:ext cx="4772025" cy="3479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FA5023-6400-454D-B7AE-05FED81A9D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37E15-4B15-4E2D-84E6-80B4983750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96D66-A2DB-45C9-88A3-F99D7A2B3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18BD9-537C-44B4-B8CF-7796193AA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B91BB-669A-418C-8DB5-5B2640CD0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5CA4C-607F-4D6B-9DB9-87B7FD95E2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BED8A-F13C-4F60-A7CC-D4E0B46738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76C1C-C92D-4550-8F43-0E4A8A7467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94EF9-1020-49E6-A558-058D927694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63CF4-F8C2-4957-AC33-4791B826E3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54FAB-CAF0-4C1F-AC56-AC0880DD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742201-C024-4D05-91F5-59CEBF68AC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1FE8C9-C104-4908-B463-8F1F4DCC429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sque.com/Products/AutomaDome/automadome.asp" TargetMode="External"/><Relationship Id="rId3" Type="http://schemas.openxmlformats.org/officeDocument/2006/relationships/hyperlink" Target="http://www.bisque.com/Products/CCDSoft/ccd.asp" TargetMode="External"/><Relationship Id="rId7" Type="http://schemas.openxmlformats.org/officeDocument/2006/relationships/hyperlink" Target="http://www.bisque.com/iBISQUE/BrowserAstronomy.asp" TargetMode="External"/><Relationship Id="rId2" Type="http://schemas.openxmlformats.org/officeDocument/2006/relationships/hyperlink" Target="http://www.bisque.com/v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isque.com/Products/IAS/ias.asp" TargetMode="External"/><Relationship Id="rId5" Type="http://schemas.openxmlformats.org/officeDocument/2006/relationships/hyperlink" Target="http://www.bisque.com/Products/Orchestrate/orchestrate.asp" TargetMode="External"/><Relationship Id="rId4" Type="http://schemas.openxmlformats.org/officeDocument/2006/relationships/hyperlink" Target="http://www.bisque.com/Products/TPoint/TPoint.asp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istrator\Desktop\fan-suns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228600"/>
            <a:ext cx="69453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NSU RAPID RESPONSE ROBOTIC TELESCOPE</a:t>
            </a:r>
          </a:p>
          <a:p>
            <a:r>
              <a:rPr lang="en-US" b="1"/>
              <a:t>AT FAN MOUNTAIN OBSERVATORY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52400" y="6324600"/>
            <a:ext cx="424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Carlos Salgado:Department of Physics:NSU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609600" y="533400"/>
            <a:ext cx="21558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Rapid Response</a:t>
            </a:r>
          </a:p>
          <a:p>
            <a:endParaRPr lang="en-US"/>
          </a:p>
          <a:p>
            <a:r>
              <a:rPr lang="en-US"/>
              <a:t>Robotic</a:t>
            </a:r>
          </a:p>
          <a:p>
            <a:r>
              <a:rPr lang="en-US"/>
              <a:t>Telescope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914400" y="2895600"/>
            <a:ext cx="7640638" cy="302260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u="sng"/>
              <a:t>Main Research Goal:</a:t>
            </a:r>
            <a:r>
              <a:rPr lang="en-US"/>
              <a:t> </a:t>
            </a:r>
          </a:p>
          <a:p>
            <a:r>
              <a:rPr lang="en-US"/>
              <a:t>Photometry and Polarimetry  of Gamma-Ray Bursts Optical </a:t>
            </a:r>
          </a:p>
          <a:p>
            <a:r>
              <a:rPr lang="en-US"/>
              <a:t>Afterglows in collaboration with NASA’s </a:t>
            </a:r>
            <a:r>
              <a:rPr lang="en-US" i="1"/>
              <a:t>Swift</a:t>
            </a:r>
            <a:r>
              <a:rPr lang="en-US"/>
              <a:t> and GLAST </a:t>
            </a:r>
          </a:p>
          <a:p>
            <a:r>
              <a:rPr lang="en-US"/>
              <a:t>missions. </a:t>
            </a:r>
          </a:p>
          <a:p>
            <a:endParaRPr lang="en-US"/>
          </a:p>
          <a:p>
            <a:r>
              <a:rPr lang="en-US"/>
              <a:t>But also</a:t>
            </a:r>
          </a:p>
          <a:p>
            <a:endParaRPr lang="en-US"/>
          </a:p>
          <a:p>
            <a:r>
              <a:rPr lang="en-US"/>
              <a:t>to study all other </a:t>
            </a:r>
            <a:r>
              <a:rPr lang="en-US" i="1"/>
              <a:t>transient</a:t>
            </a:r>
            <a:r>
              <a:rPr lang="en-US"/>
              <a:t> phenomena</a:t>
            </a: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 flipH="1">
            <a:off x="2819400" y="7620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419600" y="381000"/>
            <a:ext cx="4495800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Measurement are made in seconds</a:t>
            </a:r>
          </a:p>
          <a:p>
            <a:r>
              <a:rPr lang="en-US"/>
              <a:t>of object discovery</a:t>
            </a: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H="1">
            <a:off x="1752600" y="15240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429000" y="1295400"/>
            <a:ext cx="5130800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Telescope can act in fully scripted mode</a:t>
            </a:r>
          </a:p>
          <a:p>
            <a:r>
              <a:rPr lang="en-US"/>
              <a:t>(no human intervention)</a:t>
            </a:r>
          </a:p>
        </p:txBody>
      </p:sp>
      <p:sp>
        <p:nvSpPr>
          <p:cNvPr id="26632" name="AutoShape 8"/>
          <p:cNvSpPr>
            <a:spLocks/>
          </p:cNvSpPr>
          <p:nvPr/>
        </p:nvSpPr>
        <p:spPr bwMode="auto">
          <a:xfrm>
            <a:off x="381000" y="53340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istrator\Desktop\mapimag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6629400" cy="5943600"/>
          </a:xfrm>
          <a:prstGeom prst="rect">
            <a:avLst/>
          </a:prstGeom>
          <a:noFill/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04800" y="0"/>
            <a:ext cx="8318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Covesville, Virginia: 17 miles South of Charlottesville by Road 29</a:t>
            </a:r>
          </a:p>
        </p:txBody>
      </p:sp>
      <p:pic>
        <p:nvPicPr>
          <p:cNvPr id="2052" name="Picture 4" descr="C:\Documents and Settings\Administrator\Desktop\mapimage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3733800"/>
            <a:ext cx="3124200" cy="31242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019800" y="3733800"/>
            <a:ext cx="3124200" cy="312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istrator\Desktop\getmap.as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1825" y="0"/>
            <a:ext cx="5851525" cy="6858000"/>
          </a:xfrm>
          <a:prstGeom prst="rect">
            <a:avLst/>
          </a:prstGeom>
          <a:noFill/>
        </p:spPr>
      </p:pic>
      <p:sp>
        <p:nvSpPr>
          <p:cNvPr id="3075" name="Line 3"/>
          <p:cNvSpPr>
            <a:spLocks noChangeShapeType="1"/>
          </p:cNvSpPr>
          <p:nvPr/>
        </p:nvSpPr>
        <p:spPr bwMode="auto">
          <a:xfrm flipV="1">
            <a:off x="3352800" y="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371600" y="0"/>
            <a:ext cx="1974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Charlottesville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498725" y="95567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istrator\Desktop\get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1825" y="0"/>
            <a:ext cx="5851525" cy="6858000"/>
          </a:xfrm>
          <a:prstGeom prst="rect">
            <a:avLst/>
          </a:prstGeom>
          <a:noFill/>
        </p:spPr>
      </p:pic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4267200" y="3124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55626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6172200" y="4800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1447800" y="3276600"/>
            <a:ext cx="274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0" y="3048000"/>
            <a:ext cx="1495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24” RRRT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781925" y="4114800"/>
            <a:ext cx="1362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UVA 40”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5943600" y="44958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6629400" y="49530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7756525" y="4689475"/>
            <a:ext cx="1362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UVA 31”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istrator\Desktop\fmo-1970aeri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74638"/>
            <a:ext cx="5257800" cy="6583362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514600" y="2971800"/>
            <a:ext cx="533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2514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H="1">
            <a:off x="5486400" y="3352800"/>
            <a:ext cx="2133600" cy="6096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7680325" y="3162300"/>
            <a:ext cx="142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/>
              <a:t>Guest House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5486400" y="5029200"/>
            <a:ext cx="213360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7772400" y="5105400"/>
            <a:ext cx="52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/>
              <a:t>31”</a:t>
            </a:r>
            <a:endParaRPr 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H="1">
            <a:off x="1600200" y="4343400"/>
            <a:ext cx="2743200" cy="7620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974725" y="4991100"/>
            <a:ext cx="52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/>
              <a:t>40”</a:t>
            </a:r>
            <a:endParaRPr 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H="1">
            <a:off x="1371600" y="3048000"/>
            <a:ext cx="990600" cy="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0" y="2895600"/>
            <a:ext cx="134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/>
              <a:t>NSU RRRT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2057400" y="381000"/>
            <a:ext cx="4873625" cy="466725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FAN MOUNTAIN OBSERVATORY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914400" y="304800"/>
            <a:ext cx="745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Telescope: 24” Optical Guidance System, Ritchey-Chretien</a:t>
            </a:r>
          </a:p>
        </p:txBody>
      </p:sp>
      <p:pic>
        <p:nvPicPr>
          <p:cNvPr id="10246" name="Picture 6" descr="C:\Documents and Settings\Administrator\My Documents\Observatory\Patter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914400"/>
            <a:ext cx="4956175" cy="566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371600" y="381000"/>
            <a:ext cx="6172200" cy="623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666699"/>
                </a:solidFill>
              </a:rPr>
              <a:t>Optical Guidance Systems : RC24-140F</a:t>
            </a:r>
          </a:p>
          <a:p>
            <a:r>
              <a:rPr lang="en-US" sz="1800" b="1">
                <a:latin typeface="Verdana" pitchFamily="34" charset="0"/>
              </a:rPr>
              <a:t>Specs</a:t>
            </a:r>
          </a:p>
          <a:p>
            <a:endParaRPr lang="en-US" sz="1800" b="1">
              <a:latin typeface="Verdana" pitchFamily="34" charset="0"/>
            </a:endParaRPr>
          </a:p>
          <a:p>
            <a:pPr eaLnBrk="0" hangingPunct="0"/>
            <a:r>
              <a:rPr lang="en-US" sz="1400">
                <a:latin typeface="Verdana" pitchFamily="34" charset="0"/>
                <a:sym typeface="Symbol" pitchFamily="18" charset="2"/>
              </a:rPr>
              <a:t> </a:t>
            </a:r>
            <a:r>
              <a:rPr lang="en-US" sz="1400">
                <a:latin typeface="Verdana" pitchFamily="34" charset="0"/>
              </a:rPr>
              <a:t>Optical System:      Ritchey-Chretien</a:t>
            </a:r>
            <a:endParaRPr lang="en-US" sz="1400"/>
          </a:p>
          <a:p>
            <a:pPr eaLnBrk="0" hangingPunct="0"/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Primary Diameter: 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24.0"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Specular Precision: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1/25, or better, (wave front RMS)  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Mirror Substrate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Near-zero expansion ceramic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Focal Ratio: 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f/8.0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F: 4876.8 mm</a:t>
            </a:r>
          </a:p>
          <a:p>
            <a:pPr eaLnBrk="0" hangingPunct="0"/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Image Scale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42.1 arc sec/mm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Tube (Open truss</a:t>
            </a:r>
            <a:r>
              <a:rPr lang="en-US" sz="1400"/>
              <a:t>) </a:t>
            </a:r>
            <a:r>
              <a:rPr lang="en-US" sz="1400">
                <a:latin typeface="Verdana" pitchFamily="34" charset="0"/>
              </a:rPr>
              <a:t>Diameter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29"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Focuser Tube I.D.</a:t>
            </a:r>
            <a:r>
              <a:rPr lang="en-US" sz="1400"/>
              <a:t> : </a:t>
            </a:r>
            <a:r>
              <a:rPr lang="en-US" sz="1400">
                <a:latin typeface="Verdana" pitchFamily="34" charset="0"/>
              </a:rPr>
              <a:t>4.2"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Available Back Focus: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11.5"</a:t>
            </a:r>
            <a:r>
              <a:rPr lang="en-US" sz="1400"/>
              <a:t> (+/= 2”)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Secondary Diameter: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8.5"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Sec. Focus Range (electric standard): 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12"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Focus Stabilization, w. Al tube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Invar 36</a:t>
            </a:r>
            <a:r>
              <a:rPr lang="en-US" sz="1400"/>
              <a:t> </a:t>
            </a:r>
            <a:endParaRPr lang="en-US" sz="1400" b="1">
              <a:solidFill>
                <a:srgbClr val="666699"/>
              </a:solidFill>
              <a:latin typeface="Verdana" pitchFamily="34" charset="0"/>
            </a:endParaRPr>
          </a:p>
          <a:p>
            <a:pPr eaLnBrk="0" hangingPunct="0"/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Mounting OGS-140 Equatorial Fork (steel)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Aux. Instrument Cap.: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75 lbs.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R. A. Drive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18" 570 tooth Byers worm gear &amp; ball bearing worm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DEC Drive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15" 360 tooth Byers worm gear &amp; ball bearing worm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Shafts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6.0" Ø (140mm at R. A.  bearing ends; 75mm at DEC ends)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Motors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Five-phase nano-step / servo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Axis Intersection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72" from base of pier (at 40°)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Fork Swing Clearance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18"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Weight (system)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1025 lbs.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R. A. Counterweights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2 x 5 lbs.</a:t>
            </a:r>
            <a:r>
              <a:rPr lang="en-US" sz="1400"/>
              <a:t> </a:t>
            </a:r>
          </a:p>
          <a:p>
            <a:pPr eaLnBrk="0" hangingPunct="0"/>
            <a:r>
              <a:rPr lang="en-US" sz="1400">
                <a:latin typeface="Verdana" pitchFamily="34" charset="0"/>
              </a:rPr>
              <a:t>Pier</a:t>
            </a:r>
            <a:r>
              <a:rPr lang="en-US" sz="1400"/>
              <a:t> </a:t>
            </a:r>
            <a:r>
              <a:rPr lang="en-US" sz="1400">
                <a:latin typeface="Verdana" pitchFamily="34" charset="0"/>
              </a:rPr>
              <a:t>32" high</a:t>
            </a:r>
          </a:p>
          <a:p>
            <a:pPr eaLnBrk="0" hangingPunct="0"/>
            <a:endParaRPr 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62000" y="1143000"/>
            <a:ext cx="7977188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666699"/>
                </a:solidFill>
              </a:rPr>
              <a:t>Optical Guidance Systems : RC24-140F</a:t>
            </a:r>
          </a:p>
          <a:p>
            <a:r>
              <a:rPr lang="en-US" sz="1800" b="1">
                <a:latin typeface="Verdana" pitchFamily="34" charset="0"/>
              </a:rPr>
              <a:t>Specs (Cont)</a:t>
            </a:r>
          </a:p>
          <a:p>
            <a:endParaRPr lang="en-US" sz="1800" b="1">
              <a:latin typeface="Verdana" pitchFamily="34" charset="0"/>
            </a:endParaRPr>
          </a:p>
          <a:p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Pointing error of approx. 30 arc sec RMS or better for 80 degrees from</a:t>
            </a:r>
          </a:p>
          <a:p>
            <a:r>
              <a:rPr lang="en-US" sz="1400">
                <a:latin typeface="Verdana" pitchFamily="34" charset="0"/>
              </a:rPr>
              <a:t>      zenith and less than 20 arc sec RMS 45 degrees around the zenith.</a:t>
            </a:r>
          </a:p>
          <a:p>
            <a:r>
              <a:rPr lang="en-US" sz="1400">
                <a:latin typeface="Verdana" pitchFamily="34" charset="0"/>
                <a:sym typeface="Symbol" pitchFamily="18" charset="2"/>
              </a:rPr>
              <a:t></a:t>
            </a:r>
            <a:r>
              <a:rPr lang="en-US" sz="1400">
                <a:latin typeface="Verdana" pitchFamily="34" charset="0"/>
              </a:rPr>
              <a:t> Tracking/Guiding (RA and Dec)</a:t>
            </a:r>
          </a:p>
          <a:p>
            <a:r>
              <a:rPr lang="en-US" sz="1400">
                <a:latin typeface="Verdana" pitchFamily="34" charset="0"/>
              </a:rPr>
              <a:t>	Sidereal/Moon/Planets/Sun</a:t>
            </a:r>
          </a:p>
          <a:p>
            <a:r>
              <a:rPr lang="en-US" sz="1400">
                <a:latin typeface="Verdana" pitchFamily="34" charset="0"/>
              </a:rPr>
              <a:t>	within 1 arc sec for 300 sec, 0.3 arc sec over 100 sec</a:t>
            </a:r>
          </a:p>
          <a:p>
            <a:r>
              <a:rPr lang="en-US" sz="1400">
                <a:latin typeface="Verdana" pitchFamily="34" charset="0"/>
              </a:rPr>
              <a:t>	able to be controlled with auto-guiding input</a:t>
            </a:r>
          </a:p>
          <a:p>
            <a:r>
              <a:rPr lang="en-US" sz="1400">
                <a:latin typeface="Verdana" pitchFamily="34" charset="0"/>
              </a:rPr>
              <a:t>	tracking rates up to 2 degrees per second for programmed satellite tracking.</a:t>
            </a:r>
          </a:p>
          <a:p>
            <a:r>
              <a:rPr lang="en-US" sz="1400"/>
              <a:t>	</a:t>
            </a:r>
            <a:r>
              <a:rPr lang="en-US" sz="1400">
                <a:latin typeface="Verdana" pitchFamily="34" charset="0"/>
              </a:rPr>
              <a:t>slewing rates up to 6 degrees/second (90 degrees in 15 sec)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istrator\Desktop\CTAS_INS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0"/>
            <a:ext cx="5486400" cy="4114800"/>
          </a:xfrm>
          <a:prstGeom prst="rect">
            <a:avLst/>
          </a:prstGeom>
          <a:noFill/>
        </p:spPr>
      </p:pic>
      <p:pic>
        <p:nvPicPr>
          <p:cNvPr id="9219" name="Picture 3" descr="C:\Documents and Settings\Administrator\My Documents\My Pictures\Image19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495800"/>
            <a:ext cx="3784600" cy="2024063"/>
          </a:xfrm>
          <a:prstGeom prst="rect">
            <a:avLst/>
          </a:prstGeom>
          <a:noFill/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277813"/>
            <a:ext cx="3513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u="sng"/>
              <a:t>MAIN INSTRUMENTATION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974725" y="1462088"/>
            <a:ext cx="1577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Finder-guider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974725" y="2757488"/>
            <a:ext cx="2014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Dual Filter Wheel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04800" y="5257800"/>
            <a:ext cx="3938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Apogee Alta E42 (Back-illuminated)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2590800" y="1676400"/>
            <a:ext cx="20574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3124200" y="3048000"/>
            <a:ext cx="20574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251325" y="3622675"/>
            <a:ext cx="1057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A.C.E.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81000"/>
            <a:ext cx="5957888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39" name="Text Box 1027"/>
          <p:cNvSpPr txBox="1">
            <a:spLocks noChangeArrowheads="1"/>
          </p:cNvSpPr>
          <p:nvPr/>
        </p:nvSpPr>
        <p:spPr bwMode="auto">
          <a:xfrm>
            <a:off x="381000" y="609600"/>
            <a:ext cx="1274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Alta E42</a:t>
            </a:r>
          </a:p>
        </p:txBody>
      </p:sp>
      <p:sp>
        <p:nvSpPr>
          <p:cNvPr id="14340" name="Text Box 1028"/>
          <p:cNvSpPr txBox="1">
            <a:spLocks noChangeArrowheads="1"/>
          </p:cNvSpPr>
          <p:nvPr/>
        </p:nvSpPr>
        <p:spPr bwMode="auto">
          <a:xfrm>
            <a:off x="2057400" y="0"/>
            <a:ext cx="5100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u="sng"/>
              <a:t>Imaging Photometry and Polarimetry</a:t>
            </a:r>
          </a:p>
        </p:txBody>
      </p:sp>
      <p:pic>
        <p:nvPicPr>
          <p:cNvPr id="14341" name="Picture 10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3098800"/>
            <a:ext cx="5991225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438400"/>
            <a:ext cx="4495800" cy="1219200"/>
          </a:xfrm>
          <a:ln/>
        </p:spPr>
        <p:txBody>
          <a:bodyPr lIns="0" tIns="0" rIns="0" bIns="0"/>
          <a:lstStyle/>
          <a:p>
            <a:pPr marL="358775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2800">
                <a:solidFill>
                  <a:srgbClr val="000080"/>
                </a:solidFill>
              </a:rPr>
              <a:t>Imaging Polarimetry Using</a:t>
            </a:r>
            <a:br>
              <a:rPr lang="en-GB" sz="2800">
                <a:solidFill>
                  <a:srgbClr val="000080"/>
                </a:solidFill>
              </a:rPr>
            </a:br>
            <a:r>
              <a:rPr lang="en-GB" sz="2800">
                <a:solidFill>
                  <a:srgbClr val="000080"/>
                </a:solidFill>
              </a:rPr>
              <a:t>Double Refraction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733800"/>
            <a:ext cx="4216400" cy="2262188"/>
          </a:xfrm>
          <a:ln/>
        </p:spPr>
        <p:txBody>
          <a:bodyPr lIns="0" tIns="0" rIns="0" bIns="0"/>
          <a:lstStyle/>
          <a:p>
            <a:pPr marL="0" indent="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400"/>
              <a:t>An optically corrected </a:t>
            </a:r>
            <a:r>
              <a:rPr lang="en-GB" sz="2400">
                <a:solidFill>
                  <a:srgbClr val="FF6600"/>
                </a:solidFill>
              </a:rPr>
              <a:t>calcite prism</a:t>
            </a:r>
            <a:r>
              <a:rPr lang="en-GB" sz="2400"/>
              <a:t> produces double polarized images which can be analysed by aperture photometry to give the polarization of  each object in the field.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5213" y="2405063"/>
            <a:ext cx="3740150" cy="3630612"/>
          </a:xfrm>
          <a:prstGeom prst="rect">
            <a:avLst/>
          </a:prstGeom>
          <a:noFill/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362200" y="457200"/>
            <a:ext cx="46831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Field of view : 30 min arc (diagonal)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362200" y="1371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590800" y="1066800"/>
            <a:ext cx="40401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Field of view /pixel: 0.6 sec arc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69925" y="422275"/>
            <a:ext cx="4757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Other instruments (already acquired):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905000" y="938213"/>
            <a:ext cx="29464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/>
              <a:t>CCD Cameras: SBIG - 10E </a:t>
            </a:r>
          </a:p>
          <a:p>
            <a:r>
              <a:rPr lang="en-US" sz="1800" b="1"/>
              <a:t>	           SBIG – STV</a:t>
            </a:r>
          </a:p>
          <a:p>
            <a:r>
              <a:rPr lang="en-US" sz="1800" b="1"/>
              <a:t>	           Meade DSI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514600" y="1981200"/>
            <a:ext cx="3505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b="1"/>
              <a:t>SBIG Self-guided Spectrograph</a:t>
            </a:r>
          </a:p>
          <a:p>
            <a:r>
              <a:rPr lang="en-US" sz="1600" b="1"/>
              <a:t>SBIG AO7 Adaptive Optics</a:t>
            </a:r>
          </a:p>
          <a:p>
            <a:r>
              <a:rPr lang="en-US" sz="1600" b="1"/>
              <a:t>SBIG Color (8) Filter Wheel</a:t>
            </a:r>
          </a:p>
          <a:p>
            <a:r>
              <a:rPr lang="en-US" sz="1600" b="1"/>
              <a:t>RGB &amp; UBVRI filters</a:t>
            </a:r>
          </a:p>
          <a:p>
            <a:r>
              <a:rPr lang="en-US" sz="1600" b="1"/>
              <a:t>Several eyepieces, filters, …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981200" y="5029200"/>
            <a:ext cx="570706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/>
              <a:t>Telescopes:</a:t>
            </a:r>
            <a:r>
              <a:rPr lang="en-US" sz="1600"/>
              <a:t> 12” Meade SC LX200GPS (altazimut) – comp. control</a:t>
            </a:r>
          </a:p>
          <a:p>
            <a:r>
              <a:rPr lang="en-US" sz="1600"/>
              <a:t>                     14” Celestron SC (equatorial) – comp. control</a:t>
            </a:r>
          </a:p>
          <a:p>
            <a:r>
              <a:rPr lang="en-US" sz="1600"/>
              <a:t>	   16” Meade DST Newtonian (equatorial)</a:t>
            </a:r>
          </a:p>
          <a:p>
            <a:endParaRPr lang="en-US" sz="1600"/>
          </a:p>
          <a:p>
            <a:r>
              <a:rPr lang="en-US" sz="1600"/>
              <a:t>                 3x 10” Meade SC</a:t>
            </a:r>
          </a:p>
          <a:p>
            <a:r>
              <a:rPr lang="en-US" sz="1600"/>
              <a:t>                 8x  8”  Meade SC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524000" y="3276600"/>
            <a:ext cx="4064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/>
              <a:t>Software: Hartmann Mask </a:t>
            </a:r>
          </a:p>
          <a:p>
            <a:r>
              <a:rPr lang="en-US" sz="1800" b="1"/>
              <a:t>                 Lucy-Richardson CCD Sharp</a:t>
            </a:r>
          </a:p>
          <a:p>
            <a:r>
              <a:rPr lang="en-US" sz="1800" b="1"/>
              <a:t>                 CCD Ops</a:t>
            </a:r>
          </a:p>
          <a:p>
            <a:r>
              <a:rPr lang="en-US" sz="1800" b="1"/>
              <a:t>                 AIP4WIN (Berry et al.)</a:t>
            </a:r>
          </a:p>
          <a:p>
            <a:r>
              <a:rPr lang="en-US" sz="1800" b="1"/>
              <a:t>                 IRAF</a:t>
            </a:r>
          </a:p>
          <a:p>
            <a:r>
              <a:rPr lang="en-US" sz="1800" b="1"/>
              <a:t>	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2" name="Text Box 44"/>
          <p:cNvSpPr txBox="1">
            <a:spLocks noChangeArrowheads="1"/>
          </p:cNvSpPr>
          <p:nvPr/>
        </p:nvSpPr>
        <p:spPr bwMode="auto">
          <a:xfrm>
            <a:off x="533400" y="228600"/>
            <a:ext cx="7820025" cy="635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u="sng"/>
              <a:t>Control System (Bisque Software)</a:t>
            </a:r>
          </a:p>
          <a:p>
            <a:r>
              <a:rPr lang="en-US"/>
              <a:t>MKS 4000 Telescope Motion Control System, (TMCS)</a:t>
            </a:r>
          </a:p>
          <a:p>
            <a:r>
              <a:rPr lang="en-US"/>
              <a:t>The Sky6, Orchestrate, TPoint, CCDSoft</a:t>
            </a:r>
          </a:p>
          <a:p>
            <a:endParaRPr lang="en-US" sz="1400" b="1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en-US" sz="1800" b="1">
                <a:solidFill>
                  <a:srgbClr val="FF0000"/>
                </a:solidFill>
                <a:latin typeface="Verdana" pitchFamily="34" charset="0"/>
              </a:rPr>
              <a:t>SBOS - Software Integration</a:t>
            </a:r>
            <a:endParaRPr lang="en-US" sz="1800"/>
          </a:p>
          <a:p>
            <a:r>
              <a:rPr lang="en-US" sz="1400">
                <a:latin typeface="Verdana" pitchFamily="34" charset="0"/>
              </a:rPr>
              <a:t>Software Bisque's Observatory Suite (SBOS) is an integrated suite of software </a:t>
            </a:r>
          </a:p>
          <a:p>
            <a:r>
              <a:rPr lang="en-US" sz="1400">
                <a:latin typeface="Verdana" pitchFamily="34" charset="0"/>
              </a:rPr>
              <a:t>applications designed for complete control of observatory equipment.  The core </a:t>
            </a:r>
          </a:p>
          <a:p>
            <a:r>
              <a:rPr lang="en-US" sz="1400">
                <a:latin typeface="Verdana" pitchFamily="34" charset="0"/>
              </a:rPr>
              <a:t>software applications include:</a:t>
            </a:r>
            <a:endParaRPr lang="en-US" sz="1400"/>
          </a:p>
          <a:p>
            <a:pPr>
              <a:buFontTx/>
              <a:buChar char="•"/>
            </a:pPr>
            <a:r>
              <a:rPr lang="en-US" sz="1400" b="1">
                <a:latin typeface="Verdana" pitchFamily="34" charset="0"/>
                <a:hlinkClick r:id="rId2"/>
              </a:rPr>
              <a:t>TheSky6 Professional Edition</a:t>
            </a:r>
            <a:r>
              <a:rPr lang="en-US" sz="1400" b="1"/>
              <a:t> </a:t>
            </a:r>
          </a:p>
          <a:p>
            <a:pPr>
              <a:buFontTx/>
              <a:buChar char="•"/>
            </a:pPr>
            <a:r>
              <a:rPr lang="en-US" sz="1400" b="1">
                <a:latin typeface="Verdana" pitchFamily="34" charset="0"/>
                <a:hlinkClick r:id="rId3"/>
              </a:rPr>
              <a:t>CCDSoft CCD Astronomy Software Version 5</a:t>
            </a:r>
            <a:r>
              <a:rPr lang="en-US" sz="1400" b="1"/>
              <a:t> </a:t>
            </a:r>
          </a:p>
          <a:p>
            <a:pPr>
              <a:buFontTx/>
              <a:buChar char="•"/>
            </a:pPr>
            <a:r>
              <a:rPr lang="en-US" sz="1400" b="1">
                <a:latin typeface="Verdana" pitchFamily="34" charset="0"/>
                <a:hlinkClick r:id="rId4"/>
              </a:rPr>
              <a:t>TPoint Telescope Pointing Analysis Software</a:t>
            </a:r>
            <a:r>
              <a:rPr lang="en-US" sz="1400" b="1"/>
              <a:t> </a:t>
            </a:r>
          </a:p>
          <a:p>
            <a:pPr>
              <a:buFontTx/>
              <a:buChar char="•"/>
            </a:pPr>
            <a:r>
              <a:rPr lang="en-US" sz="1400" b="1">
                <a:latin typeface="Verdana" pitchFamily="34" charset="0"/>
                <a:hlinkClick r:id="rId5"/>
              </a:rPr>
              <a:t>Orchestrate Scripting Software</a:t>
            </a:r>
            <a:r>
              <a:rPr lang="en-US" sz="1400" b="1"/>
              <a:t> </a:t>
            </a:r>
          </a:p>
          <a:p>
            <a:r>
              <a:rPr lang="en-US" sz="1400">
                <a:latin typeface="Verdana" pitchFamily="34" charset="0"/>
              </a:rPr>
              <a:t>And these additional applications build on the core to allow remote control of your </a:t>
            </a:r>
          </a:p>
          <a:p>
            <a:r>
              <a:rPr lang="en-US" sz="1400">
                <a:latin typeface="Verdana" pitchFamily="34" charset="0"/>
              </a:rPr>
              <a:t>observatory:</a:t>
            </a:r>
            <a:endParaRPr lang="en-US" sz="1400"/>
          </a:p>
          <a:p>
            <a:pPr>
              <a:buFontTx/>
              <a:buChar char="•"/>
            </a:pPr>
            <a:r>
              <a:rPr lang="en-US" sz="1400" b="1">
                <a:latin typeface="Verdana" pitchFamily="34" charset="0"/>
                <a:hlinkClick r:id="rId6"/>
              </a:rPr>
              <a:t>Internet Astronomy Software</a:t>
            </a:r>
            <a:r>
              <a:rPr lang="en-US" sz="1400">
                <a:latin typeface="Verdana" pitchFamily="34" charset="0"/>
              </a:rPr>
              <a:t> Client and Server Applications (for local-area or </a:t>
            </a:r>
          </a:p>
          <a:p>
            <a:pPr>
              <a:buFontTx/>
              <a:buChar char="•"/>
            </a:pPr>
            <a:r>
              <a:rPr lang="en-US" sz="1400">
                <a:latin typeface="Verdana" pitchFamily="34" charset="0"/>
              </a:rPr>
              <a:t>wide-area network observatory control).</a:t>
            </a:r>
            <a:r>
              <a:rPr lang="en-US" sz="1400"/>
              <a:t> </a:t>
            </a:r>
          </a:p>
          <a:p>
            <a:pPr>
              <a:buFontTx/>
              <a:buChar char="•"/>
            </a:pPr>
            <a:r>
              <a:rPr lang="en-US" sz="1400">
                <a:latin typeface="Verdana" pitchFamily="34" charset="0"/>
                <a:hlinkClick r:id="rId7"/>
              </a:rPr>
              <a:t>Browser Astronomy</a:t>
            </a:r>
            <a:r>
              <a:rPr lang="en-US" sz="1400">
                <a:latin typeface="Verdana" pitchFamily="34" charset="0"/>
              </a:rPr>
              <a:t> (patent pending) for web-based remote observatory control.</a:t>
            </a:r>
            <a:r>
              <a:rPr lang="en-US" sz="1400"/>
              <a:t> </a:t>
            </a:r>
          </a:p>
          <a:p>
            <a:pPr>
              <a:buFontTx/>
              <a:buChar char="•"/>
            </a:pPr>
            <a:r>
              <a:rPr lang="en-US" sz="1400" b="1">
                <a:latin typeface="Verdana" pitchFamily="34" charset="0"/>
                <a:hlinkClick r:id="rId8"/>
              </a:rPr>
              <a:t>AutomaDome Dome Control Software</a:t>
            </a:r>
            <a:r>
              <a:rPr lang="en-US" sz="1400"/>
              <a:t> </a:t>
            </a:r>
          </a:p>
          <a:p>
            <a:r>
              <a:rPr lang="en-US" sz="1400">
                <a:latin typeface="Verdana" pitchFamily="34" charset="0"/>
              </a:rPr>
              <a:t>These applications include all the functionality necessary to control the hardware at </a:t>
            </a:r>
          </a:p>
          <a:p>
            <a:r>
              <a:rPr lang="en-US" sz="1400">
                <a:latin typeface="Verdana" pitchFamily="34" charset="0"/>
              </a:rPr>
              <a:t>an observatory, including telescopes, CCD cameras, Autoguiders, video cameras, </a:t>
            </a:r>
          </a:p>
          <a:p>
            <a:r>
              <a:rPr lang="en-US" sz="1400">
                <a:latin typeface="Verdana" pitchFamily="34" charset="0"/>
              </a:rPr>
              <a:t>SBIG's Adaptive Optics device, color filter wheels, focusers domes, etc.  Most main </a:t>
            </a:r>
          </a:p>
          <a:p>
            <a:r>
              <a:rPr lang="en-US" sz="1400">
                <a:latin typeface="Verdana" pitchFamily="34" charset="0"/>
              </a:rPr>
              <a:t>stream observatory hardware is supported out of the box.  In addition, the suite has </a:t>
            </a:r>
          </a:p>
          <a:p>
            <a:r>
              <a:rPr lang="en-US" sz="1400">
                <a:latin typeface="Verdana" pitchFamily="34" charset="0"/>
              </a:rPr>
              <a:t>standardized application programming interface (API) for hardware communications </a:t>
            </a:r>
          </a:p>
          <a:p>
            <a:r>
              <a:rPr lang="en-US" sz="1400">
                <a:latin typeface="Verdana" pitchFamily="34" charset="0"/>
              </a:rPr>
              <a:t>allowing the integration of custom observatory hardware by third parties willing to </a:t>
            </a:r>
          </a:p>
          <a:p>
            <a:r>
              <a:rPr lang="en-US" sz="1400">
                <a:latin typeface="Verdana" pitchFamily="34" charset="0"/>
              </a:rPr>
              <a:t>write their own implementation of the APIs.  </a:t>
            </a:r>
            <a:endParaRPr lang="en-US" sz="1400"/>
          </a:p>
          <a:p>
            <a:endParaRPr lang="en-US" sz="1400"/>
          </a:p>
          <a:p>
            <a:endParaRPr 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istrator\My Documents\Observatory\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6513" y="-533400"/>
            <a:ext cx="6169025" cy="7620000"/>
          </a:xfrm>
          <a:prstGeom prst="rect">
            <a:avLst/>
          </a:prstGeom>
          <a:noFill/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527925" y="1108075"/>
            <a:ext cx="16906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Clamshell</a:t>
            </a:r>
          </a:p>
          <a:p>
            <a:r>
              <a:rPr lang="en-US"/>
              <a:t>Observatory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C:\Documents and Settings\Administrator\My Documents\Observatory\16ftclamshe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319088"/>
            <a:ext cx="8556625" cy="6218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istrator\My Documents\Observatory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-914400"/>
            <a:ext cx="11277600" cy="6764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istrator\My Documents\Observatory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838200"/>
            <a:ext cx="7391400" cy="5321300"/>
          </a:xfrm>
          <a:prstGeom prst="rect">
            <a:avLst/>
          </a:prstGeom>
          <a:noFill/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461125" y="193675"/>
            <a:ext cx="2747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Roll-off Observatory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7200" y="609600"/>
            <a:ext cx="6413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u="sng"/>
              <a:t>Schedule:</a:t>
            </a:r>
          </a:p>
          <a:p>
            <a:r>
              <a:rPr lang="en-US"/>
              <a:t>	</a:t>
            </a:r>
            <a:r>
              <a:rPr lang="en-US" b="1">
                <a:solidFill>
                  <a:srgbClr val="FF6600"/>
                </a:solidFill>
              </a:rPr>
              <a:t>Telescope installation by November 2005</a:t>
            </a:r>
          </a:p>
          <a:p>
            <a:r>
              <a:rPr lang="en-US" b="1">
                <a:solidFill>
                  <a:srgbClr val="FF6600"/>
                </a:solidFill>
              </a:rPr>
              <a:t>	Calibrations (about first three months)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28600" y="2362200"/>
            <a:ext cx="8591550" cy="229235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Summer 2005:</a:t>
            </a:r>
            <a:r>
              <a:rPr lang="en-US"/>
              <a:t> Enclosure construction</a:t>
            </a:r>
          </a:p>
          <a:p>
            <a:r>
              <a:rPr lang="en-US"/>
              <a:t>	   Tailpiece design and construction</a:t>
            </a:r>
          </a:p>
          <a:p>
            <a:r>
              <a:rPr lang="en-US"/>
              <a:t>	    Start on-site sky studies (Using UVA and NSU telescopes)</a:t>
            </a:r>
          </a:p>
          <a:p>
            <a:r>
              <a:rPr lang="en-US"/>
              <a:t>		Atmospheric extinction coefficients</a:t>
            </a:r>
          </a:p>
          <a:p>
            <a:r>
              <a:rPr lang="en-US"/>
              <a:t>		Seeing and transparencies</a:t>
            </a:r>
          </a:p>
          <a:p>
            <a:r>
              <a:rPr lang="en-US"/>
              <a:t>		Atmospheric variability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828800" y="5251450"/>
            <a:ext cx="5407025" cy="46672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6600"/>
                </a:solidFill>
                <a:latin typeface="Verdana" pitchFamily="34" charset="0"/>
                <a:sym typeface="Symbol" pitchFamily="18" charset="2"/>
              </a:rPr>
              <a:t></a:t>
            </a:r>
            <a:r>
              <a:rPr lang="en-US"/>
              <a:t> FORM RESEARCH GROUPS (NEXT)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676400" y="1828800"/>
            <a:ext cx="5776913" cy="3089275"/>
          </a:xfrm>
          <a:prstGeom prst="rect">
            <a:avLst/>
          </a:prstGeom>
          <a:noFill/>
          <a:ln w="76200" cmpd="tri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Research Topics (Groups)</a:t>
            </a:r>
          </a:p>
          <a:p>
            <a:pPr marL="457200" indent="-457200"/>
            <a:endParaRPr lang="en-US" b="1" u="sng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57200" indent="-457200">
              <a:buFontTx/>
              <a:buAutoNum type="arabicParenR"/>
            </a:pPr>
            <a:r>
              <a:rPr lang="en-US"/>
              <a:t>Gamma-Ray Bursts – Optical Afterglows</a:t>
            </a:r>
          </a:p>
          <a:p>
            <a:pPr marL="457200" indent="-457200">
              <a:buFontTx/>
              <a:buAutoNum type="arabicParenR"/>
            </a:pPr>
            <a:r>
              <a:rPr lang="en-US"/>
              <a:t>Near-Earth Objects</a:t>
            </a:r>
          </a:p>
          <a:p>
            <a:pPr marL="457200" indent="-457200">
              <a:buFontTx/>
              <a:buAutoNum type="arabicParenR"/>
            </a:pPr>
            <a:r>
              <a:rPr lang="en-US"/>
              <a:t>Variable Stars</a:t>
            </a:r>
          </a:p>
          <a:p>
            <a:pPr marL="457200" indent="-457200">
              <a:buFontTx/>
              <a:buAutoNum type="arabicParenR"/>
            </a:pPr>
            <a:r>
              <a:rPr lang="en-US"/>
              <a:t>Supernovae Search</a:t>
            </a:r>
          </a:p>
          <a:p>
            <a:pPr marL="457200" indent="-457200">
              <a:buFontTx/>
              <a:buAutoNum type="arabicParenR"/>
            </a:pPr>
            <a:r>
              <a:rPr lang="en-US"/>
              <a:t>Astrophotography</a:t>
            </a:r>
          </a:p>
          <a:p>
            <a:pPr marL="457200" indent="-457200">
              <a:buFontTx/>
              <a:buAutoNum type="arabicParenR"/>
            </a:pPr>
            <a:r>
              <a:rPr lang="en-US"/>
              <a:t>Other Transients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676400" y="5257800"/>
            <a:ext cx="3449638" cy="898525"/>
          </a:xfrm>
          <a:prstGeom prst="rect">
            <a:avLst/>
          </a:prstGeom>
          <a:noFill/>
          <a:ln w="76200" cmpd="tri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arenR"/>
            </a:pPr>
            <a:r>
              <a:rPr lang="en-US"/>
              <a:t>Atmospheric monitors</a:t>
            </a:r>
          </a:p>
          <a:p>
            <a:pPr marL="457200" indent="-457200">
              <a:buFontTx/>
              <a:buAutoNum type="arabicParenR"/>
            </a:pPr>
            <a:r>
              <a:rPr lang="en-US"/>
              <a:t>Education/Outreach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428</Words>
  <Application>Microsoft PowerPoint</Application>
  <PresentationFormat>On-screen Show (4:3)</PresentationFormat>
  <Paragraphs>150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Times New Roman</vt:lpstr>
      <vt:lpstr>Verdana</vt:lpstr>
      <vt:lpstr>Symbol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Imaging Polarimetry Using Double Refraction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nsu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Carlos Salgado</dc:creator>
  <cp:lastModifiedBy>Kevin Weiner</cp:lastModifiedBy>
  <cp:revision>20</cp:revision>
  <dcterms:created xsi:type="dcterms:W3CDTF">2005-05-02T16:18:19Z</dcterms:created>
  <dcterms:modified xsi:type="dcterms:W3CDTF">2008-09-30T02:51:05Z</dcterms:modified>
</cp:coreProperties>
</file>