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70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83" r:id="rId15"/>
    <p:sldId id="269" r:id="rId16"/>
    <p:sldId id="286" r:id="rId17"/>
    <p:sldId id="272" r:id="rId18"/>
    <p:sldId id="284" r:id="rId19"/>
    <p:sldId id="275" r:id="rId20"/>
    <p:sldId id="274" r:id="rId21"/>
    <p:sldId id="258" r:id="rId22"/>
    <p:sldId id="276" r:id="rId23"/>
    <p:sldId id="287" r:id="rId24"/>
  </p:sldIdLst>
  <p:sldSz cx="9144000" cy="6858000" type="screen4x3"/>
  <p:notesSz cx="6992938" cy="92789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Osaka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chemeClr val="tx1"/>
    </p:penClr>
  </p:showPr>
  <p:clrMru>
    <a:srgbClr val="FF3300"/>
    <a:srgbClr val="6699F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696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charset="0"/>
              </a:defRPr>
            </a:lvl1pPr>
          </a:lstStyle>
          <a:p>
            <a:endParaRPr lang="en-US" alt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charset="0"/>
              </a:defRPr>
            </a:lvl1pPr>
          </a:lstStyle>
          <a:p>
            <a:endParaRPr lang="en-US" alt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5388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charset="0"/>
              </a:defRPr>
            </a:lvl1pPr>
          </a:lstStyle>
          <a:p>
            <a:endParaRPr lang="en-US" alt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15388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charset="0"/>
              </a:defRPr>
            </a:lvl1pPr>
          </a:lstStyle>
          <a:p>
            <a:fld id="{51C8A426-7C75-4220-ADBA-E365A12A183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charset="0"/>
              </a:defRPr>
            </a:lvl1pPr>
          </a:lstStyle>
          <a:p>
            <a:endParaRPr lang="en-US" alt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charset="0"/>
              </a:defRPr>
            </a:lvl1pPr>
          </a:lstStyle>
          <a:p>
            <a:endParaRPr lang="en-US" altLang="en-US"/>
          </a:p>
        </p:txBody>
      </p:sp>
      <p:sp>
        <p:nvSpPr>
          <p:cNvPr id="4301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76338" y="695325"/>
            <a:ext cx="4640262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06900"/>
            <a:ext cx="5129212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5388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charset="0"/>
              </a:defRPr>
            </a:lvl1pPr>
          </a:lstStyle>
          <a:p>
            <a:endParaRPr lang="en-US" alt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15388"/>
            <a:ext cx="303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charset="0"/>
              </a:defRPr>
            </a:lvl1pPr>
          </a:lstStyle>
          <a:p>
            <a:fld id="{7DDBD641-C213-4EBC-BDF3-5FF8E50FAEF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4ADDE0-9BBF-41F9-B98A-6A747C41999B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40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8351F8-DEEB-4078-ACD3-1945768C4ABD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450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C1CE55-5D73-47E4-B327-67C8AE98262B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460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D09-7631-4080-8834-25DDCCBF9262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471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689C4E-71EE-421F-9F2C-B329124AD72B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481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5ED0E6-2D98-4F79-89FF-48D8EFFD5FC0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491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7B6A3E-9CDC-4775-A975-AD6A112413BB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01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8B7DEC-372D-468D-A195-A7956927C5AC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512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E61CD-58B3-4C81-A4ED-90D8D654B33D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522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C42E4F-FB91-48F5-868E-E5F614F719E8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532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7BDD16-8BE1-446D-99C8-01F70CBF8B17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542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1A7A61-5BB9-4798-BBDE-D781A05E3A7C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552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9B5804-E0FC-4F82-9316-0AE0B3DC8AC0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563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D234F-CA2A-48F8-B0BD-4D6B3A520464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573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98ADD2-3DE2-4693-8AFF-CC1E86A8D6A4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583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F98725-CDDD-40C4-91FB-69683E85F533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F80E6A-1DAE-4DFA-B1AE-F88E908B3417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604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B0B843-9C81-4F38-82AF-F4F3BB928F20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614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C7ED27-1C17-445E-9947-AB279A1A8FFA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624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59A902-B1D8-4441-8C60-E47F6B293A54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63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56B1DC-EF24-4E97-A74C-6C4C43BDF30B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64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9C630A-C4C3-4FB4-95A5-C85546C91EF6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65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DB098-B8EE-4112-AFF4-26CFD0B625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FF94F-3B51-4D1C-9C72-8421820482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52179A-FA37-42E7-8187-84334809724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0D1E2-753C-493B-B3DF-7D1DAE0A9E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D6FA8-03F0-4974-B328-3D43F439912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AF875A-47D5-46E4-82AF-225350AC7E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07B20-DD21-421C-997E-066E7DFC22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30C2A-C6B9-47E1-A926-F9088E6B14C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AF599-30E6-4E37-8969-25CA38D216F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55AD9-3750-4AA1-9FB9-092613AAD40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579D1-B40F-435F-823F-4CE843AE980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400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-76200" y="62484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6699FF"/>
                </a:solidFill>
              </a:defRPr>
            </a:lvl1pPr>
          </a:lstStyle>
          <a:p>
            <a:fld id="{230B3DD4-2A94-4F01-9861-6614E43C2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5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6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7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8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9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2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AB560-0FA8-4F85-B325-44C418E092C9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2133600" y="1143000"/>
            <a:ext cx="5410200" cy="48768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68" name="WordArt 20"/>
          <p:cNvSpPr>
            <a:spLocks noChangeArrowheads="1" noChangeShapeType="1" noTextEdit="1"/>
          </p:cNvSpPr>
          <p:nvPr/>
        </p:nvSpPr>
        <p:spPr bwMode="auto">
          <a:xfrm>
            <a:off x="2362200" y="1333500"/>
            <a:ext cx="4953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Sun-Earth Connection:</a:t>
            </a:r>
          </a:p>
        </p:txBody>
      </p:sp>
      <p:sp>
        <p:nvSpPr>
          <p:cNvPr id="2070" name="WordArt 22"/>
          <p:cNvSpPr>
            <a:spLocks noChangeArrowheads="1" noChangeShapeType="1" noTextEdit="1"/>
          </p:cNvSpPr>
          <p:nvPr/>
        </p:nvSpPr>
        <p:spPr bwMode="auto">
          <a:xfrm>
            <a:off x="2438400" y="5334000"/>
            <a:ext cx="48768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 New Perspective</a:t>
            </a:r>
          </a:p>
        </p:txBody>
      </p:sp>
      <p:sp>
        <p:nvSpPr>
          <p:cNvPr id="2072" name="Rectangle 24"/>
          <p:cNvSpPr>
            <a:spLocks noGrp="1" noChangeArrowheads="1"/>
          </p:cNvSpPr>
          <p:nvPr>
            <p:ph type="title" idx="4294967295"/>
          </p:nvPr>
        </p:nvSpPr>
        <p:spPr>
          <a:xfrm>
            <a:off x="6172200" y="76200"/>
            <a:ext cx="2667000" cy="381000"/>
          </a:xfrm>
        </p:spPr>
        <p:txBody>
          <a:bodyPr/>
          <a:lstStyle/>
          <a:p>
            <a:r>
              <a:rPr lang="en-US" altLang="en-US" sz="1600">
                <a:solidFill>
                  <a:srgbClr val="FFFF00"/>
                </a:solidFill>
              </a:rPr>
              <a:t>Introduction</a:t>
            </a:r>
          </a:p>
        </p:txBody>
      </p:sp>
      <p:pic>
        <p:nvPicPr>
          <p:cNvPr id="2076" name="Picture 28" descr="s1_sun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1981200"/>
            <a:ext cx="2819400" cy="18986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077" name="Picture 29" descr="s1_earth cop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0" y="3962400"/>
            <a:ext cx="4953000" cy="12636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078" name="Picture 30" descr="s1_sat copy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7800" y="1981200"/>
            <a:ext cx="2057400" cy="1905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62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0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1B89-8954-4826-833D-23B1BE9D9323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762000" y="1600200"/>
            <a:ext cx="7848600" cy="47244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083" name="Picture 11" descr="aerospaceastr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2271713"/>
            <a:ext cx="2667000" cy="138271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3082" name="Picture 10" descr="sun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4405313"/>
            <a:ext cx="2209800" cy="16478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3080" name="Picture 8" descr="astspaceadob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3338513"/>
            <a:ext cx="2438400" cy="162718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5410200" y="1706563"/>
            <a:ext cx="304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en-US" b="1" i="1">
                <a:solidFill>
                  <a:srgbClr val="FFFF00"/>
                </a:solidFill>
                <a:latin typeface="Times New Roman" charset="0"/>
              </a:rPr>
              <a:t>Aerospace Technology</a:t>
            </a:r>
            <a:r>
              <a:rPr lang="en-US" altLang="en-US" sz="3200" b="1" i="1">
                <a:solidFill>
                  <a:srgbClr val="FFFF00"/>
                </a:solidFill>
                <a:latin typeface="Times New Roman" charset="0"/>
              </a:rPr>
              <a:t> </a:t>
            </a:r>
            <a:endParaRPr lang="en-US" altLang="en-US" sz="320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3081" name="Picture 9" descr="adobeearth1"/>
          <p:cNvPicPr>
            <a:picLocks noChangeAspect="1" noChangeArrowheads="1"/>
          </p:cNvPicPr>
          <p:nvPr/>
        </p:nvPicPr>
        <p:blipFill>
          <a:blip r:embed="rId7">
            <a:lum bright="18000"/>
          </a:blip>
          <a:srcRect/>
          <a:stretch>
            <a:fillRect/>
          </a:stretch>
        </p:blipFill>
        <p:spPr bwMode="auto">
          <a:xfrm>
            <a:off x="1447800" y="2195513"/>
            <a:ext cx="2362200" cy="170021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6553200" y="3962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en-US" b="1" i="1">
                <a:solidFill>
                  <a:srgbClr val="FFFF00"/>
                </a:solidFill>
                <a:latin typeface="Times New Roman" charset="0"/>
              </a:rPr>
              <a:t>Space Science</a:t>
            </a:r>
            <a:endParaRPr lang="en-US" altLang="en-US" b="1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914400" y="4892675"/>
            <a:ext cx="3352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en-US" b="1" i="1">
                <a:solidFill>
                  <a:srgbClr val="FFFF00"/>
                </a:solidFill>
                <a:latin typeface="Times New Roman" charset="0"/>
              </a:rPr>
              <a:t>Human Exploration And Development Of Space</a:t>
            </a:r>
            <a:endParaRPr lang="en-US" altLang="en-US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838200" y="17526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en-US" b="1" i="1">
                <a:solidFill>
                  <a:srgbClr val="FFFF00"/>
                </a:solidFill>
                <a:latin typeface="Times New Roman" charset="0"/>
              </a:rPr>
              <a:t>Earth Science</a:t>
            </a:r>
            <a:endParaRPr lang="en-US" altLang="en-US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57200"/>
            <a:ext cx="7772400" cy="1143000"/>
          </a:xfrm>
        </p:spPr>
        <p:txBody>
          <a:bodyPr/>
          <a:lstStyle/>
          <a:p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Main Areas Of Research</a:t>
            </a:r>
          </a:p>
        </p:txBody>
      </p:sp>
    </p:spTree>
  </p:cSld>
  <p:clrMapOvr>
    <a:masterClrMapping/>
  </p:clrMapOvr>
  <p:transition advTm="648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0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7" grpId="0" autoUpdateAnimBg="0"/>
      <p:bldP spid="3086" grpId="0" autoUpdateAnimBg="0"/>
      <p:bldP spid="3085" grpId="0" autoUpdateAnimBg="0"/>
      <p:bldP spid="3084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27513-F773-4764-BA40-D0FF6DBEC34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990600" y="1600200"/>
            <a:ext cx="7543800" cy="51054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7414" name="Picture 6" descr="sohomiss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76788" y="1752600"/>
            <a:ext cx="1928812" cy="13065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143000" y="6181725"/>
            <a:ext cx="7239000" cy="376238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altLang="en-US" sz="1800">
                <a:solidFill>
                  <a:schemeClr val="bg1"/>
                </a:solidFill>
                <a:latin typeface="Arial Black" charset="0"/>
              </a:rPr>
              <a:t>Better Observation Of The Sun And Earth</a:t>
            </a:r>
            <a:endParaRPr lang="en-US" altLang="en-US" sz="1800" b="1">
              <a:solidFill>
                <a:schemeClr val="bg1"/>
              </a:solidFill>
              <a:latin typeface="Arial Black" charset="0"/>
            </a:endParaRPr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685800"/>
            <a:ext cx="6788150" cy="706438"/>
          </a:xfrm>
        </p:spPr>
        <p:txBody>
          <a:bodyPr/>
          <a:lstStyle/>
          <a:p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Importance of Space Technology</a:t>
            </a:r>
            <a:endParaRPr lang="en-US" altLang="en-US" sz="3600" b="1">
              <a:solidFill>
                <a:schemeClr val="bg1"/>
              </a:solidFill>
              <a:latin typeface="Arial Black" charset="0"/>
            </a:endParaRPr>
          </a:p>
        </p:txBody>
      </p:sp>
      <p:pic>
        <p:nvPicPr>
          <p:cNvPr id="17411" name="Picture 3" descr="antennae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1762125"/>
            <a:ext cx="1676400" cy="12858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7412" name="Picture 4" descr="hessi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43400" y="3048000"/>
            <a:ext cx="4038600" cy="30416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7413" name="Picture 5" descr="lauch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43000" y="1752600"/>
            <a:ext cx="3657600" cy="43434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98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0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D805-7C76-4399-8BCF-006F7D399276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Sun’s Internal Structure</a:t>
            </a:r>
            <a:endParaRPr lang="en-US" altLang="en-US" sz="3600" b="1">
              <a:solidFill>
                <a:schemeClr val="bg1"/>
              </a:solidFill>
              <a:latin typeface="Arial Black" charset="0"/>
            </a:endParaRPr>
          </a:p>
        </p:txBody>
      </p:sp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914400" y="1676400"/>
            <a:ext cx="7391400" cy="47244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171" name="Picture 27" descr="cutate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4648200"/>
            <a:ext cx="1676400" cy="15970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2667000" y="4724400"/>
            <a:ext cx="3886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>
                <a:solidFill>
                  <a:srgbClr val="FFFF00"/>
                </a:solidFill>
                <a:latin typeface="Times New Roman" charset="0"/>
              </a:rPr>
              <a:t>The globes  to the left and right represent variations in temperature and rotation of the Sun based on MDI data.</a:t>
            </a:r>
            <a:endParaRPr lang="en-US" altLang="en-US" sz="180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6173" name="Picture 29" descr="cutawayrotati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6800" y="4648200"/>
            <a:ext cx="1676400" cy="16192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6174" name="Picture 30" descr="su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600" y="1741488"/>
            <a:ext cx="3581400" cy="275431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175" name="Rectangle 31"/>
          <p:cNvSpPr>
            <a:spLocks noChangeArrowheads="1"/>
          </p:cNvSpPr>
          <p:nvPr/>
        </p:nvSpPr>
        <p:spPr bwMode="auto">
          <a:xfrm>
            <a:off x="990600" y="4572000"/>
            <a:ext cx="7239000" cy="1752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176" name="Picture 32" descr="insid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8200" y="1752600"/>
            <a:ext cx="3581400" cy="27352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840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0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CAAD-E629-4B7A-B91F-D42A3F68C59F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381000"/>
            <a:ext cx="7772400" cy="1600200"/>
          </a:xfrm>
        </p:spPr>
        <p:txBody>
          <a:bodyPr/>
          <a:lstStyle/>
          <a:p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Surface And Atmosphere</a:t>
            </a:r>
            <a:br>
              <a:rPr lang="en-US" altLang="en-US" sz="3600" b="1">
                <a:solidFill>
                  <a:schemeClr val="bg1"/>
                </a:solidFill>
                <a:latin typeface="Arial Black" charset="0"/>
              </a:rPr>
            </a:br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Of The Sun</a:t>
            </a:r>
          </a:p>
        </p:txBody>
      </p:sp>
      <p:sp>
        <p:nvSpPr>
          <p:cNvPr id="7195" name="Rectangle 27"/>
          <p:cNvSpPr>
            <a:spLocks noChangeArrowheads="1"/>
          </p:cNvSpPr>
          <p:nvPr/>
        </p:nvSpPr>
        <p:spPr bwMode="auto">
          <a:xfrm>
            <a:off x="838200" y="2057400"/>
            <a:ext cx="7924800" cy="40386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198" name="Picture 30" descr="SPOT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2209800"/>
            <a:ext cx="3724275" cy="3733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7199" name="Picture 31" descr="ATMO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2209800"/>
            <a:ext cx="3724275" cy="3733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11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0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62D39-C633-4CD1-B346-23C12CDB547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8208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381000"/>
            <a:ext cx="5105400" cy="1143000"/>
          </a:xfrm>
        </p:spPr>
        <p:txBody>
          <a:bodyPr/>
          <a:lstStyle/>
          <a:p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Sunspots</a:t>
            </a:r>
          </a:p>
        </p:txBody>
      </p:sp>
      <p:sp>
        <p:nvSpPr>
          <p:cNvPr id="8229" name="Rectangle 37"/>
          <p:cNvSpPr>
            <a:spLocks noChangeArrowheads="1"/>
          </p:cNvSpPr>
          <p:nvPr/>
        </p:nvSpPr>
        <p:spPr bwMode="auto">
          <a:xfrm>
            <a:off x="685800" y="1447800"/>
            <a:ext cx="7924800" cy="5257800"/>
          </a:xfrm>
          <a:prstGeom prst="rect">
            <a:avLst/>
          </a:prstGeom>
          <a:solidFill>
            <a:schemeClr val="tx1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234" name="Picture 42" descr="sunspotmdi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1981200"/>
            <a:ext cx="2286000" cy="2286000"/>
          </a:xfrm>
          <a:prstGeom prst="rect">
            <a:avLst/>
          </a:prstGeom>
          <a:noFill/>
        </p:spPr>
      </p:pic>
      <p:pic>
        <p:nvPicPr>
          <p:cNvPr id="8235" name="Picture 43" descr="Chart"/>
          <p:cNvPicPr>
            <a:picLocks noChangeAspect="1" noChangeArrowheads="1"/>
          </p:cNvPicPr>
          <p:nvPr/>
        </p:nvPicPr>
        <p:blipFill>
          <a:blip r:embed="rId5"/>
          <a:srcRect b="3900"/>
          <a:stretch>
            <a:fillRect/>
          </a:stretch>
        </p:blipFill>
        <p:spPr bwMode="auto">
          <a:xfrm>
            <a:off x="762000" y="4419600"/>
            <a:ext cx="7772400" cy="1924050"/>
          </a:xfrm>
          <a:prstGeom prst="rect">
            <a:avLst/>
          </a:prstGeom>
          <a:noFill/>
        </p:spPr>
      </p:pic>
      <p:sp>
        <p:nvSpPr>
          <p:cNvPr id="8236" name="Text Box 44"/>
          <p:cNvSpPr txBox="1">
            <a:spLocks noChangeArrowheads="1"/>
          </p:cNvSpPr>
          <p:nvPr/>
        </p:nvSpPr>
        <p:spPr bwMode="auto">
          <a:xfrm>
            <a:off x="708025" y="6332538"/>
            <a:ext cx="79025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/>
            <a:r>
              <a:rPr lang="en-US" altLang="en-US" sz="1200">
                <a:solidFill>
                  <a:schemeClr val="bg1"/>
                </a:solidFill>
                <a:latin typeface="Times New Roman" charset="0"/>
              </a:rPr>
              <a:t>  1850    1860     1870     1880    1890     1900    1910     1920     1930    1940     1950    1960    1970     1980    1990    2000</a:t>
            </a:r>
          </a:p>
        </p:txBody>
      </p:sp>
      <p:sp>
        <p:nvSpPr>
          <p:cNvPr id="8237" name="Text Box 45"/>
          <p:cNvSpPr txBox="1">
            <a:spLocks noChangeArrowheads="1"/>
          </p:cNvSpPr>
          <p:nvPr/>
        </p:nvSpPr>
        <p:spPr bwMode="auto">
          <a:xfrm>
            <a:off x="1033463" y="4648200"/>
            <a:ext cx="1681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b="1">
                <a:latin typeface="Times New Roman" charset="0"/>
              </a:rPr>
              <a:t>Solar Cycle</a:t>
            </a:r>
          </a:p>
        </p:txBody>
      </p:sp>
      <p:sp>
        <p:nvSpPr>
          <p:cNvPr id="8239" name="Rectangle 47"/>
          <p:cNvSpPr>
            <a:spLocks noChangeArrowheads="1"/>
          </p:cNvSpPr>
          <p:nvPr/>
        </p:nvSpPr>
        <p:spPr bwMode="auto">
          <a:xfrm>
            <a:off x="6248400" y="1981200"/>
            <a:ext cx="2286000" cy="2286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40" name="Rectangle 48"/>
          <p:cNvSpPr>
            <a:spLocks noChangeArrowheads="1"/>
          </p:cNvSpPr>
          <p:nvPr/>
        </p:nvSpPr>
        <p:spPr bwMode="auto">
          <a:xfrm>
            <a:off x="762000" y="4419600"/>
            <a:ext cx="7772400" cy="2209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41" name="Rectangle 49"/>
          <p:cNvSpPr>
            <a:spLocks noChangeArrowheads="1"/>
          </p:cNvSpPr>
          <p:nvPr/>
        </p:nvSpPr>
        <p:spPr bwMode="auto">
          <a:xfrm>
            <a:off x="762000" y="1524000"/>
            <a:ext cx="3048000" cy="3810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 sz="1600" b="1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8242" name="Rectangle 50"/>
          <p:cNvSpPr>
            <a:spLocks noChangeArrowheads="1"/>
          </p:cNvSpPr>
          <p:nvPr/>
        </p:nvSpPr>
        <p:spPr bwMode="auto">
          <a:xfrm>
            <a:off x="6248400" y="1524000"/>
            <a:ext cx="2286000" cy="3810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43" name="Text Box 51"/>
          <p:cNvSpPr txBox="1">
            <a:spLocks noChangeArrowheads="1"/>
          </p:cNvSpPr>
          <p:nvPr/>
        </p:nvSpPr>
        <p:spPr bwMode="auto">
          <a:xfrm>
            <a:off x="6483350" y="1524000"/>
            <a:ext cx="2019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FF00"/>
                </a:solidFill>
                <a:latin typeface="Times New Roman" charset="0"/>
              </a:rPr>
              <a:t>Sunspot Structure</a:t>
            </a:r>
            <a:r>
              <a:rPr lang="en-US" altLang="en-US" sz="1600" b="1">
                <a:solidFill>
                  <a:srgbClr val="FFFF00"/>
                </a:solidFill>
                <a:latin typeface="Times New Roman" charset="0"/>
              </a:rPr>
              <a:t> </a:t>
            </a:r>
          </a:p>
        </p:txBody>
      </p:sp>
      <p:sp>
        <p:nvSpPr>
          <p:cNvPr id="8244" name="Rectangle 52"/>
          <p:cNvSpPr>
            <a:spLocks noChangeArrowheads="1"/>
          </p:cNvSpPr>
          <p:nvPr/>
        </p:nvSpPr>
        <p:spPr bwMode="auto">
          <a:xfrm>
            <a:off x="3886200" y="1524000"/>
            <a:ext cx="2286000" cy="3810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en-US" sz="1600" b="1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8245" name="Text Box 53"/>
          <p:cNvSpPr txBox="1">
            <a:spLocks noChangeArrowheads="1"/>
          </p:cNvSpPr>
          <p:nvPr/>
        </p:nvSpPr>
        <p:spPr bwMode="auto">
          <a:xfrm>
            <a:off x="1123950" y="1538288"/>
            <a:ext cx="2254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FF00"/>
                </a:solidFill>
                <a:latin typeface="Times New Roman" charset="0"/>
              </a:rPr>
              <a:t>Sun</a:t>
            </a:r>
            <a:r>
              <a:rPr lang="en-US" altLang="en-US" sz="1800" b="1">
                <a:solidFill>
                  <a:srgbClr val="FFFF00"/>
                </a:solidFill>
                <a:latin typeface="Times"/>
              </a:rPr>
              <a:t>’</a:t>
            </a:r>
            <a:r>
              <a:rPr lang="en-US" altLang="en-US" sz="1800" b="1">
                <a:solidFill>
                  <a:srgbClr val="FFFF00"/>
                </a:solidFill>
                <a:latin typeface="Times New Roman" charset="0"/>
              </a:rPr>
              <a:t>s Magnetic Field</a:t>
            </a:r>
          </a:p>
        </p:txBody>
      </p:sp>
      <p:sp>
        <p:nvSpPr>
          <p:cNvPr id="8246" name="Text Box 54"/>
          <p:cNvSpPr txBox="1">
            <a:spLocks noChangeArrowheads="1"/>
          </p:cNvSpPr>
          <p:nvPr/>
        </p:nvSpPr>
        <p:spPr bwMode="auto">
          <a:xfrm>
            <a:off x="4425950" y="1538288"/>
            <a:ext cx="1060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FF00"/>
                </a:solidFill>
                <a:latin typeface="Times New Roman" charset="0"/>
              </a:rPr>
              <a:t>Sunspots</a:t>
            </a:r>
          </a:p>
        </p:txBody>
      </p:sp>
      <p:pic>
        <p:nvPicPr>
          <p:cNvPr id="8247" name="Picture 55" descr="dynam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" y="1981200"/>
            <a:ext cx="3048000" cy="22875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8248" name="Picture 56" descr="SPOTORANG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86200" y="1981200"/>
            <a:ext cx="2276475" cy="2286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87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0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6357-AE0E-4BE8-90D8-7494BC7938D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9230" name="Rectangle 14"/>
          <p:cNvSpPr>
            <a:spLocks noGrp="1" noChangeArrowheads="1"/>
          </p:cNvSpPr>
          <p:nvPr>
            <p:ph type="title" idx="4294967295"/>
          </p:nvPr>
        </p:nvSpPr>
        <p:spPr>
          <a:xfrm>
            <a:off x="2743200" y="609600"/>
            <a:ext cx="3886200" cy="838200"/>
          </a:xfrm>
        </p:spPr>
        <p:txBody>
          <a:bodyPr/>
          <a:lstStyle/>
          <a:p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Solar Flares</a:t>
            </a:r>
            <a:endParaRPr lang="en-US" altLang="en-US" sz="3600">
              <a:solidFill>
                <a:schemeClr val="bg1"/>
              </a:solidFill>
              <a:latin typeface="Arial Black" charset="0"/>
            </a:endParaRPr>
          </a:p>
        </p:txBody>
      </p:sp>
      <p:sp>
        <p:nvSpPr>
          <p:cNvPr id="9239" name="Rectangle 23"/>
          <p:cNvSpPr>
            <a:spLocks noChangeArrowheads="1"/>
          </p:cNvSpPr>
          <p:nvPr/>
        </p:nvSpPr>
        <p:spPr bwMode="auto">
          <a:xfrm>
            <a:off x="685800" y="1828800"/>
            <a:ext cx="8077200" cy="40386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9242" name="Picture 26" descr="FLARES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984375"/>
            <a:ext cx="3810000" cy="37369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9243" name="Picture 27" descr="FLARE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1981200"/>
            <a:ext cx="3810000" cy="37560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80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0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8053-46F6-4F9D-A69A-D60D9893AFFC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1284" name="Rectangle 20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457200"/>
            <a:ext cx="7772400" cy="1143000"/>
          </a:xfrm>
        </p:spPr>
        <p:txBody>
          <a:bodyPr/>
          <a:lstStyle/>
          <a:p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Coronal Mass Ejections</a:t>
            </a:r>
          </a:p>
        </p:txBody>
      </p:sp>
      <p:sp>
        <p:nvSpPr>
          <p:cNvPr id="11295" name="Rectangle 31"/>
          <p:cNvSpPr>
            <a:spLocks noChangeArrowheads="1"/>
          </p:cNvSpPr>
          <p:nvPr/>
        </p:nvSpPr>
        <p:spPr bwMode="auto">
          <a:xfrm>
            <a:off x="2438400" y="1600200"/>
            <a:ext cx="4648200" cy="47244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1296" name="Picture 32" descr="las018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1828800"/>
            <a:ext cx="4191000" cy="4191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66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1148D-8D65-4211-99BF-59D4B952DC8F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0265" name="Rectangle 25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685800"/>
            <a:ext cx="5334000" cy="838200"/>
          </a:xfrm>
        </p:spPr>
        <p:txBody>
          <a:bodyPr/>
          <a:lstStyle/>
          <a:p>
            <a:r>
              <a:rPr lang="en-US" altLang="en-US" sz="3600">
                <a:solidFill>
                  <a:schemeClr val="bg1"/>
                </a:solidFill>
                <a:latin typeface="Arial Black" charset="0"/>
              </a:rPr>
              <a:t>Solar Cycles</a:t>
            </a:r>
          </a:p>
        </p:txBody>
      </p: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609600" y="1676400"/>
            <a:ext cx="8077200" cy="44958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275" name="Picture 35" descr="eclipsecomparis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3188" y="4572000"/>
            <a:ext cx="3354387" cy="1447800"/>
          </a:xfrm>
          <a:prstGeom prst="rect">
            <a:avLst/>
          </a:prstGeom>
          <a:noFill/>
        </p:spPr>
      </p:pic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181600" y="4267200"/>
            <a:ext cx="3351213" cy="3048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272" name="Picture 32" descr="changing su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1828800"/>
            <a:ext cx="3352800" cy="23526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7753350" y="2849563"/>
            <a:ext cx="650875" cy="37623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800">
                <a:solidFill>
                  <a:srgbClr val="FFFFFF"/>
                </a:solidFill>
                <a:latin typeface="Times New Roman" charset="0"/>
              </a:rPr>
              <a:t>1992</a:t>
            </a:r>
            <a:endParaRPr lang="en-US" altLang="en-US" sz="1800">
              <a:latin typeface="Times New Roman" charset="0"/>
            </a:endParaRP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6499225" y="3684588"/>
            <a:ext cx="676275" cy="3905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900">
                <a:solidFill>
                  <a:srgbClr val="FFFFFF"/>
                </a:solidFill>
                <a:latin typeface="Times New Roman" charset="0"/>
              </a:rPr>
              <a:t>1996</a:t>
            </a:r>
            <a:endParaRPr lang="en-US" altLang="en-US" sz="3200">
              <a:latin typeface="Times New Roman" charset="0"/>
            </a:endParaRP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5181600" y="4267200"/>
            <a:ext cx="345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600" b="1">
                <a:solidFill>
                  <a:srgbClr val="FFFF00"/>
                </a:solidFill>
                <a:latin typeface="Times New Roman" charset="0"/>
              </a:rPr>
              <a:t>Minimum</a:t>
            </a:r>
            <a:r>
              <a:rPr lang="en-US" altLang="en-US" sz="1600" b="1">
                <a:solidFill>
                  <a:srgbClr val="FFFF00"/>
                </a:solidFill>
                <a:latin typeface="Webdings" charset="0"/>
              </a:rPr>
              <a:t> 6</a:t>
            </a:r>
            <a:r>
              <a:rPr lang="en-US" altLang="en-US" sz="1600" b="1">
                <a:solidFill>
                  <a:srgbClr val="FFFF00"/>
                </a:solidFill>
                <a:latin typeface="Times New Roman" charset="0"/>
              </a:rPr>
              <a:t>           Maximum </a:t>
            </a:r>
            <a:r>
              <a:rPr lang="en-US" altLang="en-US" sz="1600" b="1">
                <a:solidFill>
                  <a:srgbClr val="FFFF00"/>
                </a:solidFill>
                <a:latin typeface="Webdings" charset="0"/>
              </a:rPr>
              <a:t>6</a:t>
            </a:r>
            <a:endParaRPr lang="en-US" altLang="en-US" sz="1600" b="1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10277" name="Rectangle 37"/>
          <p:cNvSpPr>
            <a:spLocks noChangeArrowheads="1"/>
          </p:cNvSpPr>
          <p:nvPr/>
        </p:nvSpPr>
        <p:spPr bwMode="auto">
          <a:xfrm>
            <a:off x="5183188" y="4624388"/>
            <a:ext cx="3351212" cy="139541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278" name="Picture 38" descr="sun96 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" y="1828800"/>
            <a:ext cx="4343400" cy="4191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54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0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342B5-E9D3-42F0-8AE3-0BED6D29BB32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743200" y="457200"/>
            <a:ext cx="3657600" cy="1066800"/>
          </a:xfrm>
        </p:spPr>
        <p:txBody>
          <a:bodyPr/>
          <a:lstStyle/>
          <a:p>
            <a:r>
              <a:rPr lang="en-US" altLang="en-US" sz="3600">
                <a:solidFill>
                  <a:schemeClr val="bg1"/>
                </a:solidFill>
                <a:latin typeface="Arial Black" charset="0"/>
              </a:rPr>
              <a:t>Solar Wind</a:t>
            </a:r>
          </a:p>
        </p:txBody>
      </p:sp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609600" y="1524000"/>
            <a:ext cx="8077200" cy="47244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2743200" y="1600200"/>
            <a:ext cx="3429000" cy="1524000"/>
          </a:xfrm>
          <a:prstGeom prst="rect">
            <a:avLst/>
          </a:prstGeom>
          <a:solidFill>
            <a:schemeClr val="tx1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2313" name="Picture 25" descr="magfield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1600200"/>
            <a:ext cx="2362200" cy="15208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2314" name="Picture 26" descr="CME cop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1600200"/>
            <a:ext cx="1981200" cy="1524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2895600" y="1812925"/>
            <a:ext cx="3429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2000" b="1">
                <a:solidFill>
                  <a:srgbClr val="FFFF00"/>
                </a:solidFill>
                <a:latin typeface="Times New Roman" charset="0"/>
              </a:rPr>
              <a:t>The solar wind consists of plasma that is continually being released from the Sun.</a:t>
            </a:r>
          </a:p>
        </p:txBody>
      </p:sp>
      <p:pic>
        <p:nvPicPr>
          <p:cNvPr id="12318" name="Picture 30" descr="WIN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3200400"/>
            <a:ext cx="3962400" cy="29670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2319" name="Picture 31" descr="GOO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24400" y="3200400"/>
            <a:ext cx="3886200" cy="29686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16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1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B883E-0621-4A9A-A686-247CD6B039F9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381000"/>
            <a:ext cx="7772400" cy="1143000"/>
          </a:xfrm>
        </p:spPr>
        <p:txBody>
          <a:bodyPr/>
          <a:lstStyle/>
          <a:p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Solar Sail</a:t>
            </a:r>
            <a:br>
              <a:rPr lang="en-US" altLang="en-US" sz="3200" b="1">
                <a:solidFill>
                  <a:schemeClr val="bg1"/>
                </a:solidFill>
                <a:latin typeface="Arial Black" charset="0"/>
              </a:rPr>
            </a:br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Interstellar Exploration</a:t>
            </a:r>
            <a:endParaRPr lang="en-US" altLang="en-US" sz="3600" b="1">
              <a:solidFill>
                <a:schemeClr val="bg1"/>
              </a:solidFill>
              <a:latin typeface="Arial Black" charset="0"/>
            </a:endParaRP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1524000" y="1524000"/>
            <a:ext cx="6629400" cy="49530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3324" name="Picture 12" descr="solarsail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1658938"/>
            <a:ext cx="6324600" cy="468471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2057400" y="4572000"/>
            <a:ext cx="31242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altLang="en-US" sz="2000" b="1">
                <a:solidFill>
                  <a:srgbClr val="FFFF00"/>
                </a:solidFill>
                <a:latin typeface="Times New Roman" charset="0"/>
              </a:rPr>
              <a:t>A proposed spacecraft would use light from the Sun to accelerate to high velocity and explore deep space.</a:t>
            </a:r>
            <a:endParaRPr lang="en-US" altLang="en-US" sz="1800" b="1">
              <a:solidFill>
                <a:srgbClr val="FFFF00"/>
              </a:solidFill>
              <a:latin typeface="Times New Roman" charset="0"/>
            </a:endParaRPr>
          </a:p>
        </p:txBody>
      </p:sp>
    </p:spTree>
  </p:cSld>
  <p:clrMapOvr>
    <a:masterClrMapping/>
  </p:clrMapOvr>
  <p:transition advTm="399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CB06-DCA0-4F9B-85F4-E3FB97DCE425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1676400" y="1447800"/>
            <a:ext cx="6172200" cy="50292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533400"/>
            <a:ext cx="6324600" cy="914400"/>
          </a:xfrm>
        </p:spPr>
        <p:txBody>
          <a:bodyPr/>
          <a:lstStyle/>
          <a:p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Earth’s Magnetosphere</a:t>
            </a:r>
            <a:endParaRPr lang="en-US" altLang="en-US" sz="3600" b="1">
              <a:solidFill>
                <a:schemeClr val="bg1"/>
              </a:solidFill>
              <a:latin typeface="Arial Black" charset="0"/>
            </a:endParaRPr>
          </a:p>
        </p:txBody>
      </p:sp>
      <p:pic>
        <p:nvPicPr>
          <p:cNvPr id="14344" name="Picture 8" descr="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1600200"/>
            <a:ext cx="5867400" cy="4749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3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1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28A99-A2D7-450E-B51E-4415FE2C096B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533400" y="1600200"/>
            <a:ext cx="8153400" cy="48006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457200"/>
            <a:ext cx="7772400" cy="1143000"/>
          </a:xfrm>
        </p:spPr>
        <p:txBody>
          <a:bodyPr/>
          <a:lstStyle/>
          <a:p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Coronal Mass Ejections:</a:t>
            </a:r>
            <a:br>
              <a:rPr lang="en-US" altLang="en-US" sz="3200" b="1">
                <a:solidFill>
                  <a:schemeClr val="bg1"/>
                </a:solidFill>
                <a:latin typeface="Arial Black" charset="0"/>
              </a:rPr>
            </a:br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 Crossing the Earth’s Path</a:t>
            </a:r>
            <a:endParaRPr lang="en-US" altLang="en-US" sz="3600" b="1">
              <a:solidFill>
                <a:schemeClr val="bg1"/>
              </a:solidFill>
              <a:latin typeface="Arial Black" charset="0"/>
            </a:endParaRPr>
          </a:p>
        </p:txBody>
      </p:sp>
      <p:pic>
        <p:nvPicPr>
          <p:cNvPr id="15364" name="Picture 4" descr="eartcomp"/>
          <p:cNvPicPr>
            <a:picLocks noChangeAspect="1" noChangeArrowheads="1"/>
          </p:cNvPicPr>
          <p:nvPr/>
        </p:nvPicPr>
        <p:blipFill>
          <a:blip r:embed="rId4"/>
          <a:srcRect t="4445"/>
          <a:stretch>
            <a:fillRect/>
          </a:stretch>
        </p:blipFill>
        <p:spPr bwMode="auto">
          <a:xfrm>
            <a:off x="685800" y="1752600"/>
            <a:ext cx="4498975" cy="449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124200" y="1873250"/>
            <a:ext cx="2066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1800" i="1">
                <a:solidFill>
                  <a:srgbClr val="FFFF00"/>
                </a:solidFill>
                <a:latin typeface="Times New Roman" charset="0"/>
              </a:rPr>
              <a:t>Earth Is Shown For Size Comparison</a:t>
            </a:r>
            <a:endParaRPr lang="en-US" altLang="en-US" sz="180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15369" name="Picture 9" descr="Marubashi cop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1751013"/>
            <a:ext cx="3263900" cy="449738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5534025" y="1995488"/>
            <a:ext cx="704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1800" i="1">
                <a:solidFill>
                  <a:srgbClr val="FFFF00"/>
                </a:solidFill>
                <a:latin typeface="Times New Roman" charset="0"/>
              </a:rPr>
              <a:t>Earth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6921500" y="1843088"/>
            <a:ext cx="1663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1800" i="1">
                <a:solidFill>
                  <a:srgbClr val="FFFF00"/>
                </a:solidFill>
                <a:latin typeface="Times New Roman" charset="0"/>
              </a:rPr>
              <a:t>Magnetic Cloud</a:t>
            </a: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7454900" y="4875213"/>
            <a:ext cx="9461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en-US" sz="1800" i="1">
                <a:solidFill>
                  <a:srgbClr val="FFFF00"/>
                </a:solidFill>
                <a:latin typeface="Times New Roman" charset="0"/>
              </a:rPr>
              <a:t>Coronal</a:t>
            </a:r>
          </a:p>
          <a:p>
            <a:pPr algn="ctr"/>
            <a:r>
              <a:rPr lang="en-US" altLang="en-US" sz="1800" i="1">
                <a:solidFill>
                  <a:srgbClr val="FFFF00"/>
                </a:solidFill>
                <a:latin typeface="Times New Roman" charset="0"/>
              </a:rPr>
              <a:t>Mass</a:t>
            </a:r>
          </a:p>
          <a:p>
            <a:pPr algn="ctr"/>
            <a:r>
              <a:rPr lang="en-US" altLang="en-US" sz="1800" i="1">
                <a:solidFill>
                  <a:srgbClr val="FFFF00"/>
                </a:solidFill>
                <a:latin typeface="Times New Roman" charset="0"/>
              </a:rPr>
              <a:t>Ejection</a:t>
            </a: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6484938" y="5927725"/>
            <a:ext cx="665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2000" i="1">
                <a:solidFill>
                  <a:srgbClr val="FFFF00"/>
                </a:solidFill>
                <a:latin typeface="Times New Roman" charset="0"/>
              </a:rPr>
              <a:t>SUN</a:t>
            </a:r>
          </a:p>
        </p:txBody>
      </p:sp>
    </p:spTree>
  </p:cSld>
  <p:clrMapOvr>
    <a:masterClrMapping/>
  </p:clrMapOvr>
  <p:transition advTm="33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1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0" grpId="0" autoUpdateAnimBg="0"/>
      <p:bldP spid="15371" grpId="0" autoUpdateAnimBg="0"/>
      <p:bldP spid="15372" grpId="0" autoUpdateAnimBg="0"/>
      <p:bldP spid="1537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837EF-A28E-41EE-8E92-66C749E7A4B6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Coronal Mass Ejections:</a:t>
            </a:r>
            <a:br>
              <a:rPr lang="en-US" altLang="en-US" sz="3200" b="1">
                <a:solidFill>
                  <a:schemeClr val="bg1"/>
                </a:solidFill>
                <a:latin typeface="Arial Black" charset="0"/>
              </a:rPr>
            </a:br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Impact On Earth</a:t>
            </a:r>
            <a:endParaRPr lang="en-US" altLang="en-US" sz="3600" b="1">
              <a:solidFill>
                <a:schemeClr val="bg1"/>
              </a:solidFill>
              <a:latin typeface="Arial Black" charset="0"/>
            </a:endParaRPr>
          </a:p>
        </p:txBody>
      </p:sp>
      <p:sp>
        <p:nvSpPr>
          <p:cNvPr id="35860" name="Rectangle 20"/>
          <p:cNvSpPr>
            <a:spLocks noChangeArrowheads="1"/>
          </p:cNvSpPr>
          <p:nvPr/>
        </p:nvSpPr>
        <p:spPr bwMode="auto">
          <a:xfrm>
            <a:off x="1828800" y="1981200"/>
            <a:ext cx="5562600" cy="42672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5861" name="Picture 21" descr="3day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2209800"/>
            <a:ext cx="5111750" cy="37957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1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6012A-EECF-4491-B0CE-1E8D63BB41C5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6411" name="Rectangle 27"/>
          <p:cNvSpPr>
            <a:spLocks noChangeArrowheads="1"/>
          </p:cNvSpPr>
          <p:nvPr/>
        </p:nvSpPr>
        <p:spPr bwMode="auto">
          <a:xfrm>
            <a:off x="838200" y="1524000"/>
            <a:ext cx="7543800" cy="48768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533400"/>
            <a:ext cx="5562600" cy="838200"/>
          </a:xfrm>
        </p:spPr>
        <p:txBody>
          <a:bodyPr/>
          <a:lstStyle/>
          <a:p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Aurora:</a:t>
            </a:r>
            <a:br>
              <a:rPr lang="en-US" altLang="en-US" sz="3600" b="1">
                <a:solidFill>
                  <a:schemeClr val="bg1"/>
                </a:solidFill>
                <a:latin typeface="Arial Black" charset="0"/>
              </a:rPr>
            </a:br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Points of View</a:t>
            </a:r>
            <a:endParaRPr lang="en-US" altLang="en-US" sz="3600" b="1">
              <a:latin typeface="Arial Black" charset="0"/>
            </a:endParaRPr>
          </a:p>
        </p:txBody>
      </p:sp>
      <p:pic>
        <p:nvPicPr>
          <p:cNvPr id="16406" name="Picture 22" descr="Aurora eart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1676400"/>
            <a:ext cx="4343400" cy="27797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4953000" y="1828800"/>
            <a:ext cx="2743200" cy="3810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>
                <a:solidFill>
                  <a:srgbClr val="FFFF00"/>
                </a:solidFill>
                <a:latin typeface="Times New Roman" charset="0"/>
              </a:rPr>
              <a:t>View From Earth</a:t>
            </a:r>
          </a:p>
        </p:txBody>
      </p:sp>
      <p:pic>
        <p:nvPicPr>
          <p:cNvPr id="16402" name="Picture 18" descr="aurora spac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3448050"/>
            <a:ext cx="3733800" cy="28003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1905000" y="5753100"/>
            <a:ext cx="3048000" cy="3810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>
                <a:solidFill>
                  <a:srgbClr val="FFFF00"/>
                </a:solidFill>
                <a:latin typeface="Times New Roman" charset="0"/>
              </a:rPr>
              <a:t>View From Space</a:t>
            </a:r>
          </a:p>
        </p:txBody>
      </p:sp>
    </p:spTree>
  </p:cSld>
  <p:clrMapOvr>
    <a:masterClrMapping/>
  </p:clrMapOvr>
  <p:transition advTm="239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1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7" grpId="0" animBg="1" autoUpdateAnimBg="0"/>
      <p:bldP spid="16408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A215-158E-4917-A8AA-6D53741FC27F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0" y="609600"/>
            <a:ext cx="4953000" cy="838200"/>
          </a:xfrm>
        </p:spPr>
        <p:txBody>
          <a:bodyPr/>
          <a:lstStyle/>
          <a:p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Aurora:</a:t>
            </a:r>
            <a:br>
              <a:rPr lang="en-US" altLang="en-US" sz="3600" b="1">
                <a:solidFill>
                  <a:schemeClr val="bg1"/>
                </a:solidFill>
                <a:latin typeface="Arial Black" charset="0"/>
              </a:rPr>
            </a:br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Lights in Motion</a:t>
            </a:r>
            <a:endParaRPr lang="en-US" altLang="en-US" sz="3600" b="1">
              <a:latin typeface="Arial Black" charset="0"/>
            </a:endParaRPr>
          </a:p>
        </p:txBody>
      </p:sp>
      <p:sp>
        <p:nvSpPr>
          <p:cNvPr id="38933" name="Rectangle 21"/>
          <p:cNvSpPr>
            <a:spLocks noChangeArrowheads="1"/>
          </p:cNvSpPr>
          <p:nvPr/>
        </p:nvSpPr>
        <p:spPr bwMode="auto">
          <a:xfrm>
            <a:off x="1752600" y="1905000"/>
            <a:ext cx="6096000" cy="42672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34" name="Rectangle 22"/>
          <p:cNvSpPr>
            <a:spLocks noChangeArrowheads="1"/>
          </p:cNvSpPr>
          <p:nvPr/>
        </p:nvSpPr>
        <p:spPr bwMode="auto">
          <a:xfrm>
            <a:off x="1905000" y="2057400"/>
            <a:ext cx="5791200" cy="3962400"/>
          </a:xfrm>
          <a:prstGeom prst="rect">
            <a:avLst/>
          </a:prstGeom>
          <a:solidFill>
            <a:schemeClr val="tx1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8936" name="Picture 24" descr="AURUR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2209800"/>
            <a:ext cx="3600450" cy="3533775"/>
          </a:xfrm>
          <a:prstGeom prst="rect">
            <a:avLst/>
          </a:prstGeom>
          <a:noFill/>
        </p:spPr>
      </p:pic>
    </p:spTree>
  </p:cSld>
  <p:clrMapOvr>
    <a:masterClrMapping/>
  </p:clrMapOvr>
  <p:transition advTm="243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1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E7F03-0E1D-41E5-BC9A-7D4A4B1CC863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838200"/>
            <a:ext cx="7467600" cy="990600"/>
          </a:xfrm>
        </p:spPr>
        <p:txBody>
          <a:bodyPr/>
          <a:lstStyle/>
          <a:p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Space Weather :</a:t>
            </a:r>
            <a:br>
              <a:rPr lang="en-US" altLang="en-US" sz="3600" b="1">
                <a:solidFill>
                  <a:schemeClr val="bg1"/>
                </a:solidFill>
                <a:latin typeface="Arial Black" charset="0"/>
              </a:rPr>
            </a:br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 </a:t>
            </a:r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Effects On Orbiting Spacecraft</a:t>
            </a:r>
          </a:p>
        </p:txBody>
      </p:sp>
      <p:sp>
        <p:nvSpPr>
          <p:cNvPr id="19499" name="Rectangle 43"/>
          <p:cNvSpPr>
            <a:spLocks noChangeArrowheads="1"/>
          </p:cNvSpPr>
          <p:nvPr/>
        </p:nvSpPr>
        <p:spPr bwMode="auto">
          <a:xfrm>
            <a:off x="838200" y="2362200"/>
            <a:ext cx="7620000" cy="30480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9500" name="Picture 44" descr="dod_orientat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2438400"/>
            <a:ext cx="3581400" cy="28860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9501" name="Picture 45" descr="satsiz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438400"/>
            <a:ext cx="3810000" cy="28829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84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1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D846C-8011-4979-B365-FF58B983A8B7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6872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685800"/>
            <a:ext cx="7696200" cy="914400"/>
          </a:xfrm>
        </p:spPr>
        <p:txBody>
          <a:bodyPr/>
          <a:lstStyle/>
          <a:p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Space Weather :</a:t>
            </a:r>
            <a:br>
              <a:rPr lang="en-US" altLang="en-US" sz="3200" b="1">
                <a:solidFill>
                  <a:schemeClr val="bg1"/>
                </a:solidFill>
                <a:latin typeface="Arial Black" charset="0"/>
              </a:rPr>
            </a:br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 Effects On Satellite Sensors</a:t>
            </a:r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2667000" y="1905000"/>
            <a:ext cx="4191000" cy="41910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6886" name="Picture 22" descr="c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2057400"/>
            <a:ext cx="3886200" cy="3886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8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0A3AA-5203-4822-8A5F-3CD0C6C2C23F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57200"/>
            <a:ext cx="7772400" cy="1143000"/>
          </a:xfrm>
        </p:spPr>
        <p:txBody>
          <a:bodyPr/>
          <a:lstStyle/>
          <a:p>
            <a:r>
              <a:rPr lang="en-US" altLang="en-US" sz="3600">
                <a:solidFill>
                  <a:schemeClr val="bg1"/>
                </a:solidFill>
                <a:latin typeface="Arial Black" charset="0"/>
              </a:rPr>
              <a:t>Solar Storms: </a:t>
            </a:r>
            <a:br>
              <a:rPr lang="en-US" altLang="en-US" sz="3600">
                <a:solidFill>
                  <a:schemeClr val="bg1"/>
                </a:solidFill>
                <a:latin typeface="Arial Black" charset="0"/>
              </a:rPr>
            </a:br>
            <a:r>
              <a:rPr lang="en-US" altLang="en-US" sz="3600">
                <a:solidFill>
                  <a:schemeClr val="bg1"/>
                </a:solidFill>
                <a:latin typeface="Arial Black" charset="0"/>
              </a:rPr>
              <a:t>Effects on Humans in Space</a:t>
            </a:r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914400" y="1828800"/>
            <a:ext cx="7620000" cy="41910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2546" name="Picture 18" descr="sts103_731_05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1981200"/>
            <a:ext cx="1981200" cy="2209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2547" name="Picture 19" descr="sts103_302_0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800" y="4267200"/>
            <a:ext cx="1981200" cy="1600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2549" name="Picture 21" descr="WALK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4200" y="1981200"/>
            <a:ext cx="5257800" cy="39020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4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1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81E93-CCEF-4746-8DAE-765BDE8C7B0A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21517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0"/>
            <a:ext cx="7772400" cy="1143000"/>
          </a:xfrm>
        </p:spPr>
        <p:txBody>
          <a:bodyPr/>
          <a:lstStyle/>
          <a:p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Solar Storms: </a:t>
            </a:r>
            <a:br>
              <a:rPr lang="en-US" altLang="en-US" sz="3600" b="1">
                <a:solidFill>
                  <a:schemeClr val="bg1"/>
                </a:solidFill>
                <a:latin typeface="Arial Black" charset="0"/>
              </a:rPr>
            </a:br>
            <a:r>
              <a:rPr lang="en-US" altLang="en-US" sz="3200" b="1">
                <a:solidFill>
                  <a:schemeClr val="bg1"/>
                </a:solidFill>
                <a:latin typeface="Arial Black" charset="0"/>
              </a:rPr>
              <a:t>Effects On Societal Systems</a:t>
            </a:r>
            <a:endParaRPr lang="en-US" altLang="en-US" sz="3600" b="1">
              <a:solidFill>
                <a:schemeClr val="bg1"/>
              </a:solidFill>
              <a:latin typeface="Arial Black" charset="0"/>
            </a:endParaRP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762000" y="2438400"/>
            <a:ext cx="7924800" cy="28194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1529" name="Picture 25" descr="CMEeartheffect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2586038"/>
            <a:ext cx="4267200" cy="251936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1531" name="Picture 27" descr="SPARKL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2590800"/>
            <a:ext cx="3200400" cy="2514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47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2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A174B-77C6-4474-B640-ADE19A6D1F84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1879600" y="1371600"/>
            <a:ext cx="5638800" cy="53340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123" name="Picture 3" descr="Fram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32000" y="1535113"/>
            <a:ext cx="5334000" cy="5018087"/>
          </a:xfrm>
          <a:prstGeom prst="rect">
            <a:avLst/>
          </a:prstGeom>
          <a:noFill/>
        </p:spPr>
      </p:pic>
      <p:sp>
        <p:nvSpPr>
          <p:cNvPr id="5128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533400"/>
            <a:ext cx="7696200" cy="762000"/>
          </a:xfrm>
        </p:spPr>
        <p:txBody>
          <a:bodyPr/>
          <a:lstStyle/>
          <a:p>
            <a:r>
              <a:rPr lang="en-US" altLang="en-US" sz="2800" b="1">
                <a:solidFill>
                  <a:schemeClr val="bg1"/>
                </a:solidFill>
                <a:latin typeface="Arial Black" charset="0"/>
              </a:rPr>
              <a:t>The Sun’s Energy: </a:t>
            </a:r>
            <a:br>
              <a:rPr lang="en-US" altLang="en-US" sz="2800" b="1">
                <a:solidFill>
                  <a:schemeClr val="bg1"/>
                </a:solidFill>
                <a:latin typeface="Arial Black" charset="0"/>
              </a:rPr>
            </a:br>
            <a:r>
              <a:rPr lang="en-US" altLang="en-US" sz="2800" b="1">
                <a:solidFill>
                  <a:schemeClr val="bg1"/>
                </a:solidFill>
                <a:latin typeface="Arial Black" charset="0"/>
              </a:rPr>
              <a:t>Driver of Earth Weather</a:t>
            </a:r>
            <a:endParaRPr lang="en-US" altLang="en-US" b="1">
              <a:latin typeface="Arial Black" charset="0"/>
            </a:endParaRPr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2032000" y="1524000"/>
            <a:ext cx="5334000" cy="5029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17550" y="1933575"/>
            <a:ext cx="2009775" cy="59055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rgbClr val="FFFF00"/>
                </a:solidFill>
                <a:latin typeface="Times New Roman" charset="0"/>
              </a:rPr>
              <a:t>Water Level In </a:t>
            </a:r>
          </a:p>
          <a:p>
            <a:r>
              <a:rPr lang="en-US" altLang="en-US" sz="1600" b="1">
                <a:solidFill>
                  <a:srgbClr val="FFFF00"/>
                </a:solidFill>
                <a:latin typeface="Times New Roman" charset="0"/>
              </a:rPr>
              <a:t>The Chesapeake Bay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6781800" y="1981200"/>
            <a:ext cx="1862138" cy="59055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rgbClr val="FFFF00"/>
                </a:solidFill>
                <a:latin typeface="Times New Roman" charset="0"/>
              </a:rPr>
              <a:t>Infrared Image Of </a:t>
            </a:r>
          </a:p>
          <a:p>
            <a:r>
              <a:rPr lang="en-US" altLang="en-US" sz="1600" b="1">
                <a:solidFill>
                  <a:srgbClr val="FFFF00"/>
                </a:solidFill>
                <a:latin typeface="Times New Roman" charset="0"/>
              </a:rPr>
              <a:t>Atlanta, Georgia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6805613" y="5591175"/>
            <a:ext cx="1889125" cy="59055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rgbClr val="FFFF00"/>
                </a:solidFill>
                <a:latin typeface="Times New Roman" charset="0"/>
              </a:rPr>
              <a:t>Hurricane In </a:t>
            </a:r>
          </a:p>
          <a:p>
            <a:r>
              <a:rPr lang="en-US" altLang="en-US" sz="1600" b="1">
                <a:solidFill>
                  <a:srgbClr val="FFFF00"/>
                </a:solidFill>
                <a:latin typeface="Times New Roman" charset="0"/>
              </a:rPr>
              <a:t>The Atlantic Ocean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685800" y="5562600"/>
            <a:ext cx="2193925" cy="59055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1600" b="1">
                <a:solidFill>
                  <a:srgbClr val="FFFF00"/>
                </a:solidFill>
                <a:latin typeface="Times New Roman" charset="0"/>
              </a:rPr>
              <a:t>Sahara Dust Plume </a:t>
            </a:r>
          </a:p>
          <a:p>
            <a:r>
              <a:rPr lang="en-US" altLang="en-US" sz="1600" b="1">
                <a:solidFill>
                  <a:srgbClr val="FFFF00"/>
                </a:solidFill>
                <a:latin typeface="Times New Roman" charset="0"/>
              </a:rPr>
              <a:t>Off  The African Coast</a:t>
            </a:r>
          </a:p>
        </p:txBody>
      </p:sp>
    </p:spTree>
  </p:cSld>
  <p:clrMapOvr>
    <a:masterClrMapping/>
  </p:clrMapOvr>
  <p:transition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2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animBg="1" autoUpdateAnimBg="0"/>
      <p:bldP spid="5130" grpId="0" animBg="1" autoUpdateAnimBg="0"/>
      <p:bldP spid="5131" grpId="0" animBg="1" autoUpdateAnimBg="0"/>
      <p:bldP spid="5132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CE31-F58C-46BD-B8A2-04DE2FB49E89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685800" y="1752600"/>
            <a:ext cx="8077200" cy="411480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10001">
                <a:srgbClr val="F27300"/>
              </a:gs>
              <a:gs pos="25000">
                <a:srgbClr val="8F0040"/>
              </a:gs>
              <a:gs pos="50000">
                <a:srgbClr val="400040"/>
              </a:gs>
              <a:gs pos="80000">
                <a:srgbClr val="000040"/>
              </a:gs>
              <a:gs pos="100000">
                <a:srgbClr val="000000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3559" name="Picture 7" descr="and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981200"/>
            <a:ext cx="3754438" cy="36639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355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533400"/>
            <a:ext cx="7772400" cy="1143000"/>
          </a:xfrm>
        </p:spPr>
        <p:txBody>
          <a:bodyPr/>
          <a:lstStyle/>
          <a:p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Sun-Earth Connection</a:t>
            </a:r>
          </a:p>
        </p:txBody>
      </p:sp>
      <p:pic>
        <p:nvPicPr>
          <p:cNvPr id="23562" name="Picture 10" descr="IMA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1981200"/>
            <a:ext cx="3657600" cy="3657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4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LIDE2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F8027-B9BE-43AF-AA5A-9B40239922FA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685800" y="2971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3600" b="1">
                <a:solidFill>
                  <a:schemeClr val="bg1"/>
                </a:solidFill>
                <a:latin typeface="Arial Black" charset="0"/>
              </a:rPr>
              <a:t>The End</a:t>
            </a:r>
          </a:p>
        </p:txBody>
      </p:sp>
    </p:spTree>
  </p:cSld>
  <p:clrMapOvr>
    <a:masterClrMapping/>
  </p:clrMapOvr>
  <p:transition advTm="6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3285</TotalTime>
  <Words>260</Words>
  <Application>Microsoft PowerPoint</Application>
  <PresentationFormat>On-screen Show (4:3)</PresentationFormat>
  <Paragraphs>103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Times New Roman</vt:lpstr>
      <vt:lpstr>Osaka</vt:lpstr>
      <vt:lpstr>Times</vt:lpstr>
      <vt:lpstr>Arial</vt:lpstr>
      <vt:lpstr>Arial Black</vt:lpstr>
      <vt:lpstr>Webdings</vt:lpstr>
      <vt:lpstr>Default Design</vt:lpstr>
      <vt:lpstr>Introduction</vt:lpstr>
      <vt:lpstr>Main Areas Of Research</vt:lpstr>
      <vt:lpstr>Importance of Space Technology</vt:lpstr>
      <vt:lpstr>Sun’s Internal Structure</vt:lpstr>
      <vt:lpstr>Surface And Atmosphere Of The Sun</vt:lpstr>
      <vt:lpstr>Sunspots</vt:lpstr>
      <vt:lpstr>Solar Flares</vt:lpstr>
      <vt:lpstr>Coronal Mass Ejections</vt:lpstr>
      <vt:lpstr>Solar Cycles</vt:lpstr>
      <vt:lpstr>Solar Wind</vt:lpstr>
      <vt:lpstr>Solar Sail Interstellar Exploration</vt:lpstr>
      <vt:lpstr>Earth’s Magnetosphere</vt:lpstr>
      <vt:lpstr>Coronal Mass Ejections:  Crossing the Earth’s Path</vt:lpstr>
      <vt:lpstr>Coronal Mass Ejections: Impact On Earth</vt:lpstr>
      <vt:lpstr>Aurora: Points of View</vt:lpstr>
      <vt:lpstr>Aurora: Lights in Motion</vt:lpstr>
      <vt:lpstr>Space Weather :  Effects On Orbiting Spacecraft</vt:lpstr>
      <vt:lpstr>Space Weather :  Effects On Satellite Sensors</vt:lpstr>
      <vt:lpstr>Solar Storms:  Effects on Humans in Space</vt:lpstr>
      <vt:lpstr>Solar Storms:  Effects On Societal Systems</vt:lpstr>
      <vt:lpstr>The Sun’s Energy:  Driver of Earth Weather</vt:lpstr>
      <vt:lpstr>Sun-Earth Connection</vt:lpstr>
      <vt:lpstr>Slide 23</vt:lpstr>
    </vt:vector>
  </TitlesOfParts>
  <Company>Raytheon STX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NASA; cline</dc:creator>
  <cp:lastModifiedBy>Kevin Weiner</cp:lastModifiedBy>
  <cp:revision>57</cp:revision>
  <dcterms:created xsi:type="dcterms:W3CDTF">2000-08-16T15:49:24Z</dcterms:created>
  <dcterms:modified xsi:type="dcterms:W3CDTF">2008-09-30T01:55:46Z</dcterms:modified>
</cp:coreProperties>
</file>